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47"/>
  </p:notesMasterIdLst>
  <p:handoutMasterIdLst>
    <p:handoutMasterId r:id="rId48"/>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71" r:id="rId16"/>
    <p:sldId id="273" r:id="rId17"/>
    <p:sldId id="301" r:id="rId18"/>
    <p:sldId id="302" r:id="rId19"/>
    <p:sldId id="300" r:id="rId20"/>
    <p:sldId id="303" r:id="rId21"/>
    <p:sldId id="304" r:id="rId22"/>
    <p:sldId id="307" r:id="rId23"/>
    <p:sldId id="305" r:id="rId24"/>
    <p:sldId id="310" r:id="rId25"/>
    <p:sldId id="309" r:id="rId26"/>
    <p:sldId id="278" r:id="rId27"/>
    <p:sldId id="279" r:id="rId28"/>
    <p:sldId id="280" r:id="rId29"/>
    <p:sldId id="281" r:id="rId30"/>
    <p:sldId id="282"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9" r:id="rId46"/>
  </p:sldIdLst>
  <p:sldSz cx="9144000" cy="6858000" type="screen4x3"/>
  <p:notesSz cx="7099300" cy="10234613"/>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pitchFamily="32" charset="0"/>
        <a:cs typeface="Lucida Sans Unicode" pitchFamily="32"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pitchFamily="32" charset="0"/>
        <a:cs typeface="Lucida Sans Unicode" pitchFamily="32"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pitchFamily="32" charset="0"/>
        <a:cs typeface="Lucida Sans Unicode" pitchFamily="32"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pitchFamily="32" charset="0"/>
        <a:cs typeface="Lucida Sans Unicode" pitchFamily="32"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pitchFamily="32" charset="0"/>
        <a:cs typeface="Lucida Sans Unicode" pitchFamily="32" charset="0"/>
      </a:defRPr>
    </a:lvl5pPr>
    <a:lvl6pPr marL="2286000" algn="l" defTabSz="914400" rtl="0" eaLnBrk="1" latinLnBrk="0" hangingPunct="1">
      <a:defRPr kern="1200">
        <a:solidFill>
          <a:schemeClr val="bg1"/>
        </a:solidFill>
        <a:latin typeface="Arial" charset="0"/>
        <a:ea typeface="Lucida Sans Unicode" pitchFamily="32" charset="0"/>
        <a:cs typeface="Lucida Sans Unicode" pitchFamily="32" charset="0"/>
      </a:defRPr>
    </a:lvl6pPr>
    <a:lvl7pPr marL="2743200" algn="l" defTabSz="914400" rtl="0" eaLnBrk="1" latinLnBrk="0" hangingPunct="1">
      <a:defRPr kern="1200">
        <a:solidFill>
          <a:schemeClr val="bg1"/>
        </a:solidFill>
        <a:latin typeface="Arial" charset="0"/>
        <a:ea typeface="Lucida Sans Unicode" pitchFamily="32" charset="0"/>
        <a:cs typeface="Lucida Sans Unicode" pitchFamily="32" charset="0"/>
      </a:defRPr>
    </a:lvl7pPr>
    <a:lvl8pPr marL="3200400" algn="l" defTabSz="914400" rtl="0" eaLnBrk="1" latinLnBrk="0" hangingPunct="1">
      <a:defRPr kern="1200">
        <a:solidFill>
          <a:schemeClr val="bg1"/>
        </a:solidFill>
        <a:latin typeface="Arial" charset="0"/>
        <a:ea typeface="Lucida Sans Unicode" pitchFamily="32" charset="0"/>
        <a:cs typeface="Lucida Sans Unicode" pitchFamily="32" charset="0"/>
      </a:defRPr>
    </a:lvl8pPr>
    <a:lvl9pPr marL="3657600" algn="l" defTabSz="914400" rtl="0" eaLnBrk="1" latinLnBrk="0" hangingPunct="1">
      <a:defRPr kern="1200">
        <a:solidFill>
          <a:schemeClr val="bg1"/>
        </a:solidFill>
        <a:latin typeface="Arial" charset="0"/>
        <a:ea typeface="Lucida Sans Unicode" pitchFamily="32" charset="0"/>
        <a:cs typeface="Lucida Sans Unicode" pitchFamily="3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28" autoAdjust="0"/>
  </p:normalViewPr>
  <p:slideViewPr>
    <p:cSldViewPr>
      <p:cViewPr varScale="1">
        <p:scale>
          <a:sx n="93" d="100"/>
          <a:sy n="93" d="100"/>
        </p:scale>
        <p:origin x="-2154"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975"/>
        <p:guide pos="225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carter1\Documents\Report3-2014-Figures%20v2%20(formatted%20to%20match%20report).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jcarter1\Documents\Report3-2014-Figures%20v2%20(formatted%20to%20match%20report).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jcarter1\Documents\Report3-2014-Figures%20v2%20(formatted%20to%20match%20repor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carter1\Documents\Report3-2014-Figures%20v2%20(formatted%20to%20match%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6258308151646"/>
          <c:y val="2.8252405949256341E-2"/>
          <c:w val="0.86019993718116738"/>
          <c:h val="0.86464311752697576"/>
        </c:manualLayout>
      </c:layout>
      <c:barChart>
        <c:barDir val="col"/>
        <c:grouping val="stacked"/>
        <c:varyColors val="0"/>
        <c:ser>
          <c:idx val="0"/>
          <c:order val="0"/>
          <c:tx>
            <c:strRef>
              <c:f>'1-headline'!$K$12</c:f>
              <c:strCache>
                <c:ptCount val="1"/>
                <c:pt idx="0">
                  <c:v>HRAF</c:v>
                </c:pt>
              </c:strCache>
            </c:strRef>
          </c:tx>
          <c:spPr>
            <a:solidFill>
              <a:srgbClr val="99CC66"/>
            </a:solidFill>
          </c:spPr>
          <c:invertIfNegative val="0"/>
          <c:dLbls>
            <c:dLbl>
              <c:idx val="2"/>
              <c:layout/>
              <c:tx>
                <c:rich>
                  <a:bodyPr/>
                  <a:lstStyle/>
                  <a:p>
                    <a:r>
                      <a:rPr lang="en-US">
                        <a:solidFill>
                          <a:srgbClr val="666666"/>
                        </a:solidFill>
                      </a:rPr>
                      <a:t>£1.90bn</a:t>
                    </a:r>
                    <a:endParaRPr lang="en-US"/>
                  </a:p>
                </c:rich>
              </c:tx>
              <c:showLegendKey val="0"/>
              <c:showVal val="1"/>
              <c:showCatName val="0"/>
              <c:showSerName val="0"/>
              <c:showPercent val="0"/>
              <c:showBubbleSize val="0"/>
            </c:dLbl>
            <c:numFmt formatCode="&quot;£&quot;#.##,,,&quot;bn&quot;" sourceLinked="0"/>
            <c:showLegendKey val="0"/>
            <c:showVal val="1"/>
            <c:showCatName val="0"/>
            <c:showSerName val="0"/>
            <c:showPercent val="0"/>
            <c:showBubbleSize val="0"/>
            <c:showLeaderLines val="0"/>
          </c:dLbls>
          <c:cat>
            <c:strRef>
              <c:f>'1-headline'!$I$13:$I$15</c:f>
              <c:strCache>
                <c:ptCount val="3"/>
                <c:pt idx="0">
                  <c:v>2004/05</c:v>
                </c:pt>
                <c:pt idx="1">
                  <c:v>2009/10</c:v>
                </c:pt>
                <c:pt idx="2">
                  <c:v>2014</c:v>
                </c:pt>
              </c:strCache>
            </c:strRef>
          </c:cat>
          <c:val>
            <c:numRef>
              <c:f>'1-headline'!$K$13:$K$15</c:f>
              <c:numCache>
                <c:formatCode>"£"#,##0</c:formatCode>
                <c:ptCount val="3"/>
                <c:pt idx="0">
                  <c:v>1194338377.8945131</c:v>
                </c:pt>
                <c:pt idx="1">
                  <c:v>1772265526.408015</c:v>
                </c:pt>
                <c:pt idx="2">
                  <c:v>1896472267.1288075</c:v>
                </c:pt>
              </c:numCache>
            </c:numRef>
          </c:val>
        </c:ser>
        <c:ser>
          <c:idx val="1"/>
          <c:order val="1"/>
          <c:tx>
            <c:strRef>
              <c:f>'1-headline'!$J$12</c:f>
              <c:strCache>
                <c:ptCount val="1"/>
                <c:pt idx="0">
                  <c:v>New Funders</c:v>
                </c:pt>
              </c:strCache>
            </c:strRef>
          </c:tx>
          <c:spPr>
            <a:solidFill>
              <a:srgbClr val="9966CC"/>
            </a:solidFill>
          </c:spPr>
          <c:invertIfNegative val="0"/>
          <c:dLbls>
            <c:dLbl>
              <c:idx val="2"/>
              <c:layout>
                <c:manualLayout>
                  <c:x val="0"/>
                  <c:y val="-5.102836103820356E-2"/>
                </c:manualLayout>
              </c:layout>
              <c:tx>
                <c:rich>
                  <a:bodyPr/>
                  <a:lstStyle/>
                  <a:p>
                    <a:r>
                      <a:rPr lang="en-US"/>
                      <a:t>£2.03bn</a:t>
                    </a:r>
                  </a:p>
                </c:rich>
              </c:tx>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'1-headline'!$I$13:$I$15</c:f>
              <c:strCache>
                <c:ptCount val="3"/>
                <c:pt idx="0">
                  <c:v>2004/05</c:v>
                </c:pt>
                <c:pt idx="1">
                  <c:v>2009/10</c:v>
                </c:pt>
                <c:pt idx="2">
                  <c:v>2014</c:v>
                </c:pt>
              </c:strCache>
            </c:strRef>
          </c:cat>
          <c:val>
            <c:numRef>
              <c:f>'1-headline'!$J$13:$J$15</c:f>
              <c:numCache>
                <c:formatCode>General</c:formatCode>
                <c:ptCount val="3"/>
                <c:pt idx="2" formatCode="&quot;£&quot;#,##0">
                  <c:v>128573187.1184175</c:v>
                </c:pt>
              </c:numCache>
            </c:numRef>
          </c:val>
        </c:ser>
        <c:dLbls>
          <c:showLegendKey val="0"/>
          <c:showVal val="0"/>
          <c:showCatName val="0"/>
          <c:showSerName val="0"/>
          <c:showPercent val="0"/>
          <c:showBubbleSize val="0"/>
        </c:dLbls>
        <c:gapWidth val="150"/>
        <c:overlap val="100"/>
        <c:axId val="53039104"/>
        <c:axId val="53040640"/>
      </c:barChart>
      <c:catAx>
        <c:axId val="53039104"/>
        <c:scaling>
          <c:orientation val="minMax"/>
        </c:scaling>
        <c:delete val="0"/>
        <c:axPos val="b"/>
        <c:numFmt formatCode="General" sourceLinked="1"/>
        <c:majorTickMark val="out"/>
        <c:minorTickMark val="none"/>
        <c:tickLblPos val="nextTo"/>
        <c:crossAx val="53040640"/>
        <c:crosses val="autoZero"/>
        <c:auto val="1"/>
        <c:lblAlgn val="ctr"/>
        <c:lblOffset val="100"/>
        <c:noMultiLvlLbl val="0"/>
      </c:catAx>
      <c:valAx>
        <c:axId val="53040640"/>
        <c:scaling>
          <c:orientation val="minMax"/>
        </c:scaling>
        <c:delete val="0"/>
        <c:axPos val="l"/>
        <c:majorGridlines>
          <c:spPr>
            <a:ln>
              <a:solidFill>
                <a:srgbClr val="666666">
                  <a:alpha val="50000"/>
                </a:srgbClr>
              </a:solidFill>
            </a:ln>
          </c:spPr>
        </c:majorGridlines>
        <c:numFmt formatCode="&quot;£&quot;#0.0#,,,&quot;bn&quot;" sourceLinked="0"/>
        <c:majorTickMark val="out"/>
        <c:minorTickMark val="none"/>
        <c:tickLblPos val="nextTo"/>
        <c:crossAx val="53039104"/>
        <c:crosses val="autoZero"/>
        <c:crossBetween val="between"/>
      </c:valAx>
      <c:spPr>
        <a:noFill/>
        <a:ln>
          <a:noFill/>
        </a:ln>
      </c:spPr>
    </c:plotArea>
    <c:legend>
      <c:legendPos val="t"/>
      <c:layout/>
      <c:overlay val="0"/>
    </c:legend>
    <c:plotVisOnly val="1"/>
    <c:dispBlanksAs val="gap"/>
    <c:showDLblsOverMax val="0"/>
  </c:chart>
  <c:spPr>
    <a:noFill/>
    <a:ln>
      <a:noFill/>
    </a:ln>
  </c:spPr>
  <c:txPr>
    <a:bodyPr/>
    <a:lstStyle/>
    <a:p>
      <a:pPr>
        <a:defRPr sz="1600">
          <a:solidFill>
            <a:schemeClr val="tx1"/>
          </a:solidFill>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734567193658462"/>
          <c:y val="2.246044261059477E-2"/>
          <c:w val="0.77025050480112156"/>
          <c:h val="0.91048244027113623"/>
        </c:manualLayout>
      </c:layout>
      <c:barChart>
        <c:barDir val="bar"/>
        <c:grouping val="clustered"/>
        <c:varyColors val="0"/>
        <c:ser>
          <c:idx val="3"/>
          <c:order val="0"/>
          <c:tx>
            <c:strRef>
              <c:f>'9-HC-3TP'!$D$3</c:f>
              <c:strCache>
                <c:ptCount val="1"/>
                <c:pt idx="0">
                  <c:v>2014 (HRAF)</c:v>
                </c:pt>
              </c:strCache>
            </c:strRef>
          </c:tx>
          <c:spPr>
            <a:solidFill>
              <a:srgbClr val="99CC66"/>
            </a:solidFill>
          </c:spPr>
          <c:invertIfNegative val="0"/>
          <c:cat>
            <c:strRef>
              <c:f>'9-HC-3TP'!$A$4:$A$24</c:f>
              <c:strCache>
                <c:ptCount val="21"/>
                <c:pt idx="0">
                  <c:v>Injuries and Accidents</c:v>
                </c:pt>
                <c:pt idx="1">
                  <c:v>Ear</c:v>
                </c:pt>
                <c:pt idx="2">
                  <c:v>Blood</c:v>
                </c:pt>
                <c:pt idx="3">
                  <c:v>Other</c:v>
                </c:pt>
                <c:pt idx="4">
                  <c:v>Congenital Disorders</c:v>
                </c:pt>
                <c:pt idx="5">
                  <c:v>Skin</c:v>
                </c:pt>
                <c:pt idx="6">
                  <c:v>Renal and Urogenital</c:v>
                </c:pt>
                <c:pt idx="7">
                  <c:v>Eye</c:v>
                </c:pt>
                <c:pt idx="8">
                  <c:v>Stroke</c:v>
                </c:pt>
                <c:pt idx="9">
                  <c:v>Respiratory</c:v>
                </c:pt>
                <c:pt idx="10">
                  <c:v>Oral and Gastrointestinal</c:v>
                </c:pt>
                <c:pt idx="11">
                  <c:v>Reproductive Health and Childbirth</c:v>
                </c:pt>
                <c:pt idx="12">
                  <c:v>Metabolic and Endocrine</c:v>
                </c:pt>
                <c:pt idx="13">
                  <c:v>Musculoskeletal</c:v>
                </c:pt>
                <c:pt idx="14">
                  <c:v>Inflammatory and Immune System</c:v>
                </c:pt>
                <c:pt idx="15">
                  <c:v>Mental Health</c:v>
                </c:pt>
                <c:pt idx="16">
                  <c:v>Cardiovascular</c:v>
                </c:pt>
                <c:pt idx="17">
                  <c:v>Neurological</c:v>
                </c:pt>
                <c:pt idx="18">
                  <c:v>Infection</c:v>
                </c:pt>
                <c:pt idx="19">
                  <c:v>Cancer</c:v>
                </c:pt>
                <c:pt idx="20">
                  <c:v>Generic Health Relevance</c:v>
                </c:pt>
              </c:strCache>
            </c:strRef>
          </c:cat>
          <c:val>
            <c:numRef>
              <c:f>'9-HC-3TP'!$D$4:$D$24</c:f>
              <c:numCache>
                <c:formatCode>0.00%</c:formatCode>
                <c:ptCount val="21"/>
                <c:pt idx="0">
                  <c:v>4.732801755487185E-3</c:v>
                </c:pt>
                <c:pt idx="1">
                  <c:v>5.6128099284127294E-3</c:v>
                </c:pt>
                <c:pt idx="2">
                  <c:v>6.6775411894488025E-3</c:v>
                </c:pt>
                <c:pt idx="3">
                  <c:v>6.5515351727292509E-3</c:v>
                </c:pt>
                <c:pt idx="4">
                  <c:v>6.5424150161628751E-3</c:v>
                </c:pt>
                <c:pt idx="5">
                  <c:v>6.0445062667090358E-3</c:v>
                </c:pt>
                <c:pt idx="6">
                  <c:v>8.6382593150186489E-3</c:v>
                </c:pt>
                <c:pt idx="7">
                  <c:v>9.3225296000066116E-3</c:v>
                </c:pt>
                <c:pt idx="8">
                  <c:v>1.3082668004559204E-2</c:v>
                </c:pt>
                <c:pt idx="9">
                  <c:v>1.6356201132306413E-2</c:v>
                </c:pt>
                <c:pt idx="10">
                  <c:v>1.8995583654508093E-2</c:v>
                </c:pt>
                <c:pt idx="11">
                  <c:v>2.4762701139046085E-2</c:v>
                </c:pt>
                <c:pt idx="12">
                  <c:v>2.6832355338863315E-2</c:v>
                </c:pt>
                <c:pt idx="13">
                  <c:v>2.818468946378189E-2</c:v>
                </c:pt>
                <c:pt idx="14">
                  <c:v>4.371963037657655E-2</c:v>
                </c:pt>
                <c:pt idx="15">
                  <c:v>5.766505306717034E-2</c:v>
                </c:pt>
                <c:pt idx="16">
                  <c:v>7.0214552275103412E-2</c:v>
                </c:pt>
                <c:pt idx="17">
                  <c:v>9.036023550793798E-2</c:v>
                </c:pt>
                <c:pt idx="18">
                  <c:v>0.11406476933460942</c:v>
                </c:pt>
                <c:pt idx="19">
                  <c:v>0.19531886524188169</c:v>
                </c:pt>
                <c:pt idx="20">
                  <c:v>0.24632029721968055</c:v>
                </c:pt>
              </c:numCache>
            </c:numRef>
          </c:val>
        </c:ser>
        <c:ser>
          <c:idx val="1"/>
          <c:order val="1"/>
          <c:tx>
            <c:strRef>
              <c:f>'9-HC-3TP'!$C$3</c:f>
              <c:strCache>
                <c:ptCount val="1"/>
                <c:pt idx="0">
                  <c:v>2009/10</c:v>
                </c:pt>
              </c:strCache>
            </c:strRef>
          </c:tx>
          <c:spPr>
            <a:solidFill>
              <a:srgbClr val="66CCFF"/>
            </a:solidFill>
          </c:spPr>
          <c:invertIfNegative val="0"/>
          <c:cat>
            <c:strRef>
              <c:f>'9-HC-3TP'!$A$4:$A$24</c:f>
              <c:strCache>
                <c:ptCount val="21"/>
                <c:pt idx="0">
                  <c:v>Injuries and Accidents</c:v>
                </c:pt>
                <c:pt idx="1">
                  <c:v>Ear</c:v>
                </c:pt>
                <c:pt idx="2">
                  <c:v>Blood</c:v>
                </c:pt>
                <c:pt idx="3">
                  <c:v>Other</c:v>
                </c:pt>
                <c:pt idx="4">
                  <c:v>Congenital Disorders</c:v>
                </c:pt>
                <c:pt idx="5">
                  <c:v>Skin</c:v>
                </c:pt>
                <c:pt idx="6">
                  <c:v>Renal and Urogenital</c:v>
                </c:pt>
                <c:pt idx="7">
                  <c:v>Eye</c:v>
                </c:pt>
                <c:pt idx="8">
                  <c:v>Stroke</c:v>
                </c:pt>
                <c:pt idx="9">
                  <c:v>Respiratory</c:v>
                </c:pt>
                <c:pt idx="10">
                  <c:v>Oral and Gastrointestinal</c:v>
                </c:pt>
                <c:pt idx="11">
                  <c:v>Reproductive Health and Childbirth</c:v>
                </c:pt>
                <c:pt idx="12">
                  <c:v>Metabolic and Endocrine</c:v>
                </c:pt>
                <c:pt idx="13">
                  <c:v>Musculoskeletal</c:v>
                </c:pt>
                <c:pt idx="14">
                  <c:v>Inflammatory and Immune System</c:v>
                </c:pt>
                <c:pt idx="15">
                  <c:v>Mental Health</c:v>
                </c:pt>
                <c:pt idx="16">
                  <c:v>Cardiovascular</c:v>
                </c:pt>
                <c:pt idx="17">
                  <c:v>Neurological</c:v>
                </c:pt>
                <c:pt idx="18">
                  <c:v>Infection</c:v>
                </c:pt>
                <c:pt idx="19">
                  <c:v>Cancer</c:v>
                </c:pt>
                <c:pt idx="20">
                  <c:v>Generic Health Relevance</c:v>
                </c:pt>
              </c:strCache>
            </c:strRef>
          </c:cat>
          <c:val>
            <c:numRef>
              <c:f>'9-HC-3TP'!$C$4:$C$24</c:f>
              <c:numCache>
                <c:formatCode>0.00%</c:formatCode>
                <c:ptCount val="21"/>
                <c:pt idx="0">
                  <c:v>4.0000000000000001E-3</c:v>
                </c:pt>
                <c:pt idx="1">
                  <c:v>3.0000000000000001E-3</c:v>
                </c:pt>
                <c:pt idx="2">
                  <c:v>8.0000000000000002E-3</c:v>
                </c:pt>
                <c:pt idx="3">
                  <c:v>0.01</c:v>
                </c:pt>
                <c:pt idx="4">
                  <c:v>4.0000000000000001E-3</c:v>
                </c:pt>
                <c:pt idx="5">
                  <c:v>5.0000000000000001E-3</c:v>
                </c:pt>
                <c:pt idx="6">
                  <c:v>8.0000000000000002E-3</c:v>
                </c:pt>
                <c:pt idx="7">
                  <c:v>8.9999999999999993E-3</c:v>
                </c:pt>
                <c:pt idx="8">
                  <c:v>1.2999999999999999E-2</c:v>
                </c:pt>
                <c:pt idx="9">
                  <c:v>1.7000000000000001E-2</c:v>
                </c:pt>
                <c:pt idx="10">
                  <c:v>1.7999999999999999E-2</c:v>
                </c:pt>
                <c:pt idx="11">
                  <c:v>2.5000000000000001E-2</c:v>
                </c:pt>
                <c:pt idx="12">
                  <c:v>2.8000000000000001E-2</c:v>
                </c:pt>
                <c:pt idx="13">
                  <c:v>2.8000000000000001E-2</c:v>
                </c:pt>
                <c:pt idx="14">
                  <c:v>4.9000000000000002E-2</c:v>
                </c:pt>
                <c:pt idx="15">
                  <c:v>5.5E-2</c:v>
                </c:pt>
                <c:pt idx="16">
                  <c:v>7.1999999999999995E-2</c:v>
                </c:pt>
                <c:pt idx="17">
                  <c:v>9.8000000000000004E-2</c:v>
                </c:pt>
                <c:pt idx="18">
                  <c:v>0.108</c:v>
                </c:pt>
                <c:pt idx="19">
                  <c:v>0.19600000000000001</c:v>
                </c:pt>
                <c:pt idx="20">
                  <c:v>0.24199999999999999</c:v>
                </c:pt>
              </c:numCache>
            </c:numRef>
          </c:val>
        </c:ser>
        <c:ser>
          <c:idx val="0"/>
          <c:order val="2"/>
          <c:tx>
            <c:strRef>
              <c:f>'9-HC-3TP'!$B$3</c:f>
              <c:strCache>
                <c:ptCount val="1"/>
                <c:pt idx="0">
                  <c:v>2004/05</c:v>
                </c:pt>
              </c:strCache>
            </c:strRef>
          </c:tx>
          <c:spPr>
            <a:solidFill>
              <a:srgbClr val="FF9900"/>
            </a:solidFill>
          </c:spPr>
          <c:invertIfNegative val="0"/>
          <c:cat>
            <c:strRef>
              <c:f>'9-HC-3TP'!$A$4:$A$24</c:f>
              <c:strCache>
                <c:ptCount val="21"/>
                <c:pt idx="0">
                  <c:v>Injuries and Accidents</c:v>
                </c:pt>
                <c:pt idx="1">
                  <c:v>Ear</c:v>
                </c:pt>
                <c:pt idx="2">
                  <c:v>Blood</c:v>
                </c:pt>
                <c:pt idx="3">
                  <c:v>Other</c:v>
                </c:pt>
                <c:pt idx="4">
                  <c:v>Congenital Disorders</c:v>
                </c:pt>
                <c:pt idx="5">
                  <c:v>Skin</c:v>
                </c:pt>
                <c:pt idx="6">
                  <c:v>Renal and Urogenital</c:v>
                </c:pt>
                <c:pt idx="7">
                  <c:v>Eye</c:v>
                </c:pt>
                <c:pt idx="8">
                  <c:v>Stroke</c:v>
                </c:pt>
                <c:pt idx="9">
                  <c:v>Respiratory</c:v>
                </c:pt>
                <c:pt idx="10">
                  <c:v>Oral and Gastrointestinal</c:v>
                </c:pt>
                <c:pt idx="11">
                  <c:v>Reproductive Health and Childbirth</c:v>
                </c:pt>
                <c:pt idx="12">
                  <c:v>Metabolic and Endocrine</c:v>
                </c:pt>
                <c:pt idx="13">
                  <c:v>Musculoskeletal</c:v>
                </c:pt>
                <c:pt idx="14">
                  <c:v>Inflammatory and Immune System</c:v>
                </c:pt>
                <c:pt idx="15">
                  <c:v>Mental Health</c:v>
                </c:pt>
                <c:pt idx="16">
                  <c:v>Cardiovascular</c:v>
                </c:pt>
                <c:pt idx="17">
                  <c:v>Neurological</c:v>
                </c:pt>
                <c:pt idx="18">
                  <c:v>Infection</c:v>
                </c:pt>
                <c:pt idx="19">
                  <c:v>Cancer</c:v>
                </c:pt>
                <c:pt idx="20">
                  <c:v>Generic Health Relevance</c:v>
                </c:pt>
              </c:strCache>
            </c:strRef>
          </c:cat>
          <c:val>
            <c:numRef>
              <c:f>'9-HC-3TP'!$B$4:$B$24</c:f>
              <c:numCache>
                <c:formatCode>0.00%</c:formatCode>
                <c:ptCount val="21"/>
                <c:pt idx="0">
                  <c:v>2E-3</c:v>
                </c:pt>
                <c:pt idx="1">
                  <c:v>1.2999999999999999E-2</c:v>
                </c:pt>
                <c:pt idx="2">
                  <c:v>0.01</c:v>
                </c:pt>
                <c:pt idx="3">
                  <c:v>2E-3</c:v>
                </c:pt>
                <c:pt idx="4">
                  <c:v>7.0000000000000001E-3</c:v>
                </c:pt>
                <c:pt idx="5">
                  <c:v>5.0000000000000001E-3</c:v>
                </c:pt>
                <c:pt idx="6">
                  <c:v>8.9999999999999993E-3</c:v>
                </c:pt>
                <c:pt idx="7">
                  <c:v>8.9999999999999993E-3</c:v>
                </c:pt>
                <c:pt idx="8">
                  <c:v>8.9999999999999993E-3</c:v>
                </c:pt>
                <c:pt idx="9">
                  <c:v>8.9999999999999993E-3</c:v>
                </c:pt>
                <c:pt idx="10">
                  <c:v>1.4E-2</c:v>
                </c:pt>
                <c:pt idx="11">
                  <c:v>0.02</c:v>
                </c:pt>
                <c:pt idx="12">
                  <c:v>2.9000000000000001E-2</c:v>
                </c:pt>
                <c:pt idx="13">
                  <c:v>0.03</c:v>
                </c:pt>
                <c:pt idx="14">
                  <c:v>5.8999999999999997E-2</c:v>
                </c:pt>
                <c:pt idx="15">
                  <c:v>4.2999999999999997E-2</c:v>
                </c:pt>
                <c:pt idx="16">
                  <c:v>7.0000000000000007E-2</c:v>
                </c:pt>
                <c:pt idx="17">
                  <c:v>0.11600000000000001</c:v>
                </c:pt>
                <c:pt idx="18">
                  <c:v>0.09</c:v>
                </c:pt>
                <c:pt idx="19">
                  <c:v>0.20300000000000001</c:v>
                </c:pt>
                <c:pt idx="20">
                  <c:v>0.252</c:v>
                </c:pt>
              </c:numCache>
            </c:numRef>
          </c:val>
        </c:ser>
        <c:dLbls>
          <c:showLegendKey val="0"/>
          <c:showVal val="0"/>
          <c:showCatName val="0"/>
          <c:showSerName val="0"/>
          <c:showPercent val="0"/>
          <c:showBubbleSize val="0"/>
        </c:dLbls>
        <c:gapWidth val="150"/>
        <c:axId val="55769344"/>
        <c:axId val="96755712"/>
      </c:barChart>
      <c:catAx>
        <c:axId val="55769344"/>
        <c:scaling>
          <c:orientation val="minMax"/>
        </c:scaling>
        <c:delete val="0"/>
        <c:axPos val="l"/>
        <c:majorTickMark val="out"/>
        <c:minorTickMark val="none"/>
        <c:tickLblPos val="nextTo"/>
        <c:crossAx val="96755712"/>
        <c:crosses val="autoZero"/>
        <c:auto val="1"/>
        <c:lblAlgn val="ctr"/>
        <c:lblOffset val="100"/>
        <c:noMultiLvlLbl val="0"/>
      </c:catAx>
      <c:valAx>
        <c:axId val="96755712"/>
        <c:scaling>
          <c:orientation val="minMax"/>
        </c:scaling>
        <c:delete val="0"/>
        <c:axPos val="b"/>
        <c:majorGridlines>
          <c:spPr>
            <a:ln>
              <a:solidFill>
                <a:sysClr val="window" lastClr="FFFFFF">
                  <a:lumMod val="85000"/>
                </a:sysClr>
              </a:solidFill>
            </a:ln>
          </c:spPr>
        </c:majorGridlines>
        <c:numFmt formatCode="0%" sourceLinked="0"/>
        <c:majorTickMark val="out"/>
        <c:minorTickMark val="none"/>
        <c:tickLblPos val="nextTo"/>
        <c:crossAx val="55769344"/>
        <c:crosses val="autoZero"/>
        <c:crossBetween val="between"/>
      </c:valAx>
      <c:spPr>
        <a:noFill/>
      </c:spPr>
    </c:plotArea>
    <c:legend>
      <c:legendPos val="r"/>
      <c:layout>
        <c:manualLayout>
          <c:xMode val="edge"/>
          <c:yMode val="edge"/>
          <c:x val="0.72395940429058914"/>
          <c:y val="0.35613594672070209"/>
          <c:w val="0.19695542114422715"/>
          <c:h val="0.29342158230615067"/>
        </c:manualLayout>
      </c:layout>
      <c:overlay val="0"/>
    </c:legend>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5495724324782E-2"/>
          <c:y val="4.1234984902653184E-2"/>
          <c:w val="0.9097572884034657"/>
          <c:h val="0.54055830200882427"/>
        </c:manualLayout>
      </c:layout>
      <c:barChart>
        <c:barDir val="col"/>
        <c:grouping val="clustered"/>
        <c:varyColors val="0"/>
        <c:ser>
          <c:idx val="0"/>
          <c:order val="0"/>
          <c:tx>
            <c:v>2004/05</c:v>
          </c:tx>
          <c:spPr>
            <a:solidFill>
              <a:srgbClr val="FF9900"/>
            </a:solidFill>
          </c:spPr>
          <c:invertIfNegative val="0"/>
          <c:cat>
            <c:strRef>
              <c:f>'8-RAC-HRAF'!$AP$5:$AP$12</c:f>
              <c:strCache>
                <c:ptCount val="8"/>
                <c:pt idx="0">
                  <c:v>1 Underpinning</c:v>
                </c:pt>
                <c:pt idx="1">
                  <c:v>2 Aetiology</c:v>
                </c:pt>
                <c:pt idx="2">
                  <c:v>3 Prevention</c:v>
                </c:pt>
                <c:pt idx="3">
                  <c:v>4 Detection and Diagnosis</c:v>
                </c:pt>
                <c:pt idx="4">
                  <c:v>5 Treatment Development</c:v>
                </c:pt>
                <c:pt idx="5">
                  <c:v>6 Treatment Evaluation</c:v>
                </c:pt>
                <c:pt idx="6">
                  <c:v>7 Disease Management</c:v>
                </c:pt>
                <c:pt idx="7">
                  <c:v>8 Health Services</c:v>
                </c:pt>
              </c:strCache>
            </c:strRef>
          </c:cat>
          <c:val>
            <c:numRef>
              <c:f>'8-RAC-HRAF'!$D$5:$D$12</c:f>
              <c:numCache>
                <c:formatCode>0.00%</c:formatCode>
                <c:ptCount val="8"/>
                <c:pt idx="0">
                  <c:v>0.33629999698247548</c:v>
                </c:pt>
                <c:pt idx="1">
                  <c:v>0.34693465092830555</c:v>
                </c:pt>
                <c:pt idx="2">
                  <c:v>2.4808717997460667E-2</c:v>
                </c:pt>
                <c:pt idx="3">
                  <c:v>5.2652482611589495E-2</c:v>
                </c:pt>
                <c:pt idx="4">
                  <c:v>8.6130917475538513E-2</c:v>
                </c:pt>
                <c:pt idx="5">
                  <c:v>8.2920910553331603E-2</c:v>
                </c:pt>
                <c:pt idx="6">
                  <c:v>2.321992142564477E-2</c:v>
                </c:pt>
                <c:pt idx="7">
                  <c:v>4.7032402025653834E-2</c:v>
                </c:pt>
              </c:numCache>
            </c:numRef>
          </c:val>
        </c:ser>
        <c:ser>
          <c:idx val="1"/>
          <c:order val="1"/>
          <c:tx>
            <c:v>2009/10</c:v>
          </c:tx>
          <c:spPr>
            <a:solidFill>
              <a:srgbClr val="66CCFF"/>
            </a:solidFill>
          </c:spPr>
          <c:invertIfNegative val="0"/>
          <c:cat>
            <c:strRef>
              <c:f>'8-RAC-HRAF'!$AP$5:$AP$12</c:f>
              <c:strCache>
                <c:ptCount val="8"/>
                <c:pt idx="0">
                  <c:v>1 Underpinning</c:v>
                </c:pt>
                <c:pt idx="1">
                  <c:v>2 Aetiology</c:v>
                </c:pt>
                <c:pt idx="2">
                  <c:v>3 Prevention</c:v>
                </c:pt>
                <c:pt idx="3">
                  <c:v>4 Detection and Diagnosis</c:v>
                </c:pt>
                <c:pt idx="4">
                  <c:v>5 Treatment Development</c:v>
                </c:pt>
                <c:pt idx="5">
                  <c:v>6 Treatment Evaluation</c:v>
                </c:pt>
                <c:pt idx="6">
                  <c:v>7 Disease Management</c:v>
                </c:pt>
                <c:pt idx="7">
                  <c:v>8 Health Services</c:v>
                </c:pt>
              </c:strCache>
            </c:strRef>
          </c:cat>
          <c:val>
            <c:numRef>
              <c:f>'8-RAC-HRAF'!$K$5:$K$12</c:f>
              <c:numCache>
                <c:formatCode>0.00%</c:formatCode>
                <c:ptCount val="8"/>
                <c:pt idx="0">
                  <c:v>0.27574323863721339</c:v>
                </c:pt>
                <c:pt idx="1">
                  <c:v>0.31772330584383457</c:v>
                </c:pt>
                <c:pt idx="2">
                  <c:v>3.7460477476075123E-2</c:v>
                </c:pt>
                <c:pt idx="3">
                  <c:v>7.3313548749007848E-2</c:v>
                </c:pt>
                <c:pt idx="4">
                  <c:v>0.10678855884761063</c:v>
                </c:pt>
                <c:pt idx="5">
                  <c:v>8.5469224385360199E-2</c:v>
                </c:pt>
                <c:pt idx="6">
                  <c:v>3.2329305558106938E-2</c:v>
                </c:pt>
                <c:pt idx="7">
                  <c:v>7.1172340502791212E-2</c:v>
                </c:pt>
              </c:numCache>
            </c:numRef>
          </c:val>
        </c:ser>
        <c:ser>
          <c:idx val="3"/>
          <c:order val="2"/>
          <c:tx>
            <c:v>2014 (HRAF)</c:v>
          </c:tx>
          <c:spPr>
            <a:solidFill>
              <a:srgbClr val="99CC66"/>
            </a:solidFill>
          </c:spPr>
          <c:invertIfNegative val="0"/>
          <c:cat>
            <c:strRef>
              <c:f>'8-RAC-HRAF'!$AP$5:$AP$12</c:f>
              <c:strCache>
                <c:ptCount val="8"/>
                <c:pt idx="0">
                  <c:v>1 Underpinning</c:v>
                </c:pt>
                <c:pt idx="1">
                  <c:v>2 Aetiology</c:v>
                </c:pt>
                <c:pt idx="2">
                  <c:v>3 Prevention</c:v>
                </c:pt>
                <c:pt idx="3">
                  <c:v>4 Detection and Diagnosis</c:v>
                </c:pt>
                <c:pt idx="4">
                  <c:v>5 Treatment Development</c:v>
                </c:pt>
                <c:pt idx="5">
                  <c:v>6 Treatment Evaluation</c:v>
                </c:pt>
                <c:pt idx="6">
                  <c:v>7 Disease Management</c:v>
                </c:pt>
                <c:pt idx="7">
                  <c:v>8 Health Services</c:v>
                </c:pt>
              </c:strCache>
            </c:strRef>
          </c:cat>
          <c:val>
            <c:numRef>
              <c:f>'8-RAC-HRAF'!$R$5:$R$12</c:f>
              <c:numCache>
                <c:formatCode>0.00%</c:formatCode>
                <c:ptCount val="8"/>
                <c:pt idx="0">
                  <c:v>0.23910322984598312</c:v>
                </c:pt>
                <c:pt idx="1">
                  <c:v>0.2944407810461645</c:v>
                </c:pt>
                <c:pt idx="2">
                  <c:v>5.3544530943375919E-2</c:v>
                </c:pt>
                <c:pt idx="3">
                  <c:v>9.9653197462371709E-2</c:v>
                </c:pt>
                <c:pt idx="4">
                  <c:v>0.12065751383901314</c:v>
                </c:pt>
                <c:pt idx="5">
                  <c:v>9.4362144267224737E-2</c:v>
                </c:pt>
                <c:pt idx="6">
                  <c:v>3.7640880798839198E-2</c:v>
                </c:pt>
                <c:pt idx="7">
                  <c:v>6.0597721797027521E-2</c:v>
                </c:pt>
              </c:numCache>
            </c:numRef>
          </c:val>
        </c:ser>
        <c:dLbls>
          <c:showLegendKey val="0"/>
          <c:showVal val="0"/>
          <c:showCatName val="0"/>
          <c:showSerName val="0"/>
          <c:showPercent val="0"/>
          <c:showBubbleSize val="0"/>
        </c:dLbls>
        <c:gapWidth val="150"/>
        <c:axId val="100775808"/>
        <c:axId val="100777344"/>
      </c:barChart>
      <c:catAx>
        <c:axId val="100775808"/>
        <c:scaling>
          <c:orientation val="minMax"/>
        </c:scaling>
        <c:delete val="0"/>
        <c:axPos val="b"/>
        <c:majorTickMark val="out"/>
        <c:minorTickMark val="none"/>
        <c:tickLblPos val="nextTo"/>
        <c:crossAx val="100777344"/>
        <c:crosses val="autoZero"/>
        <c:auto val="1"/>
        <c:lblAlgn val="ctr"/>
        <c:lblOffset val="100"/>
        <c:noMultiLvlLbl val="0"/>
      </c:catAx>
      <c:valAx>
        <c:axId val="100777344"/>
        <c:scaling>
          <c:orientation val="minMax"/>
          <c:max val="0.35000000000000003"/>
        </c:scaling>
        <c:delete val="0"/>
        <c:axPos val="l"/>
        <c:majorGridlines>
          <c:spPr>
            <a:ln>
              <a:solidFill>
                <a:schemeClr val="bg1">
                  <a:lumMod val="75000"/>
                </a:schemeClr>
              </a:solidFill>
            </a:ln>
          </c:spPr>
        </c:majorGridlines>
        <c:numFmt formatCode="0%" sourceLinked="0"/>
        <c:majorTickMark val="out"/>
        <c:minorTickMark val="none"/>
        <c:tickLblPos val="nextTo"/>
        <c:crossAx val="100775808"/>
        <c:crosses val="autoZero"/>
        <c:crossBetween val="between"/>
      </c:valAx>
      <c:spPr>
        <a:noFill/>
      </c:spPr>
    </c:plotArea>
    <c:legend>
      <c:legendPos val="r"/>
      <c:layout>
        <c:manualLayout>
          <c:xMode val="edge"/>
          <c:yMode val="edge"/>
          <c:x val="0.42361188722377446"/>
          <c:y val="0.14283800875865449"/>
          <c:w val="0.56563542460418248"/>
          <c:h val="0.11265238084793716"/>
        </c:manualLayout>
      </c:layout>
      <c:overlay val="0"/>
    </c:legend>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876210145862916E-2"/>
          <c:y val="3.7382221161748719E-2"/>
          <c:w val="0.86736112903919793"/>
          <c:h val="0.61131825901018222"/>
        </c:manualLayout>
      </c:layout>
      <c:barChart>
        <c:barDir val="col"/>
        <c:grouping val="stacked"/>
        <c:varyColors val="0"/>
        <c:ser>
          <c:idx val="1"/>
          <c:order val="0"/>
          <c:tx>
            <c:strRef>
              <c:f>'13-Charity-RAC'!$AC$2</c:f>
              <c:strCache>
                <c:ptCount val="1"/>
                <c:pt idx="0">
                  <c:v>Government</c:v>
                </c:pt>
              </c:strCache>
            </c:strRef>
          </c:tx>
          <c:spPr>
            <a:solidFill>
              <a:srgbClr val="9966CC"/>
            </a:solidFill>
          </c:spPr>
          <c:invertIfNegative val="0"/>
          <c:cat>
            <c:strRef>
              <c:f>'13-Charity-RAC'!$A$3:$A$10</c:f>
              <c:strCache>
                <c:ptCount val="8"/>
                <c:pt idx="0">
                  <c:v>1 Underpinning</c:v>
                </c:pt>
                <c:pt idx="1">
                  <c:v>2 Aetiology</c:v>
                </c:pt>
                <c:pt idx="2">
                  <c:v>3 Prevention</c:v>
                </c:pt>
                <c:pt idx="3">
                  <c:v>4 Detection and Diagnosis</c:v>
                </c:pt>
                <c:pt idx="4">
                  <c:v>5 Treatment Development</c:v>
                </c:pt>
                <c:pt idx="5">
                  <c:v>6 Treatment Evaluation</c:v>
                </c:pt>
                <c:pt idx="6">
                  <c:v>7 Disease Management</c:v>
                </c:pt>
                <c:pt idx="7">
                  <c:v>8 Health Services</c:v>
                </c:pt>
              </c:strCache>
            </c:strRef>
          </c:cat>
          <c:val>
            <c:numRef>
              <c:f>'13-Charity-RAC'!$AC$3:$AC$10</c:f>
              <c:numCache>
                <c:formatCode>"£"#,##0</c:formatCode>
                <c:ptCount val="8"/>
                <c:pt idx="0">
                  <c:v>8964561.4965000004</c:v>
                </c:pt>
                <c:pt idx="1">
                  <c:v>22408526.129099987</c:v>
                </c:pt>
                <c:pt idx="2">
                  <c:v>34466915.30499997</c:v>
                </c:pt>
                <c:pt idx="3">
                  <c:v>51393161.065799929</c:v>
                </c:pt>
                <c:pt idx="4">
                  <c:v>45262052.323999889</c:v>
                </c:pt>
                <c:pt idx="5">
                  <c:v>91897581.762599811</c:v>
                </c:pt>
                <c:pt idx="6">
                  <c:v>56252724.306000054</c:v>
                </c:pt>
                <c:pt idx="7">
                  <c:v>64229580.400599957</c:v>
                </c:pt>
              </c:numCache>
            </c:numRef>
          </c:val>
        </c:ser>
        <c:ser>
          <c:idx val="0"/>
          <c:order val="1"/>
          <c:tx>
            <c:strRef>
              <c:f>'13-Charity-RAC'!$AB$2</c:f>
              <c:strCache>
                <c:ptCount val="1"/>
                <c:pt idx="0">
                  <c:v>Charity</c:v>
                </c:pt>
              </c:strCache>
            </c:strRef>
          </c:tx>
          <c:spPr>
            <a:solidFill>
              <a:srgbClr val="66CCFF"/>
            </a:solidFill>
          </c:spPr>
          <c:invertIfNegative val="0"/>
          <c:cat>
            <c:strRef>
              <c:f>'13-Charity-RAC'!$A$3:$A$10</c:f>
              <c:strCache>
                <c:ptCount val="8"/>
                <c:pt idx="0">
                  <c:v>1 Underpinning</c:v>
                </c:pt>
                <c:pt idx="1">
                  <c:v>2 Aetiology</c:v>
                </c:pt>
                <c:pt idx="2">
                  <c:v>3 Prevention</c:v>
                </c:pt>
                <c:pt idx="3">
                  <c:v>4 Detection and Diagnosis</c:v>
                </c:pt>
                <c:pt idx="4">
                  <c:v>5 Treatment Development</c:v>
                </c:pt>
                <c:pt idx="5">
                  <c:v>6 Treatment Evaluation</c:v>
                </c:pt>
                <c:pt idx="6">
                  <c:v>7 Disease Management</c:v>
                </c:pt>
                <c:pt idx="7">
                  <c:v>8 Health Services</c:v>
                </c:pt>
              </c:strCache>
            </c:strRef>
          </c:cat>
          <c:val>
            <c:numRef>
              <c:f>'13-Charity-RAC'!$AB$3:$AB$10</c:f>
              <c:numCache>
                <c:formatCode>"£"#,##0</c:formatCode>
                <c:ptCount val="8"/>
                <c:pt idx="0">
                  <c:v>167827196.27457997</c:v>
                </c:pt>
                <c:pt idx="1">
                  <c:v>293301763.30672282</c:v>
                </c:pt>
                <c:pt idx="2">
                  <c:v>29054915.198800001</c:v>
                </c:pt>
                <c:pt idx="3">
                  <c:v>91748754.072688773</c:v>
                </c:pt>
                <c:pt idx="4">
                  <c:v>124487468.97236547</c:v>
                </c:pt>
                <c:pt idx="5">
                  <c:v>61721828.870199904</c:v>
                </c:pt>
                <c:pt idx="6">
                  <c:v>11389344.847595792</c:v>
                </c:pt>
                <c:pt idx="7">
                  <c:v>13090770.353325404</c:v>
                </c:pt>
              </c:numCache>
            </c:numRef>
          </c:val>
        </c:ser>
        <c:ser>
          <c:idx val="2"/>
          <c:order val="2"/>
          <c:tx>
            <c:strRef>
              <c:f>'13-Charity-RAC'!$AD$2</c:f>
              <c:strCache>
                <c:ptCount val="1"/>
                <c:pt idx="0">
                  <c:v>RCUK</c:v>
                </c:pt>
              </c:strCache>
            </c:strRef>
          </c:tx>
          <c:spPr>
            <a:solidFill>
              <a:srgbClr val="FF9900"/>
            </a:solidFill>
          </c:spPr>
          <c:invertIfNegative val="0"/>
          <c:cat>
            <c:strRef>
              <c:f>'13-Charity-RAC'!$A$3:$A$10</c:f>
              <c:strCache>
                <c:ptCount val="8"/>
                <c:pt idx="0">
                  <c:v>1 Underpinning</c:v>
                </c:pt>
                <c:pt idx="1">
                  <c:v>2 Aetiology</c:v>
                </c:pt>
                <c:pt idx="2">
                  <c:v>3 Prevention</c:v>
                </c:pt>
                <c:pt idx="3">
                  <c:v>4 Detection and Diagnosis</c:v>
                </c:pt>
                <c:pt idx="4">
                  <c:v>5 Treatment Development</c:v>
                </c:pt>
                <c:pt idx="5">
                  <c:v>6 Treatment Evaluation</c:v>
                </c:pt>
                <c:pt idx="6">
                  <c:v>7 Disease Management</c:v>
                </c:pt>
                <c:pt idx="7">
                  <c:v>8 Health Services</c:v>
                </c:pt>
              </c:strCache>
            </c:strRef>
          </c:cat>
          <c:val>
            <c:numRef>
              <c:f>'13-Charity-RAC'!$AD$3:$AD$10</c:f>
              <c:numCache>
                <c:formatCode>"£"#,##0</c:formatCode>
                <c:ptCount val="8"/>
                <c:pt idx="0">
                  <c:v>282709193.73100108</c:v>
                </c:pt>
                <c:pt idx="1">
                  <c:v>278095417.5590992</c:v>
                </c:pt>
                <c:pt idx="2">
                  <c:v>42116705.421999983</c:v>
                </c:pt>
                <c:pt idx="3">
                  <c:v>63491190.702199988</c:v>
                </c:pt>
                <c:pt idx="4">
                  <c:v>94321701.23330003</c:v>
                </c:pt>
                <c:pt idx="5">
                  <c:v>42599080.967199996</c:v>
                </c:pt>
                <c:pt idx="6">
                  <c:v>13306100.9518</c:v>
                </c:pt>
                <c:pt idx="7">
                  <c:v>40908918.994749956</c:v>
                </c:pt>
              </c:numCache>
            </c:numRef>
          </c:val>
        </c:ser>
        <c:dLbls>
          <c:showLegendKey val="0"/>
          <c:showVal val="0"/>
          <c:showCatName val="0"/>
          <c:showSerName val="0"/>
          <c:showPercent val="0"/>
          <c:showBubbleSize val="0"/>
        </c:dLbls>
        <c:gapWidth val="150"/>
        <c:overlap val="100"/>
        <c:axId val="101239424"/>
        <c:axId val="101241216"/>
      </c:barChart>
      <c:catAx>
        <c:axId val="101239424"/>
        <c:scaling>
          <c:orientation val="minMax"/>
        </c:scaling>
        <c:delete val="0"/>
        <c:axPos val="b"/>
        <c:majorTickMark val="out"/>
        <c:minorTickMark val="none"/>
        <c:tickLblPos val="nextTo"/>
        <c:txPr>
          <a:bodyPr rot="-2700000"/>
          <a:lstStyle/>
          <a:p>
            <a:pPr>
              <a:defRPr/>
            </a:pPr>
            <a:endParaRPr lang="en-US"/>
          </a:p>
        </c:txPr>
        <c:crossAx val="101241216"/>
        <c:crosses val="autoZero"/>
        <c:auto val="1"/>
        <c:lblAlgn val="ctr"/>
        <c:lblOffset val="100"/>
        <c:noMultiLvlLbl val="0"/>
      </c:catAx>
      <c:valAx>
        <c:axId val="101241216"/>
        <c:scaling>
          <c:orientation val="minMax"/>
          <c:max val="600000000"/>
        </c:scaling>
        <c:delete val="0"/>
        <c:axPos val="l"/>
        <c:majorGridlines>
          <c:spPr>
            <a:ln>
              <a:solidFill>
                <a:schemeClr val="bg1">
                  <a:lumMod val="85000"/>
                </a:schemeClr>
              </a:solidFill>
            </a:ln>
          </c:spPr>
        </c:majorGridlines>
        <c:numFmt formatCode="&quot;£&quot;#,,&quot;m&quot;" sourceLinked="0"/>
        <c:majorTickMark val="out"/>
        <c:minorTickMark val="none"/>
        <c:tickLblPos val="nextTo"/>
        <c:crossAx val="101239424"/>
        <c:crosses val="autoZero"/>
        <c:crossBetween val="between"/>
      </c:valAx>
      <c:spPr>
        <a:noFill/>
      </c:spPr>
    </c:plotArea>
    <c:legend>
      <c:legendPos val="r"/>
      <c:layout>
        <c:manualLayout>
          <c:xMode val="edge"/>
          <c:yMode val="edge"/>
          <c:x val="0.40443647003141003"/>
          <c:y val="2.8200641586468365E-2"/>
          <c:w val="0.55399956972591535"/>
          <c:h val="0.18128233970753657"/>
        </c:manualLayout>
      </c:layout>
      <c:overlay val="0"/>
    </c:legend>
    <c:plotVisOnly val="1"/>
    <c:dispBlanksAs val="gap"/>
    <c:showDLblsOverMax val="0"/>
  </c:chart>
  <c:spPr>
    <a:noFill/>
    <a:ln>
      <a:noFill/>
    </a:ln>
  </c:spPr>
  <c:txPr>
    <a:bodyPr/>
    <a:lstStyle/>
    <a:p>
      <a:pPr>
        <a:defRPr sz="1600">
          <a:latin typeface="Arial" pitchFamily="34" charset="0"/>
          <a:cs typeface="Arial"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5976" cy="511649"/>
          </a:xfrm>
          <a:prstGeom prst="rect">
            <a:avLst/>
          </a:prstGeom>
        </p:spPr>
        <p:txBody>
          <a:bodyPr vert="horz" lIns="94906" tIns="47453" rIns="94906" bIns="47453" rtlCol="0"/>
          <a:lstStyle>
            <a:lvl1pPr algn="l">
              <a:defRPr sz="1200"/>
            </a:lvl1pPr>
          </a:lstStyle>
          <a:p>
            <a:endParaRPr lang="en-GB"/>
          </a:p>
        </p:txBody>
      </p:sp>
      <p:sp>
        <p:nvSpPr>
          <p:cNvPr id="3" name="Date Placeholder 2"/>
          <p:cNvSpPr>
            <a:spLocks noGrp="1"/>
          </p:cNvSpPr>
          <p:nvPr>
            <p:ph type="dt" sz="quarter" idx="1"/>
          </p:nvPr>
        </p:nvSpPr>
        <p:spPr>
          <a:xfrm>
            <a:off x="4021665" y="0"/>
            <a:ext cx="3075976" cy="511649"/>
          </a:xfrm>
          <a:prstGeom prst="rect">
            <a:avLst/>
          </a:prstGeom>
        </p:spPr>
        <p:txBody>
          <a:bodyPr vert="horz" lIns="94906" tIns="47453" rIns="94906" bIns="47453" rtlCol="0"/>
          <a:lstStyle>
            <a:lvl1pPr algn="r">
              <a:defRPr sz="1200"/>
            </a:lvl1pPr>
          </a:lstStyle>
          <a:p>
            <a:fld id="{3B79FE33-B5B7-4810-A19D-9495AF42F629}" type="datetimeFigureOut">
              <a:rPr lang="en-GB" smtClean="0"/>
              <a:t>05/11/2015</a:t>
            </a:fld>
            <a:endParaRPr lang="en-GB"/>
          </a:p>
        </p:txBody>
      </p:sp>
      <p:sp>
        <p:nvSpPr>
          <p:cNvPr id="4" name="Footer Placeholder 3"/>
          <p:cNvSpPr>
            <a:spLocks noGrp="1"/>
          </p:cNvSpPr>
          <p:nvPr>
            <p:ph type="ftr" sz="quarter" idx="2"/>
          </p:nvPr>
        </p:nvSpPr>
        <p:spPr>
          <a:xfrm>
            <a:off x="1" y="9721324"/>
            <a:ext cx="3075976" cy="511649"/>
          </a:xfrm>
          <a:prstGeom prst="rect">
            <a:avLst/>
          </a:prstGeom>
        </p:spPr>
        <p:txBody>
          <a:bodyPr vert="horz" lIns="94906" tIns="47453" rIns="94906" bIns="47453" rtlCol="0" anchor="b"/>
          <a:lstStyle>
            <a:lvl1pPr algn="l">
              <a:defRPr sz="1200"/>
            </a:lvl1pPr>
          </a:lstStyle>
          <a:p>
            <a:endParaRPr lang="en-GB"/>
          </a:p>
        </p:txBody>
      </p:sp>
      <p:sp>
        <p:nvSpPr>
          <p:cNvPr id="5" name="Slide Number Placeholder 4"/>
          <p:cNvSpPr>
            <a:spLocks noGrp="1"/>
          </p:cNvSpPr>
          <p:nvPr>
            <p:ph type="sldNum" sz="quarter" idx="3"/>
          </p:nvPr>
        </p:nvSpPr>
        <p:spPr>
          <a:xfrm>
            <a:off x="4021665" y="9721324"/>
            <a:ext cx="3075976" cy="511649"/>
          </a:xfrm>
          <a:prstGeom prst="rect">
            <a:avLst/>
          </a:prstGeom>
        </p:spPr>
        <p:txBody>
          <a:bodyPr vert="horz" lIns="94906" tIns="47453" rIns="94906" bIns="47453" rtlCol="0" anchor="b"/>
          <a:lstStyle>
            <a:lvl1pPr algn="r">
              <a:defRPr sz="1200"/>
            </a:lvl1pPr>
          </a:lstStyle>
          <a:p>
            <a:fld id="{7899DC0D-FF41-4F77-B868-C5B463B4A03A}" type="slidenum">
              <a:rPr lang="en-GB" smtClean="0"/>
              <a:t>‹#›</a:t>
            </a:fld>
            <a:endParaRPr lang="en-GB"/>
          </a:p>
        </p:txBody>
      </p:sp>
    </p:spTree>
    <p:extLst>
      <p:ext uri="{BB962C8B-B14F-4D97-AF65-F5344CB8AC3E}">
        <p14:creationId xmlns:p14="http://schemas.microsoft.com/office/powerpoint/2010/main" val="1315506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AutoShape 1"/>
          <p:cNvSpPr>
            <a:spLocks noChangeArrowheads="1"/>
          </p:cNvSpPr>
          <p:nvPr/>
        </p:nvSpPr>
        <p:spPr bwMode="auto">
          <a:xfrm>
            <a:off x="1" y="0"/>
            <a:ext cx="7099300" cy="10234613"/>
          </a:xfrm>
          <a:prstGeom prst="roundRect">
            <a:avLst>
              <a:gd name="adj" fmla="val 23"/>
            </a:avLst>
          </a:prstGeom>
          <a:solidFill>
            <a:srgbClr val="FFFFFF"/>
          </a:solidFill>
          <a:ln w="9360">
            <a:noFill/>
            <a:miter lim="800000"/>
            <a:headEnd/>
            <a:tailEnd/>
          </a:ln>
          <a:effectLst/>
        </p:spPr>
        <p:txBody>
          <a:bodyPr wrap="none" lIns="94906" tIns="47453" rIns="94906" bIns="47453" anchor="ctr"/>
          <a:lstStyle/>
          <a:p>
            <a:pPr>
              <a:defRPr/>
            </a:pPr>
            <a:endParaRPr lang="en-US" altLang="en-US"/>
          </a:p>
        </p:txBody>
      </p:sp>
      <p:sp>
        <p:nvSpPr>
          <p:cNvPr id="43011" name="AutoShape 2"/>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4906" tIns="47453" rIns="94906" bIns="47453" anchor="ctr"/>
          <a:lstStyle/>
          <a:p>
            <a:pPr>
              <a:defRPr/>
            </a:pPr>
            <a:endParaRPr lang="en-US" altLang="en-US"/>
          </a:p>
        </p:txBody>
      </p:sp>
      <p:sp>
        <p:nvSpPr>
          <p:cNvPr id="43012" name="AutoShape 3"/>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4906" tIns="47453" rIns="94906" bIns="47453" anchor="ctr"/>
          <a:lstStyle/>
          <a:p>
            <a:pPr>
              <a:defRPr/>
            </a:pPr>
            <a:endParaRPr lang="en-US" altLang="en-US"/>
          </a:p>
        </p:txBody>
      </p:sp>
      <p:sp>
        <p:nvSpPr>
          <p:cNvPr id="43013" name="AutoShape 4"/>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4906" tIns="47453" rIns="94906" bIns="47453" anchor="ctr"/>
          <a:lstStyle/>
          <a:p>
            <a:pPr>
              <a:defRPr/>
            </a:pPr>
            <a:endParaRPr lang="en-US" altLang="en-US"/>
          </a:p>
        </p:txBody>
      </p:sp>
      <p:sp>
        <p:nvSpPr>
          <p:cNvPr id="43014" name="AutoShape 5"/>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4906" tIns="47453" rIns="94906" bIns="47453" anchor="ctr"/>
          <a:lstStyle/>
          <a:p>
            <a:pPr>
              <a:defRPr/>
            </a:pPr>
            <a:endParaRPr lang="en-US" altLang="en-US"/>
          </a:p>
        </p:txBody>
      </p:sp>
      <p:sp>
        <p:nvSpPr>
          <p:cNvPr id="43015" name="AutoShape 6"/>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4906" tIns="47453" rIns="94906" bIns="47453" anchor="ctr"/>
          <a:lstStyle/>
          <a:p>
            <a:pPr>
              <a:defRPr/>
            </a:pPr>
            <a:endParaRPr lang="en-US" altLang="en-US"/>
          </a:p>
        </p:txBody>
      </p:sp>
      <p:sp>
        <p:nvSpPr>
          <p:cNvPr id="43016" name="AutoShape 7"/>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4906" tIns="47453" rIns="94906" bIns="47453" anchor="ctr"/>
          <a:lstStyle/>
          <a:p>
            <a:pPr>
              <a:defRPr/>
            </a:pPr>
            <a:endParaRPr lang="en-US" altLang="en-US"/>
          </a:p>
        </p:txBody>
      </p:sp>
      <p:sp>
        <p:nvSpPr>
          <p:cNvPr id="43017" name="AutoShape 8"/>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4906" tIns="47453" rIns="94906" bIns="47453" anchor="ctr"/>
          <a:lstStyle/>
          <a:p>
            <a:pPr>
              <a:defRPr/>
            </a:pPr>
            <a:endParaRPr lang="en-US" altLang="en-US"/>
          </a:p>
        </p:txBody>
      </p:sp>
      <p:sp>
        <p:nvSpPr>
          <p:cNvPr id="3081" name="Rectangle 9"/>
          <p:cNvSpPr>
            <a:spLocks noGrp="1" noChangeArrowheads="1"/>
          </p:cNvSpPr>
          <p:nvPr>
            <p:ph type="hdr"/>
          </p:nvPr>
        </p:nvSpPr>
        <p:spPr bwMode="auto">
          <a:xfrm>
            <a:off x="0" y="0"/>
            <a:ext cx="3064363" cy="498529"/>
          </a:xfrm>
          <a:prstGeom prst="rect">
            <a:avLst/>
          </a:prstGeom>
          <a:noFill/>
          <a:ln>
            <a:noFill/>
          </a:ln>
          <a:effectLst/>
          <a:extLst/>
        </p:spPr>
        <p:txBody>
          <a:bodyPr vert="horz" wrap="square" lIns="93411" tIns="48574" rIns="93411" bIns="48574" numCol="1" anchor="t" anchorCtr="0" compatLnSpc="1">
            <a:prstTxWarp prst="textNoShape">
              <a:avLst/>
            </a:prstTxWarp>
          </a:bodyPr>
          <a:lstStyle>
            <a:lvl1pPr>
              <a:buClrTx/>
              <a:buFontTx/>
              <a:buNone/>
              <a:tabLst>
                <a:tab pos="751336" algn="l"/>
                <a:tab pos="1502672" algn="l"/>
                <a:tab pos="2254007" algn="l"/>
                <a:tab pos="3005343" algn="l"/>
              </a:tabLst>
              <a:defRPr sz="1200">
                <a:solidFill>
                  <a:srgbClr val="000000"/>
                </a:solidFill>
                <a:latin typeface="Times New Roman" pitchFamily="16" charset="0"/>
              </a:defRPr>
            </a:lvl1pPr>
          </a:lstStyle>
          <a:p>
            <a:pPr>
              <a:defRPr/>
            </a:pPr>
            <a:endParaRPr lang="en-GB" altLang="en-US"/>
          </a:p>
        </p:txBody>
      </p:sp>
      <p:sp>
        <p:nvSpPr>
          <p:cNvPr id="3082" name="Rectangle 10"/>
          <p:cNvSpPr>
            <a:spLocks noGrp="1" noChangeArrowheads="1"/>
          </p:cNvSpPr>
          <p:nvPr>
            <p:ph type="dt"/>
          </p:nvPr>
        </p:nvSpPr>
        <p:spPr bwMode="auto">
          <a:xfrm>
            <a:off x="4021665" y="0"/>
            <a:ext cx="3064363" cy="498529"/>
          </a:xfrm>
          <a:prstGeom prst="rect">
            <a:avLst/>
          </a:prstGeom>
          <a:noFill/>
          <a:ln>
            <a:noFill/>
          </a:ln>
          <a:effectLst/>
          <a:extLst/>
        </p:spPr>
        <p:txBody>
          <a:bodyPr vert="horz" wrap="square" lIns="93411" tIns="48574" rIns="93411" bIns="48574" numCol="1" anchor="t" anchorCtr="0" compatLnSpc="1">
            <a:prstTxWarp prst="textNoShape">
              <a:avLst/>
            </a:prstTxWarp>
          </a:bodyPr>
          <a:lstStyle>
            <a:lvl1pPr algn="r">
              <a:buClrTx/>
              <a:buFontTx/>
              <a:buNone/>
              <a:tabLst>
                <a:tab pos="751336" algn="l"/>
                <a:tab pos="1502672" algn="l"/>
                <a:tab pos="2254007" algn="l"/>
                <a:tab pos="3005343" algn="l"/>
              </a:tabLst>
              <a:defRPr sz="1200">
                <a:solidFill>
                  <a:srgbClr val="000000"/>
                </a:solidFill>
                <a:latin typeface="Times New Roman" pitchFamily="16" charset="0"/>
              </a:defRPr>
            </a:lvl1pPr>
          </a:lstStyle>
          <a:p>
            <a:pPr>
              <a:defRPr/>
            </a:pPr>
            <a:endParaRPr lang="en-GB" altLang="en-US"/>
          </a:p>
        </p:txBody>
      </p:sp>
      <p:sp>
        <p:nvSpPr>
          <p:cNvPr id="43020" name="Rectangle 11"/>
          <p:cNvSpPr>
            <a:spLocks noGrp="1" noRot="1" noChangeAspect="1" noChangeArrowheads="1"/>
          </p:cNvSpPr>
          <p:nvPr>
            <p:ph type="sldImg"/>
          </p:nvPr>
        </p:nvSpPr>
        <p:spPr bwMode="auto">
          <a:xfrm>
            <a:off x="993775" y="766763"/>
            <a:ext cx="5100638" cy="3824287"/>
          </a:xfrm>
          <a:prstGeom prst="rect">
            <a:avLst/>
          </a:prstGeom>
          <a:solidFill>
            <a:srgbClr val="FFFFFF"/>
          </a:solidFill>
          <a:ln w="9360">
            <a:solidFill>
              <a:srgbClr val="000000"/>
            </a:solidFill>
            <a:miter lim="800000"/>
            <a:headEnd/>
            <a:tailEnd/>
          </a:ln>
        </p:spPr>
      </p:sp>
      <p:sp>
        <p:nvSpPr>
          <p:cNvPr id="3084" name="Rectangle 12"/>
          <p:cNvSpPr>
            <a:spLocks noGrp="1" noChangeArrowheads="1"/>
          </p:cNvSpPr>
          <p:nvPr>
            <p:ph type="body"/>
          </p:nvPr>
        </p:nvSpPr>
        <p:spPr bwMode="auto">
          <a:xfrm>
            <a:off x="710096" y="4860662"/>
            <a:ext cx="5667494" cy="4591718"/>
          </a:xfrm>
          <a:prstGeom prst="rect">
            <a:avLst/>
          </a:prstGeom>
          <a:noFill/>
          <a:ln>
            <a:noFill/>
          </a:ln>
          <a:effectLst/>
          <a:extLst/>
        </p:spPr>
        <p:txBody>
          <a:bodyPr vert="horz" wrap="square" lIns="93411" tIns="48574" rIns="93411" bIns="48574" numCol="1" anchor="t" anchorCtr="0" compatLnSpc="1">
            <a:prstTxWarp prst="textNoShape">
              <a:avLst/>
            </a:prstTxWarp>
          </a:bodyPr>
          <a:lstStyle/>
          <a:p>
            <a:pPr lvl="0"/>
            <a:endParaRPr lang="en-US" altLang="en-US" noProof="0" smtClean="0"/>
          </a:p>
        </p:txBody>
      </p:sp>
      <p:sp>
        <p:nvSpPr>
          <p:cNvPr id="3085" name="Rectangle 13"/>
          <p:cNvSpPr>
            <a:spLocks noGrp="1" noChangeArrowheads="1"/>
          </p:cNvSpPr>
          <p:nvPr>
            <p:ph type="ftr"/>
          </p:nvPr>
        </p:nvSpPr>
        <p:spPr bwMode="auto">
          <a:xfrm>
            <a:off x="0" y="9718044"/>
            <a:ext cx="3064363" cy="498529"/>
          </a:xfrm>
          <a:prstGeom prst="rect">
            <a:avLst/>
          </a:prstGeom>
          <a:noFill/>
          <a:ln>
            <a:noFill/>
          </a:ln>
          <a:effectLst/>
          <a:extLst/>
        </p:spPr>
        <p:txBody>
          <a:bodyPr vert="horz" wrap="square" lIns="93411" tIns="48574" rIns="93411" bIns="48574" numCol="1" anchor="b" anchorCtr="0" compatLnSpc="1">
            <a:prstTxWarp prst="textNoShape">
              <a:avLst/>
            </a:prstTxWarp>
          </a:bodyPr>
          <a:lstStyle>
            <a:lvl1pPr>
              <a:buClrTx/>
              <a:buFontTx/>
              <a:buNone/>
              <a:tabLst>
                <a:tab pos="751336" algn="l"/>
                <a:tab pos="1502672" algn="l"/>
                <a:tab pos="2254007" algn="l"/>
                <a:tab pos="3005343" algn="l"/>
              </a:tabLst>
              <a:defRPr sz="1200">
                <a:solidFill>
                  <a:srgbClr val="000000"/>
                </a:solidFill>
                <a:latin typeface="Times New Roman" pitchFamily="16" charset="0"/>
              </a:defRPr>
            </a:lvl1pPr>
          </a:lstStyle>
          <a:p>
            <a:pPr>
              <a:defRPr/>
            </a:pPr>
            <a:endParaRPr lang="en-GB" altLang="en-US"/>
          </a:p>
        </p:txBody>
      </p:sp>
      <p:sp>
        <p:nvSpPr>
          <p:cNvPr id="3086" name="Rectangle 14"/>
          <p:cNvSpPr>
            <a:spLocks noGrp="1" noChangeArrowheads="1"/>
          </p:cNvSpPr>
          <p:nvPr>
            <p:ph type="sldNum"/>
          </p:nvPr>
        </p:nvSpPr>
        <p:spPr bwMode="auto">
          <a:xfrm>
            <a:off x="4021665" y="9718044"/>
            <a:ext cx="3064363" cy="498529"/>
          </a:xfrm>
          <a:prstGeom prst="rect">
            <a:avLst/>
          </a:prstGeom>
          <a:noFill/>
          <a:ln>
            <a:noFill/>
          </a:ln>
          <a:effectLst/>
          <a:extLst/>
        </p:spPr>
        <p:txBody>
          <a:bodyPr vert="horz" wrap="square" lIns="93411" tIns="48574" rIns="93411" bIns="48574" numCol="1" anchor="b" anchorCtr="0" compatLnSpc="1">
            <a:prstTxWarp prst="textNoShape">
              <a:avLst/>
            </a:prstTxWarp>
          </a:bodyPr>
          <a:lstStyle>
            <a:lvl1pPr algn="r">
              <a:buClrTx/>
              <a:buFontTx/>
              <a:buNone/>
              <a:tabLst>
                <a:tab pos="751336" algn="l"/>
                <a:tab pos="1502672" algn="l"/>
                <a:tab pos="2254007" algn="l"/>
                <a:tab pos="3005343" algn="l"/>
              </a:tabLst>
              <a:defRPr sz="1200">
                <a:solidFill>
                  <a:srgbClr val="000000"/>
                </a:solidFill>
                <a:latin typeface="Times New Roman" pitchFamily="16" charset="0"/>
              </a:defRPr>
            </a:lvl1pPr>
          </a:lstStyle>
          <a:p>
            <a:pPr>
              <a:defRPr/>
            </a:pPr>
            <a:fld id="{871C716E-432C-4380-8AF1-F6DB146E3854}" type="slidenum">
              <a:rPr lang="en-GB" altLang="en-US"/>
              <a:pPr>
                <a:defRPr/>
              </a:pPr>
              <a:t>‹#›</a:t>
            </a:fld>
            <a:endParaRPr lang="en-GB" altLang="en-US"/>
          </a:p>
        </p:txBody>
      </p:sp>
    </p:spTree>
    <p:extLst>
      <p:ext uri="{BB962C8B-B14F-4D97-AF65-F5344CB8AC3E}">
        <p14:creationId xmlns:p14="http://schemas.microsoft.com/office/powerpoint/2010/main" val="291444800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8A2DFEDB-0186-497B-9F39-F95ACF031942}" type="slidenum">
              <a:rPr lang="en-GB" altLang="en-US" smtClean="0">
                <a:solidFill>
                  <a:srgbClr val="000000"/>
                </a:solidFill>
                <a:latin typeface="Times New Roman" pitchFamily="16" charset="0"/>
              </a:rPr>
              <a:pPr eaLnBrk="1" hangingPunct="1"/>
              <a:t>1</a:t>
            </a:fld>
            <a:endParaRPr lang="en-GB" altLang="en-US" smtClean="0">
              <a:solidFill>
                <a:srgbClr val="000000"/>
              </a:solidFill>
              <a:latin typeface="Times New Roman" pitchFamily="16" charset="0"/>
            </a:endParaRPr>
          </a:p>
        </p:txBody>
      </p:sp>
      <p:sp>
        <p:nvSpPr>
          <p:cNvPr id="44035" name="Rectangle 1"/>
          <p:cNvSpPr>
            <a:spLocks noGrp="1" noRot="1" noChangeAspect="1" noChangeArrowheads="1" noTextEdit="1"/>
          </p:cNvSpPr>
          <p:nvPr>
            <p:ph type="sldImg"/>
          </p:nvPr>
        </p:nvSpPr>
        <p:spPr>
          <a:xfrm>
            <a:off x="990600" y="766763"/>
            <a:ext cx="5119688" cy="3838575"/>
          </a:xfrm>
          <a:ln/>
        </p:spPr>
      </p:sp>
      <p:sp>
        <p:nvSpPr>
          <p:cNvPr id="44036" name="Rectangle 2"/>
          <p:cNvSpPr>
            <a:spLocks noGrp="1" noChangeArrowheads="1"/>
          </p:cNvSpPr>
          <p:nvPr>
            <p:ph type="body" idx="1"/>
          </p:nvPr>
        </p:nvSpPr>
        <p:spPr>
          <a:xfrm>
            <a:off x="710096" y="4860662"/>
            <a:ext cx="5675790" cy="46064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Hello this is a presentation about the Health Research Classification System or HRCS.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My name is Jim Carter and I was the project manager for the latest</a:t>
            </a:r>
            <a:r>
              <a:rPr lang="en-GB" altLang="en-US" baseline="0" dirty="0" smtClean="0">
                <a:latin typeface="Arial" charset="0"/>
                <a:ea typeface="Lucida Sans Unicode" pitchFamily="32" charset="0"/>
                <a:cs typeface="Lucida Sans Unicode" pitchFamily="32" charset="0"/>
              </a:rPr>
              <a:t> UK Health Research Analysis in 2014</a:t>
            </a:r>
            <a:endParaRPr lang="en-GB" altLang="en-US" dirty="0" smtClean="0">
              <a:latin typeface="Arial" charset="0"/>
              <a:ea typeface="Lucida Sans Unicode" pitchFamily="32" charset="0"/>
              <a:cs typeface="Lucida Sans Unicode" pitchFamily="32" charset="0"/>
            </a:endParaRP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With</a:t>
            </a:r>
            <a:r>
              <a:rPr lang="en-GB" altLang="en-US" baseline="0" dirty="0" smtClean="0">
                <a:latin typeface="Arial" charset="0"/>
                <a:ea typeface="Lucida Sans Unicode" pitchFamily="32" charset="0"/>
                <a:cs typeface="Lucida Sans Unicode" pitchFamily="32" charset="0"/>
              </a:rPr>
              <a:t> the report’s publication I now look after the HRCS on behalf of the HRAF, directed by the UKCRC.</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baseline="0" dirty="0" smtClean="0">
                <a:latin typeface="Arial" charset="0"/>
                <a:ea typeface="Lucida Sans Unicode" pitchFamily="32" charset="0"/>
                <a:cs typeface="Lucida Sans Unicode" pitchFamily="32" charset="0"/>
              </a:rPr>
              <a:t>Don’t worry if you don’t know who those groups are… this training course is designed to </a:t>
            </a:r>
            <a:r>
              <a:rPr lang="en-GB" altLang="en-US" dirty="0" smtClean="0">
                <a:latin typeface="Arial" charset="0"/>
                <a:ea typeface="Lucida Sans Unicode" pitchFamily="32" charset="0"/>
                <a:cs typeface="Lucida Sans Unicode" pitchFamily="32" charset="0"/>
              </a:rPr>
              <a:t>explain both the history and structure of the system.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8AA0FE35-BF29-4F1C-8A5F-4E5BE22F60CE}" type="slidenum">
              <a:rPr lang="en-GB" altLang="en-US" smtClean="0">
                <a:solidFill>
                  <a:srgbClr val="000000"/>
                </a:solidFill>
                <a:latin typeface="Times New Roman" pitchFamily="16" charset="0"/>
              </a:rPr>
              <a:pPr eaLnBrk="1" hangingPunct="1"/>
              <a:t>10</a:t>
            </a:fld>
            <a:endParaRPr lang="en-GB" altLang="en-US" smtClean="0">
              <a:solidFill>
                <a:srgbClr val="000000"/>
              </a:solidFill>
              <a:latin typeface="Times New Roman" pitchFamily="16" charset="0"/>
            </a:endParaRPr>
          </a:p>
        </p:txBody>
      </p:sp>
      <p:sp>
        <p:nvSpPr>
          <p:cNvPr id="53251" name="Rectangle 1"/>
          <p:cNvSpPr>
            <a:spLocks noGrp="1" noRot="1" noChangeAspect="1" noChangeArrowheads="1" noTextEdit="1"/>
          </p:cNvSpPr>
          <p:nvPr>
            <p:ph type="sldImg"/>
          </p:nvPr>
        </p:nvSpPr>
        <p:spPr>
          <a:xfrm>
            <a:off x="990600" y="766763"/>
            <a:ext cx="5119688" cy="3838575"/>
          </a:xfrm>
          <a:ln/>
        </p:spPr>
      </p:sp>
      <p:sp>
        <p:nvSpPr>
          <p:cNvPr id="53252" name="Text Box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latin typeface="Arial" charset="0"/>
                <a:ea typeface="Lucida Sans Unicode" pitchFamily="32" charset="0"/>
                <a:cs typeface="Lucida Sans Unicode" pitchFamily="32" charset="0"/>
              </a:rPr>
              <a:t>The same data from the previous pie chart is here presented in the form of a kite diagram</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latin typeface="Arial" charset="0"/>
                <a:ea typeface="Lucida Sans Unicode" pitchFamily="32" charset="0"/>
                <a:cs typeface="Lucida Sans Unicode" pitchFamily="32" charset="0"/>
              </a:rPr>
              <a:t>The 8 research codes are distributed along a central axis and the overall percentages for each code is represented by the distance above and below the central axis (eg –Underpinning has 17% above and below the axis representing 34% as seen before)</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latin typeface="Arial" charset="0"/>
                <a:ea typeface="Lucida Sans Unicode" pitchFamily="32" charset="0"/>
                <a:cs typeface="Lucida Sans Unicode" pitchFamily="32" charset="0"/>
              </a:rPr>
              <a:t>The reason for using kite diagrams is that they produce a clear profile which is easier to compare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80D0B98F-1EF0-450E-8E14-180F0404C0B5}" type="slidenum">
              <a:rPr lang="en-GB" altLang="en-US" smtClean="0">
                <a:solidFill>
                  <a:srgbClr val="000000"/>
                </a:solidFill>
                <a:latin typeface="Times New Roman" pitchFamily="16" charset="0"/>
              </a:rPr>
              <a:pPr eaLnBrk="1" hangingPunct="1"/>
              <a:t>11</a:t>
            </a:fld>
            <a:endParaRPr lang="en-GB" altLang="en-US" smtClean="0">
              <a:solidFill>
                <a:srgbClr val="000000"/>
              </a:solidFill>
              <a:latin typeface="Times New Roman" pitchFamily="16" charset="0"/>
            </a:endParaRPr>
          </a:p>
        </p:txBody>
      </p:sp>
      <p:sp>
        <p:nvSpPr>
          <p:cNvPr id="54275" name="Rectangle 1"/>
          <p:cNvSpPr>
            <a:spLocks noGrp="1" noRot="1" noChangeAspect="1" noChangeArrowheads="1" noTextEdit="1"/>
          </p:cNvSpPr>
          <p:nvPr>
            <p:ph type="sldImg"/>
          </p:nvPr>
        </p:nvSpPr>
        <p:spPr>
          <a:xfrm>
            <a:off x="990600" y="766763"/>
            <a:ext cx="5119688" cy="3838575"/>
          </a:xfrm>
          <a:ln/>
        </p:spPr>
      </p:sp>
      <p:sp>
        <p:nvSpPr>
          <p:cNvPr id="54276" name="Text Box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264" indent="-237264" eaLnBrk="1" hangingPunct="1">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a:latin typeface="Arial" charset="0"/>
                <a:ea typeface="Lucida Sans Unicode" pitchFamily="32" charset="0"/>
                <a:cs typeface="Lucida Sans Unicode" pitchFamily="32" charset="0"/>
              </a:rPr>
              <a:t>In this slide the research portfolios of each of all 11 participating organisations are compared using kite diagrams. </a:t>
            </a:r>
          </a:p>
          <a:p>
            <a:pPr marL="237264" indent="-237264" eaLnBrk="1" hangingPunct="1">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a:latin typeface="Arial" charset="0"/>
                <a:ea typeface="Lucida Sans Unicode" pitchFamily="32" charset="0"/>
                <a:cs typeface="Lucida Sans Unicode" pitchFamily="32" charset="0"/>
              </a:rPr>
              <a:t>Note that each kite diagrams represents a different size portfolio and these are colour coded to reflect these differences - for example the MRC shown in purple is the largest and represents &gt;25% of the total spend on the database compared with eg EPSRC whose portfolio is less than 5% of the total spend on the database</a:t>
            </a:r>
          </a:p>
          <a:p>
            <a:pPr marL="237264" indent="-237264" eaLnBrk="1" hangingPunct="1">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a:latin typeface="Arial" charset="0"/>
                <a:ea typeface="Lucida Sans Unicode" pitchFamily="32" charset="0"/>
                <a:cs typeface="Lucida Sans Unicode" pitchFamily="32" charset="0"/>
              </a:rPr>
              <a:t>Each kite represents the relative spend within that organisation and the absolute amounts are different in each case.</a:t>
            </a:r>
          </a:p>
          <a:p>
            <a:pPr marL="237264" indent="-237264" eaLnBrk="1" hangingPunct="1">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a:latin typeface="Arial" charset="0"/>
                <a:ea typeface="Lucida Sans Unicode" pitchFamily="32" charset="0"/>
                <a:cs typeface="Lucida Sans Unicode" pitchFamily="32" charset="0"/>
              </a:rPr>
              <a:t>However the different shapes of the portfolios can be compared. You can see that in the top line the 3 charities and the Medical Research Council focus the majority of their research funding in the areas of underpinning or aetiology research</a:t>
            </a:r>
          </a:p>
          <a:p>
            <a:pPr marL="237264" indent="-237264" eaLnBrk="1" hangingPunct="1">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a:latin typeface="Arial" charset="0"/>
                <a:ea typeface="Lucida Sans Unicode" pitchFamily="32" charset="0"/>
                <a:cs typeface="Lucida Sans Unicode" pitchFamily="32" charset="0"/>
              </a:rPr>
              <a:t>This contrasts with the 4 UK health departments in the middle line which, as might be expected, focus their research more on treatment evaluation and health services</a:t>
            </a:r>
          </a:p>
          <a:p>
            <a:pPr marL="237264" indent="-237264" eaLnBrk="1" hangingPunct="1">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a:latin typeface="Arial" charset="0"/>
                <a:ea typeface="Lucida Sans Unicode" pitchFamily="32" charset="0"/>
                <a:cs typeface="Lucida Sans Unicode" pitchFamily="32" charset="0"/>
              </a:rPr>
              <a:t>The bottom line shows three profiles compatible with the activities of the other three research councils – for example the ESRC which has an interest both in socioeconomics at the basic end and in health services research at the applied end.</a:t>
            </a:r>
          </a:p>
          <a:p>
            <a:pPr marL="237264" indent="-237264" eaLnBrk="1" hangingPunct="1">
              <a:spcBef>
                <a:spcPts val="389"/>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a:latin typeface="Arial" charset="0"/>
                <a:ea typeface="Lucida Sans Unicode" pitchFamily="32" charset="0"/>
                <a:cs typeface="Lucida Sans Unicode" pitchFamily="32" charset="0"/>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2EC3B3EA-C33A-4413-BD7C-4B4BA89535F2}" type="slidenum">
              <a:rPr lang="en-GB" altLang="en-US" smtClean="0">
                <a:solidFill>
                  <a:srgbClr val="000000"/>
                </a:solidFill>
                <a:latin typeface="Times New Roman" pitchFamily="16" charset="0"/>
              </a:rPr>
              <a:pPr eaLnBrk="1" hangingPunct="1"/>
              <a:t>12</a:t>
            </a:fld>
            <a:endParaRPr lang="en-GB" altLang="en-US" smtClean="0">
              <a:solidFill>
                <a:srgbClr val="000000"/>
              </a:solidFill>
              <a:latin typeface="Times New Roman" pitchFamily="16" charset="0"/>
            </a:endParaRPr>
          </a:p>
        </p:txBody>
      </p:sp>
      <p:sp>
        <p:nvSpPr>
          <p:cNvPr id="55299" name="Rectangle 1"/>
          <p:cNvSpPr>
            <a:spLocks noGrp="1" noRot="1" noChangeAspect="1" noChangeArrowheads="1" noTextEdit="1"/>
          </p:cNvSpPr>
          <p:nvPr>
            <p:ph type="sldImg"/>
          </p:nvPr>
        </p:nvSpPr>
        <p:spPr>
          <a:xfrm>
            <a:off x="990600" y="766763"/>
            <a:ext cx="5119688" cy="3838575"/>
          </a:xfrm>
          <a:ln/>
        </p:spPr>
      </p:sp>
      <p:sp>
        <p:nvSpPr>
          <p:cNvPr id="55300" name="Text Box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This graph represents another important result from the UK Health Research Analysis.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It shows the combined spend of the 11 funders classified using the Health Categories of the HRCS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Note that the figure is based on 75% of the total funding on the database which was found to be relevant to specific diseases or health areas – the other 25% was excluded because it was classified as relevant to all areas of health and disease.</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The health categories are ordered according to the amount of funding in a particular area of health and disease. By far the largest amount was spent on Cancer research with the smallest spend being into research in the Other category and on injuries and accidents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In the report it is noted that around 2/3rd of the funding on specific diseases is spent in the top 4 disease areas which are; Cancer, Neurological, Infection and Cardiovascular</a:t>
            </a:r>
          </a:p>
          <a:p>
            <a:pPr marL="237264" indent="-237264" eaLnBrk="1" hangingPunct="1">
              <a:spcBef>
                <a:spcPts val="467"/>
              </a:spcBef>
              <a:buClrTx/>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GB" altLang="en-US" smtClean="0">
              <a:latin typeface="Arial" charset="0"/>
              <a:ea typeface="Lucida Sans Unicode" pitchFamily="32" charset="0"/>
              <a:cs typeface="Lucida Sans Unicode" pitchFamily="3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C76CB8CF-D702-4AAD-9B3D-33DEBC076B07}" type="slidenum">
              <a:rPr lang="en-GB" altLang="en-US" smtClean="0">
                <a:solidFill>
                  <a:srgbClr val="000000"/>
                </a:solidFill>
                <a:latin typeface="Times New Roman" pitchFamily="16" charset="0"/>
              </a:rPr>
              <a:pPr eaLnBrk="1" hangingPunct="1"/>
              <a:t>13</a:t>
            </a:fld>
            <a:endParaRPr lang="en-GB" altLang="en-US" smtClean="0">
              <a:solidFill>
                <a:srgbClr val="000000"/>
              </a:solidFill>
              <a:latin typeface="Times New Roman" pitchFamily="16" charset="0"/>
            </a:endParaRPr>
          </a:p>
        </p:txBody>
      </p:sp>
      <p:sp>
        <p:nvSpPr>
          <p:cNvPr id="56323" name="Rectangle 1"/>
          <p:cNvSpPr>
            <a:spLocks noGrp="1" noRot="1" noChangeAspect="1" noChangeArrowheads="1" noTextEdit="1"/>
          </p:cNvSpPr>
          <p:nvPr>
            <p:ph type="sldImg"/>
          </p:nvPr>
        </p:nvSpPr>
        <p:spPr>
          <a:xfrm>
            <a:off x="990600" y="766763"/>
            <a:ext cx="5119688" cy="3838575"/>
          </a:xfrm>
          <a:ln/>
        </p:spPr>
      </p:sp>
      <p:sp>
        <p:nvSpPr>
          <p:cNvPr id="56324" name="Text Box 2"/>
          <p:cNvSpPr>
            <a:spLocks noGrp="1" noChangeArrowheads="1"/>
          </p:cNvSpPr>
          <p:nvPr>
            <p:ph type="body" idx="1"/>
          </p:nvPr>
        </p:nvSpPr>
        <p:spPr>
          <a:xfrm>
            <a:off x="710096" y="4860662"/>
            <a:ext cx="5680767"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264" indent="-237264" eaLnBrk="1" hangingPunct="1">
              <a:spcBef>
                <a:spcPts val="467"/>
              </a:spcBef>
              <a:spcAft>
                <a:spcPts val="467"/>
              </a:spcAft>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Following on from the UK Health Research Analysis published 2006, which included 3 major health research charities a second analysis of charity health research funding was published in 2007</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This new analysis was undertaken in partnership with the UK’s Association of Medical Research Charities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It used the same methodology and 2004/2005 time frame as previous report, but it was smaller in scale covering approximately 1500 awards (and £64 million pounds of expenditure) from 29 medium and smaller sized medical research charities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Taken together the 2 reports included 96% of the UK’s medical charity research expenditure  and almost all of the government funding in health research – amounting to more than £1 billon during 2004/2005</a:t>
            </a:r>
          </a:p>
          <a:p>
            <a:pPr marL="237264" indent="-237264" eaLnBrk="1" hangingPunct="1">
              <a:spcBef>
                <a:spcPts val="467"/>
              </a:spcBef>
              <a:buClrTx/>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GB" altLang="en-US" smtClean="0">
              <a:latin typeface="Arial" charset="0"/>
              <a:ea typeface="Lucida Sans Unicode" pitchFamily="32" charset="0"/>
              <a:cs typeface="Lucida Sans Unicode" pitchFamily="32" charset="0"/>
            </a:endParaRPr>
          </a:p>
          <a:p>
            <a:pPr marL="237264" indent="-237264" eaLnBrk="1" hangingPunct="1">
              <a:spcBef>
                <a:spcPts val="467"/>
              </a:spcBef>
              <a:buClrTx/>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Link to report: http://www.ukcrc.org/index.aspx?o=2219</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60B51719-4F17-4131-8FCD-6003E0EEA482}" type="slidenum">
              <a:rPr lang="en-GB" altLang="en-US" smtClean="0">
                <a:solidFill>
                  <a:srgbClr val="000000"/>
                </a:solidFill>
                <a:latin typeface="Times New Roman" pitchFamily="16" charset="0"/>
              </a:rPr>
              <a:pPr eaLnBrk="1" hangingPunct="1"/>
              <a:t>14</a:t>
            </a:fld>
            <a:endParaRPr lang="en-GB" altLang="en-US" smtClean="0">
              <a:solidFill>
                <a:srgbClr val="000000"/>
              </a:solidFill>
              <a:latin typeface="Times New Roman" pitchFamily="16" charset="0"/>
            </a:endParaRPr>
          </a:p>
        </p:txBody>
      </p:sp>
      <p:sp>
        <p:nvSpPr>
          <p:cNvPr id="57347" name="Rectangle 1"/>
          <p:cNvSpPr>
            <a:spLocks noGrp="1" noRot="1" noChangeAspect="1" noChangeArrowheads="1" noTextEdit="1"/>
          </p:cNvSpPr>
          <p:nvPr>
            <p:ph type="sldImg"/>
          </p:nvPr>
        </p:nvSpPr>
        <p:spPr>
          <a:xfrm>
            <a:off x="990600" y="766763"/>
            <a:ext cx="5119688" cy="3838575"/>
          </a:xfrm>
          <a:ln/>
        </p:spPr>
      </p:sp>
      <p:sp>
        <p:nvSpPr>
          <p:cNvPr id="57348" name="Text Box 2"/>
          <p:cNvSpPr>
            <a:spLocks noGrp="1" noChangeArrowheads="1"/>
          </p:cNvSpPr>
          <p:nvPr>
            <p:ph type="body" idx="1"/>
          </p:nvPr>
        </p:nvSpPr>
        <p:spPr>
          <a:xfrm>
            <a:off x="710096" y="4860662"/>
            <a:ext cx="5680767" cy="51804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264" indent="-224083" eaLnBrk="1" hangingPunct="1">
              <a:lnSpc>
                <a:spcPct val="90000"/>
              </a:lnSpc>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a:latin typeface="Arial" charset="0"/>
                <a:ea typeface="Lucida Sans Unicode" pitchFamily="32" charset="0"/>
                <a:cs typeface="Lucida Sans Unicode" pitchFamily="32" charset="0"/>
              </a:rPr>
              <a:t>This slide contrasts the results from the two reports in terms of the main Research Activity Code groups</a:t>
            </a:r>
          </a:p>
          <a:p>
            <a:pPr marL="237264" indent="-224083" eaLnBrk="1" hangingPunct="1">
              <a:lnSpc>
                <a:spcPct val="90000"/>
              </a:lnSpc>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a:latin typeface="Arial" charset="0"/>
                <a:ea typeface="Lucida Sans Unicode" pitchFamily="32" charset="0"/>
                <a:cs typeface="Lucida Sans Unicode" pitchFamily="32" charset="0"/>
              </a:rPr>
              <a:t>On the right are the results you have already seen from the first Health Research Analysis</a:t>
            </a:r>
          </a:p>
          <a:p>
            <a:pPr marL="237264" indent="-224083" eaLnBrk="1" hangingPunct="1">
              <a:lnSpc>
                <a:spcPct val="90000"/>
              </a:lnSpc>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a:latin typeface="Arial" charset="0"/>
                <a:ea typeface="Lucida Sans Unicode" pitchFamily="32" charset="0"/>
                <a:cs typeface="Lucida Sans Unicode" pitchFamily="32" charset="0"/>
              </a:rPr>
              <a:t>On the left are the comparable results from the analysis of smaller and medium sized charities</a:t>
            </a:r>
          </a:p>
          <a:p>
            <a:pPr marL="237264" indent="-224083" eaLnBrk="1" hangingPunct="1">
              <a:lnSpc>
                <a:spcPct val="90000"/>
              </a:lnSpc>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a:latin typeface="Arial" charset="0"/>
                <a:ea typeface="Lucida Sans Unicode" pitchFamily="32" charset="0"/>
                <a:cs typeface="Lucida Sans Unicode" pitchFamily="32" charset="0"/>
              </a:rPr>
              <a:t>The major feature of the charity analysis is that 50% of the total spend is in the Aetiology code group, whereas only 12% of funding is classified in Underpinning. This contrasts with the approx one third of funding found in each of these groups in the previous analysis</a:t>
            </a:r>
          </a:p>
          <a:p>
            <a:pPr marL="237264" indent="-224083" eaLnBrk="1" hangingPunct="1">
              <a:lnSpc>
                <a:spcPct val="90000"/>
              </a:lnSpc>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a:latin typeface="Arial" charset="0"/>
                <a:ea typeface="Lucida Sans Unicode" pitchFamily="32" charset="0"/>
                <a:cs typeface="Lucida Sans Unicode" pitchFamily="32" charset="0"/>
              </a:rPr>
              <a:t>However this result makes sense because many of the research charities have a specific disease focus – therefore a lot of their funded research is focussed on the cause and development of disease as opposed to research into normal healthy functions</a:t>
            </a:r>
          </a:p>
          <a:p>
            <a:pPr marL="237264" indent="-224083" eaLnBrk="1" hangingPunct="1">
              <a:lnSpc>
                <a:spcPct val="90000"/>
              </a:lnSpc>
              <a:spcBef>
                <a:spcPts val="389"/>
              </a:spcBef>
              <a:buClrTx/>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GB" altLang="en-US" sz="1000">
              <a:latin typeface="Arial" charset="0"/>
              <a:ea typeface="Lucida Sans Unicode" pitchFamily="32" charset="0"/>
              <a:cs typeface="Lucida Sans Unicode" pitchFamily="3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132B49CF-F284-4148-B779-90F1FE25CB54}" type="slidenum">
              <a:rPr lang="en-GB" altLang="en-US" smtClean="0">
                <a:solidFill>
                  <a:srgbClr val="000000"/>
                </a:solidFill>
                <a:latin typeface="Times New Roman" pitchFamily="16" charset="0"/>
              </a:rPr>
              <a:pPr eaLnBrk="1" hangingPunct="1"/>
              <a:t>15</a:t>
            </a:fld>
            <a:endParaRPr lang="en-GB" altLang="en-US" smtClean="0">
              <a:solidFill>
                <a:srgbClr val="000000"/>
              </a:solidFill>
              <a:latin typeface="Times New Roman" pitchFamily="16" charset="0"/>
            </a:endParaRPr>
          </a:p>
        </p:txBody>
      </p:sp>
      <p:sp>
        <p:nvSpPr>
          <p:cNvPr id="59395" name="Rectangle 1"/>
          <p:cNvSpPr>
            <a:spLocks noGrp="1" noRot="1" noChangeAspect="1" noChangeArrowheads="1" noTextEdit="1"/>
          </p:cNvSpPr>
          <p:nvPr>
            <p:ph type="sldImg"/>
          </p:nvPr>
        </p:nvSpPr>
        <p:spPr>
          <a:xfrm>
            <a:off x="990600" y="766763"/>
            <a:ext cx="5119688" cy="3838575"/>
          </a:xfrm>
          <a:ln/>
        </p:spPr>
      </p:sp>
      <p:sp>
        <p:nvSpPr>
          <p:cNvPr id="59396" name="Text Box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These two reports were the first national scale maps of UK research activity and they had a wide distribution and impact within the UK</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They provided an important baseline that was used to inform strategic planning at 3 different levels – by individual funders to help future funding decisions, to facilitate joint planning and coordination between the funders including some </a:t>
            </a:r>
            <a:r>
              <a:rPr lang="en-GB" altLang="en-US" dirty="0" err="1" smtClean="0">
                <a:latin typeface="Arial" charset="0"/>
                <a:ea typeface="Lucida Sans Unicode" pitchFamily="32" charset="0"/>
                <a:cs typeface="Lucida Sans Unicode" pitchFamily="32" charset="0"/>
              </a:rPr>
              <a:t>ongoing</a:t>
            </a:r>
            <a:r>
              <a:rPr lang="en-GB" altLang="en-US" dirty="0" smtClean="0">
                <a:latin typeface="Arial" charset="0"/>
                <a:ea typeface="Lucida Sans Unicode" pitchFamily="32" charset="0"/>
                <a:cs typeface="Lucida Sans Unicode" pitchFamily="32" charset="0"/>
              </a:rPr>
              <a:t> joint initiatives that were carried out by UKCRC, and thirdly by the research community to shape overall research proposals and activities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Several UK organisations adopted the system for internal processing and analysis – in particular it has been adopted by the two major government funders of UK health research the Medical Research Council (MRC) and the National Institute for Health Research (NIHR)</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The data from the 2004/05 analysis was also used as</a:t>
            </a:r>
            <a:r>
              <a:rPr lang="en-GB" altLang="en-US" baseline="0" dirty="0" smtClean="0">
                <a:latin typeface="Arial" charset="0"/>
                <a:ea typeface="Lucida Sans Unicode" pitchFamily="32" charset="0"/>
                <a:cs typeface="Lucida Sans Unicode" pitchFamily="32" charset="0"/>
              </a:rPr>
              <a:t> one of the key evidence sources for Sir David Cooksey’s “A review of UK health research funding” which was tasked with advising Government of the best arrangement of public funding of health research.</a:t>
            </a:r>
            <a:endParaRPr lang="en-GB" altLang="en-US" dirty="0" smtClean="0">
              <a:latin typeface="Arial" charset="0"/>
              <a:ea typeface="Lucida Sans Unicode" pitchFamily="32" charset="0"/>
              <a:cs typeface="Lucida Sans Unicode" pitchFamily="3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1pPr>
            <a:lvl2pPr eaLnBrk="0" hangingPunc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2pPr>
            <a:lvl3pPr eaLnBrk="0" hangingPunc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3pPr>
            <a:lvl4pPr eaLnBrk="0" hangingPunc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4pPr>
            <a:lvl5pPr eaLnBrk="0" hangingPunc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5pPr>
            <a:lvl6pPr marL="2609676" indent="-237243" defTabSz="466250" eaLnBrk="0" fontAlgn="base" hangingPunct="0">
              <a:spcBef>
                <a:spcPct val="0"/>
              </a:spcBef>
              <a:spcAft>
                <a:spcPct val="0"/>
              </a:spcAft>
              <a:buClr>
                <a:srgbClr val="000000"/>
              </a:buClr>
              <a:buSzPct val="100000"/>
              <a:buFont typeface="Times New Roman" pitchFamily="16" charse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6pPr>
            <a:lvl7pPr marL="3084162" indent="-237243" defTabSz="466250" eaLnBrk="0" fontAlgn="base" hangingPunct="0">
              <a:spcBef>
                <a:spcPct val="0"/>
              </a:spcBef>
              <a:spcAft>
                <a:spcPct val="0"/>
              </a:spcAft>
              <a:buClr>
                <a:srgbClr val="000000"/>
              </a:buClr>
              <a:buSzPct val="100000"/>
              <a:buFont typeface="Times New Roman" pitchFamily="16" charse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7pPr>
            <a:lvl8pPr marL="3558649" indent="-237243" defTabSz="466250" eaLnBrk="0" fontAlgn="base" hangingPunct="0">
              <a:spcBef>
                <a:spcPct val="0"/>
              </a:spcBef>
              <a:spcAft>
                <a:spcPct val="0"/>
              </a:spcAft>
              <a:buClr>
                <a:srgbClr val="000000"/>
              </a:buClr>
              <a:buSzPct val="100000"/>
              <a:buFont typeface="Times New Roman" pitchFamily="16" charse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8pPr>
            <a:lvl9pPr marL="4033135" indent="-237243" defTabSz="466250" eaLnBrk="0" fontAlgn="base" hangingPunct="0">
              <a:spcBef>
                <a:spcPct val="0"/>
              </a:spcBef>
              <a:spcAft>
                <a:spcPct val="0"/>
              </a:spcAft>
              <a:buClr>
                <a:srgbClr val="000000"/>
              </a:buClr>
              <a:buSzPct val="100000"/>
              <a:buFont typeface="Times New Roman" pitchFamily="16" charse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9pPr>
          </a:lstStyle>
          <a:p>
            <a:pPr eaLnBrk="1" hangingPunct="1"/>
            <a:fld id="{BD1C39BA-0FA3-471A-9D09-EB30D94373F0}" type="slidenum">
              <a:rPr lang="en-GB" altLang="en-US" smtClean="0">
                <a:solidFill>
                  <a:srgbClr val="000000"/>
                </a:solidFill>
                <a:latin typeface="Times New Roman" pitchFamily="16" charset="0"/>
              </a:rPr>
              <a:pPr eaLnBrk="1" hangingPunct="1"/>
              <a:t>16</a:t>
            </a:fld>
            <a:endParaRPr lang="en-GB" altLang="en-US" smtClean="0">
              <a:solidFill>
                <a:srgbClr val="000000"/>
              </a:solidFill>
              <a:latin typeface="Times New Roman" pitchFamily="16" charset="0"/>
            </a:endParaRPr>
          </a:p>
        </p:txBody>
      </p:sp>
      <p:sp>
        <p:nvSpPr>
          <p:cNvPr id="60419" name="Rectangle 1"/>
          <p:cNvSpPr>
            <a:spLocks noGrp="1" noRot="1" noChangeAspect="1" noChangeArrowheads="1" noTextEdit="1"/>
          </p:cNvSpPr>
          <p:nvPr>
            <p:ph type="sldImg"/>
          </p:nvPr>
        </p:nvSpPr>
        <p:spPr>
          <a:xfrm>
            <a:off x="990600" y="766763"/>
            <a:ext cx="5119688" cy="3838575"/>
          </a:xfrm>
          <a:ln/>
        </p:spPr>
      </p:sp>
      <p:sp>
        <p:nvSpPr>
          <p:cNvPr id="60420" name="Rectangle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237243" indent="-229006" eaLnBrk="1" hangingPunct="1">
              <a:spcBef>
                <a:spcPts val="467"/>
              </a:spcBef>
              <a:buClrTx/>
              <a:buFont typeface="Arial" charset="0"/>
              <a:buChar char="•"/>
              <a:tabLst>
                <a:tab pos="237243" algn="l"/>
                <a:tab pos="701845" algn="l"/>
                <a:tab pos="1168094" algn="l"/>
                <a:tab pos="1634343" algn="l"/>
                <a:tab pos="2100592" algn="l"/>
                <a:tab pos="2566840" algn="l"/>
                <a:tab pos="3033089" algn="l"/>
                <a:tab pos="3499338" algn="l"/>
                <a:tab pos="3965588" algn="l"/>
                <a:tab pos="4431836" algn="l"/>
                <a:tab pos="4898085" algn="l"/>
                <a:tab pos="5364333" algn="l"/>
                <a:tab pos="5830583" algn="l"/>
                <a:tab pos="6296831" algn="l"/>
                <a:tab pos="6763081" algn="l"/>
                <a:tab pos="7229329" algn="l"/>
                <a:tab pos="7695579" algn="l"/>
                <a:tab pos="8161828" algn="l"/>
                <a:tab pos="8628077" algn="l"/>
                <a:tab pos="9094326" algn="l"/>
                <a:tab pos="9560574" algn="l"/>
              </a:tabLst>
            </a:pPr>
            <a:r>
              <a:rPr lang="en-GB" altLang="en-US" dirty="0" smtClean="0">
                <a:latin typeface="Arial" charset="0"/>
                <a:ea typeface="Lucida Sans Unicode" pitchFamily="32" charset="0"/>
                <a:cs typeface="Lucida Sans Unicode" pitchFamily="32" charset="0"/>
              </a:rPr>
              <a:t>In the current era, control of the HRCS in the UK has been transferred from the UKCRC Secretariat to a new UKCRC partnership group called the Health Research Analysis Forum (HRAF)</a:t>
            </a:r>
          </a:p>
          <a:p>
            <a:pPr marL="237243" indent="-229006" eaLnBrk="1" hangingPunct="1">
              <a:spcBef>
                <a:spcPts val="467"/>
              </a:spcBef>
              <a:buClrTx/>
              <a:buFont typeface="Arial" charset="0"/>
              <a:buChar char="•"/>
              <a:tabLst>
                <a:tab pos="237243" algn="l"/>
                <a:tab pos="701845" algn="l"/>
                <a:tab pos="1168094" algn="l"/>
                <a:tab pos="1634343" algn="l"/>
                <a:tab pos="2100592" algn="l"/>
                <a:tab pos="2566840" algn="l"/>
                <a:tab pos="3033089" algn="l"/>
                <a:tab pos="3499338" algn="l"/>
                <a:tab pos="3965588" algn="l"/>
                <a:tab pos="4431836" algn="l"/>
                <a:tab pos="4898085" algn="l"/>
                <a:tab pos="5364333" algn="l"/>
                <a:tab pos="5830583" algn="l"/>
                <a:tab pos="6296831" algn="l"/>
                <a:tab pos="6763081" algn="l"/>
                <a:tab pos="7229329" algn="l"/>
                <a:tab pos="7695579" algn="l"/>
                <a:tab pos="8161828" algn="l"/>
                <a:tab pos="8628077" algn="l"/>
                <a:tab pos="9094326" algn="l"/>
                <a:tab pos="9560574" algn="l"/>
              </a:tabLst>
            </a:pPr>
            <a:r>
              <a:rPr lang="en-GB" altLang="en-US" dirty="0" smtClean="0">
                <a:latin typeface="Arial" charset="0"/>
                <a:ea typeface="Lucida Sans Unicode" pitchFamily="32" charset="0"/>
                <a:cs typeface="Lucida Sans Unicode" pitchFamily="32" charset="0"/>
              </a:rPr>
              <a:t>This group is chaired by Ian Viney who is head of Evaluation at the Medical Research Council (see ian.viney@headoffice.mrc.ac.uk)</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In 2009 there was an international workshop to introduce the HRCS to people not familiar with it and also to discuss how to facilitate and encourage its wider use internationally</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The workshop  was attended by </a:t>
            </a:r>
            <a:r>
              <a:rPr lang="en-GB" altLang="en-US" b="1" dirty="0" smtClean="0">
                <a:latin typeface="Arial" charset="0"/>
                <a:ea typeface="Lucida Sans Unicode" pitchFamily="32" charset="0"/>
                <a:cs typeface="Lucida Sans Unicode" pitchFamily="32" charset="0"/>
              </a:rPr>
              <a:t>35</a:t>
            </a:r>
            <a:r>
              <a:rPr lang="en-GB" altLang="en-US" dirty="0" smtClean="0">
                <a:latin typeface="Arial" charset="0"/>
                <a:ea typeface="Lucida Sans Unicode" pitchFamily="32" charset="0"/>
                <a:cs typeface="Lucida Sans Unicode" pitchFamily="32" charset="0"/>
              </a:rPr>
              <a:t> senior representatives of 14 different nationalities from </a:t>
            </a:r>
            <a:r>
              <a:rPr lang="en-GB" altLang="en-US" b="1" dirty="0" smtClean="0">
                <a:latin typeface="Arial" charset="0"/>
                <a:ea typeface="Lucida Sans Unicode" pitchFamily="32" charset="0"/>
                <a:cs typeface="Lucida Sans Unicode" pitchFamily="32" charset="0"/>
              </a:rPr>
              <a:t>26</a:t>
            </a:r>
            <a:r>
              <a:rPr lang="en-GB" altLang="en-US" dirty="0" smtClean="0">
                <a:latin typeface="Arial" charset="0"/>
                <a:ea typeface="Lucida Sans Unicode" pitchFamily="32" charset="0"/>
                <a:cs typeface="Lucida Sans Unicode" pitchFamily="32" charset="0"/>
              </a:rPr>
              <a:t> health research organisations. </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Following this workshop, active interest has developed in Ireland, Scandinavia, Singapore and Hong Kong among others – this includes countries planning projects, undertaking pilot analyses, or being trained to use the system</a:t>
            </a:r>
          </a:p>
          <a:p>
            <a:pPr marL="237243" indent="-229006" eaLnBrk="1" hangingPunct="1">
              <a:spcBef>
                <a:spcPts val="467"/>
              </a:spcBef>
              <a:buClrTx/>
              <a:buFont typeface="Arial" charset="0"/>
              <a:buChar char="•"/>
              <a:tabLst>
                <a:tab pos="237243" algn="l"/>
                <a:tab pos="701845" algn="l"/>
                <a:tab pos="1168094" algn="l"/>
                <a:tab pos="1634343" algn="l"/>
                <a:tab pos="2100592" algn="l"/>
                <a:tab pos="2566840" algn="l"/>
                <a:tab pos="3033089" algn="l"/>
                <a:tab pos="3499338" algn="l"/>
                <a:tab pos="3965588" algn="l"/>
                <a:tab pos="4431836" algn="l"/>
                <a:tab pos="4898085" algn="l"/>
                <a:tab pos="5364333" algn="l"/>
                <a:tab pos="5830583" algn="l"/>
                <a:tab pos="6296831" algn="l"/>
                <a:tab pos="6763081" algn="l"/>
                <a:tab pos="7229329" algn="l"/>
                <a:tab pos="7695579" algn="l"/>
                <a:tab pos="8161828" algn="l"/>
                <a:tab pos="8628077" algn="l"/>
                <a:tab pos="9094326" algn="l"/>
                <a:tab pos="9560574" algn="l"/>
              </a:tabLst>
            </a:pPr>
            <a:r>
              <a:rPr lang="en-GB" altLang="en-US" dirty="0" smtClean="0">
                <a:latin typeface="Arial" charset="0"/>
                <a:ea typeface="Lucida Sans Unicode" pitchFamily="32" charset="0"/>
                <a:cs typeface="Lucida Sans Unicode" pitchFamily="32" charset="0"/>
              </a:rPr>
              <a:t>This group is in dialogue with the European Medical Research Council which has expressed an interest in the HRCS as a common classification system</a:t>
            </a:r>
          </a:p>
          <a:p>
            <a:pPr marL="237243" indent="-229006" eaLnBrk="1" hangingPunct="1">
              <a:spcBef>
                <a:spcPts val="467"/>
              </a:spcBef>
              <a:buClrTx/>
              <a:buFont typeface="Arial" charset="0"/>
              <a:buChar char="•"/>
              <a:tabLst>
                <a:tab pos="237243" algn="l"/>
                <a:tab pos="701845" algn="l"/>
                <a:tab pos="1168094" algn="l"/>
                <a:tab pos="1634343" algn="l"/>
                <a:tab pos="2100592" algn="l"/>
                <a:tab pos="2566840" algn="l"/>
                <a:tab pos="3033089" algn="l"/>
                <a:tab pos="3499338" algn="l"/>
                <a:tab pos="3965588" algn="l"/>
                <a:tab pos="4431836" algn="l"/>
                <a:tab pos="4898085" algn="l"/>
                <a:tab pos="5364333" algn="l"/>
                <a:tab pos="5830583" algn="l"/>
                <a:tab pos="6296831" algn="l"/>
                <a:tab pos="6763081" algn="l"/>
                <a:tab pos="7229329" algn="l"/>
                <a:tab pos="7695579" algn="l"/>
                <a:tab pos="8161828" algn="l"/>
                <a:tab pos="8628077" algn="l"/>
                <a:tab pos="9094326" algn="l"/>
                <a:tab pos="9560574" algn="l"/>
              </a:tabLst>
            </a:pPr>
            <a:r>
              <a:rPr lang="en-GB" altLang="en-US" dirty="0" smtClean="0">
                <a:latin typeface="Arial" charset="0"/>
                <a:ea typeface="Lucida Sans Unicode" pitchFamily="32" charset="0"/>
                <a:cs typeface="Lucida Sans Unicode" pitchFamily="32" charset="0"/>
              </a:rPr>
              <a:t>However its major activity in recent times has been to resource and publish a repeat of the </a:t>
            </a:r>
            <a:r>
              <a:rPr lang="en-GB" altLang="en-US" dirty="0" smtClean="0">
                <a:ea typeface="Lucida Sans Unicode" pitchFamily="32" charset="0"/>
                <a:cs typeface="Lucida Sans Unicode" pitchFamily="32" charset="0"/>
              </a:rPr>
              <a:t>UK Health Research Analysis 5 years after the original report</a:t>
            </a:r>
          </a:p>
          <a:p>
            <a:pPr marL="237243" indent="-229006" eaLnBrk="1" hangingPunct="1">
              <a:spcBef>
                <a:spcPts val="467"/>
              </a:spcBef>
              <a:buClrTx/>
              <a:buFont typeface="Arial" charset="0"/>
              <a:buChar char="•"/>
              <a:tabLst>
                <a:tab pos="237243" algn="l"/>
                <a:tab pos="701845" algn="l"/>
                <a:tab pos="1168094" algn="l"/>
                <a:tab pos="1634343" algn="l"/>
                <a:tab pos="2100592" algn="l"/>
                <a:tab pos="2566840" algn="l"/>
                <a:tab pos="3033089" algn="l"/>
                <a:tab pos="3499338" algn="l"/>
                <a:tab pos="3965588" algn="l"/>
                <a:tab pos="4431836" algn="l"/>
                <a:tab pos="4898085" algn="l"/>
                <a:tab pos="5364333" algn="l"/>
                <a:tab pos="5830583" algn="l"/>
                <a:tab pos="6296831" algn="l"/>
                <a:tab pos="6763081" algn="l"/>
                <a:tab pos="7229329" algn="l"/>
                <a:tab pos="7695579" algn="l"/>
                <a:tab pos="8161828" algn="l"/>
                <a:tab pos="8628077" algn="l"/>
                <a:tab pos="9094326" algn="l"/>
                <a:tab pos="9560574" algn="l"/>
              </a:tabLst>
            </a:pPr>
            <a:endParaRPr lang="en-GB" altLang="en-US" dirty="0" smtClean="0">
              <a:latin typeface="Arial" charset="0"/>
              <a:ea typeface="Lucida Sans Unicode" pitchFamily="32" charset="0"/>
              <a:cs typeface="Lucida Sans Unicode" pitchFamily="3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1pPr>
            <a:lvl2pPr eaLnBrk="0" hangingPunc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2pPr>
            <a:lvl3pPr eaLnBrk="0" hangingPunc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3pPr>
            <a:lvl4pPr eaLnBrk="0" hangingPunc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4pPr>
            <a:lvl5pPr eaLnBrk="0" hangingPunc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5pPr>
            <a:lvl6pPr marL="2609676" indent="-237243" defTabSz="466250" eaLnBrk="0" fontAlgn="base" hangingPunct="0">
              <a:spcBef>
                <a:spcPct val="0"/>
              </a:spcBef>
              <a:spcAft>
                <a:spcPct val="0"/>
              </a:spcAft>
              <a:buClr>
                <a:srgbClr val="000000"/>
              </a:buClr>
              <a:buSzPct val="100000"/>
              <a:buFont typeface="Times New Roman" pitchFamily="16" charse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6pPr>
            <a:lvl7pPr marL="3084162" indent="-237243" defTabSz="466250" eaLnBrk="0" fontAlgn="base" hangingPunct="0">
              <a:spcBef>
                <a:spcPct val="0"/>
              </a:spcBef>
              <a:spcAft>
                <a:spcPct val="0"/>
              </a:spcAft>
              <a:buClr>
                <a:srgbClr val="000000"/>
              </a:buClr>
              <a:buSzPct val="100000"/>
              <a:buFont typeface="Times New Roman" pitchFamily="16" charse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7pPr>
            <a:lvl8pPr marL="3558649" indent="-237243" defTabSz="466250" eaLnBrk="0" fontAlgn="base" hangingPunct="0">
              <a:spcBef>
                <a:spcPct val="0"/>
              </a:spcBef>
              <a:spcAft>
                <a:spcPct val="0"/>
              </a:spcAft>
              <a:buClr>
                <a:srgbClr val="000000"/>
              </a:buClr>
              <a:buSzPct val="100000"/>
              <a:buFont typeface="Times New Roman" pitchFamily="16" charse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8pPr>
            <a:lvl9pPr marL="4033135" indent="-237243" defTabSz="466250" eaLnBrk="0" fontAlgn="base" hangingPunct="0">
              <a:spcBef>
                <a:spcPct val="0"/>
              </a:spcBef>
              <a:spcAft>
                <a:spcPct val="0"/>
              </a:spcAft>
              <a:buClr>
                <a:srgbClr val="000000"/>
              </a:buClr>
              <a:buSzPct val="100000"/>
              <a:buFont typeface="Times New Roman" pitchFamily="16" charset="0"/>
              <a:tabLst>
                <a:tab pos="751270" algn="l"/>
                <a:tab pos="1502541" algn="l"/>
                <a:tab pos="2253810" algn="l"/>
                <a:tab pos="3005081" algn="l"/>
              </a:tabLst>
              <a:defRPr>
                <a:solidFill>
                  <a:schemeClr val="bg1"/>
                </a:solidFill>
                <a:latin typeface="Arial" charset="0"/>
                <a:ea typeface="Lucida Sans Unicode" pitchFamily="32" charset="0"/>
                <a:cs typeface="Lucida Sans Unicode" pitchFamily="32" charset="0"/>
              </a:defRPr>
            </a:lvl9pPr>
          </a:lstStyle>
          <a:p>
            <a:pPr eaLnBrk="1" hangingPunct="1"/>
            <a:fld id="{89F157A3-90C1-4999-9C05-ECE993CC30F5}" type="slidenum">
              <a:rPr lang="en-GB" altLang="en-US" smtClean="0">
                <a:solidFill>
                  <a:srgbClr val="000000"/>
                </a:solidFill>
                <a:latin typeface="Times New Roman" pitchFamily="16" charset="0"/>
              </a:rPr>
              <a:pPr eaLnBrk="1" hangingPunct="1"/>
              <a:t>17</a:t>
            </a:fld>
            <a:endParaRPr lang="en-GB" altLang="en-US" smtClean="0">
              <a:solidFill>
                <a:srgbClr val="000000"/>
              </a:solidFill>
              <a:latin typeface="Times New Roman" pitchFamily="16" charset="0"/>
            </a:endParaRPr>
          </a:p>
        </p:txBody>
      </p:sp>
      <p:sp>
        <p:nvSpPr>
          <p:cNvPr id="61443" name="Rectangle 1"/>
          <p:cNvSpPr>
            <a:spLocks noGrp="1" noRot="1" noChangeAspect="1" noChangeArrowheads="1" noTextEdit="1"/>
          </p:cNvSpPr>
          <p:nvPr>
            <p:ph type="sldImg"/>
          </p:nvPr>
        </p:nvSpPr>
        <p:spPr>
          <a:xfrm>
            <a:off x="990600" y="766763"/>
            <a:ext cx="5119688" cy="3838575"/>
          </a:xfrm>
          <a:ln/>
        </p:spPr>
      </p:sp>
      <p:sp>
        <p:nvSpPr>
          <p:cNvPr id="61444" name="Rectangle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32" indent="-177932">
              <a:spcBef>
                <a:spcPts val="467"/>
              </a:spcBef>
              <a:buClrTx/>
              <a:buFont typeface="Arial" charset="0"/>
              <a:buChar char="•"/>
              <a:tabLst>
                <a:tab pos="0" algn="l"/>
                <a:tab pos="464601" algn="l"/>
                <a:tab pos="930851" algn="l"/>
                <a:tab pos="1397100" algn="l"/>
                <a:tab pos="1863348" algn="l"/>
                <a:tab pos="2329597" algn="l"/>
                <a:tab pos="2795846" algn="l"/>
                <a:tab pos="3262095" algn="l"/>
                <a:tab pos="3728344" algn="l"/>
                <a:tab pos="4194593" algn="l"/>
                <a:tab pos="4660841" algn="l"/>
                <a:tab pos="5127090" algn="l"/>
                <a:tab pos="5593340" algn="l"/>
                <a:tab pos="6059588" algn="l"/>
                <a:tab pos="6525839" algn="l"/>
                <a:tab pos="6992086" algn="l"/>
                <a:tab pos="7458336" algn="l"/>
                <a:tab pos="7924584" algn="l"/>
                <a:tab pos="8390834" algn="l"/>
                <a:tab pos="8857083" algn="l"/>
                <a:tab pos="9323331" algn="l"/>
              </a:tabLst>
            </a:pPr>
            <a:r>
              <a:rPr lang="en-GB" altLang="en-US" dirty="0" smtClean="0">
                <a:ea typeface="Lucida Sans Unicode" pitchFamily="32" charset="0"/>
                <a:cs typeface="Lucida Sans Unicode" pitchFamily="32" charset="0"/>
              </a:rPr>
              <a:t>The UK Health Research Analysis 2009/2010 involved 12 participating organisations.</a:t>
            </a:r>
          </a:p>
          <a:p>
            <a:pPr marL="177932" indent="-177932">
              <a:spcBef>
                <a:spcPts val="467"/>
              </a:spcBef>
              <a:buClrTx/>
              <a:buFont typeface="Arial" charset="0"/>
              <a:buChar char="•"/>
              <a:tabLst>
                <a:tab pos="0" algn="l"/>
                <a:tab pos="464601" algn="l"/>
                <a:tab pos="930851" algn="l"/>
                <a:tab pos="1397100" algn="l"/>
                <a:tab pos="1863348" algn="l"/>
                <a:tab pos="2329597" algn="l"/>
                <a:tab pos="2795846" algn="l"/>
                <a:tab pos="3262095" algn="l"/>
                <a:tab pos="3728344" algn="l"/>
                <a:tab pos="4194593" algn="l"/>
                <a:tab pos="4660841" algn="l"/>
                <a:tab pos="5127090" algn="l"/>
                <a:tab pos="5593340" algn="l"/>
                <a:tab pos="6059588" algn="l"/>
                <a:tab pos="6525839" algn="l"/>
                <a:tab pos="6992086" algn="l"/>
                <a:tab pos="7458336" algn="l"/>
                <a:tab pos="7924584" algn="l"/>
                <a:tab pos="8390834" algn="l"/>
                <a:tab pos="8857083" algn="l"/>
                <a:tab pos="9323331" algn="l"/>
              </a:tabLst>
            </a:pPr>
            <a:r>
              <a:rPr lang="en-GB" altLang="en-US" dirty="0" smtClean="0">
                <a:ea typeface="Lucida Sans Unicode" pitchFamily="32" charset="0"/>
                <a:cs typeface="Lucida Sans Unicode" pitchFamily="32" charset="0"/>
              </a:rPr>
              <a:t>This includes the original 11 organisations from the 2006 analysis and Arthritis Research UK from the 2007 charity analysis (ARUK is the fourth largest UK health research charity in terms of budget)</a:t>
            </a:r>
          </a:p>
          <a:p>
            <a:pPr marL="177932" indent="-177932">
              <a:spcBef>
                <a:spcPts val="467"/>
              </a:spcBef>
              <a:buClrTx/>
              <a:buFont typeface="Arial" charset="0"/>
              <a:buChar char="•"/>
              <a:tabLst>
                <a:tab pos="0" algn="l"/>
                <a:tab pos="464601" algn="l"/>
                <a:tab pos="930851" algn="l"/>
                <a:tab pos="1397100" algn="l"/>
                <a:tab pos="1863348" algn="l"/>
                <a:tab pos="2329597" algn="l"/>
                <a:tab pos="2795846" algn="l"/>
                <a:tab pos="3262095" algn="l"/>
                <a:tab pos="3728344" algn="l"/>
                <a:tab pos="4194593" algn="l"/>
                <a:tab pos="4660841" algn="l"/>
                <a:tab pos="5127090" algn="l"/>
                <a:tab pos="5593340" algn="l"/>
                <a:tab pos="6059588" algn="l"/>
                <a:tab pos="6525839" algn="l"/>
                <a:tab pos="6992086" algn="l"/>
                <a:tab pos="7458336" algn="l"/>
                <a:tab pos="7924584" algn="l"/>
                <a:tab pos="8390834" algn="l"/>
                <a:tab pos="8857083" algn="l"/>
                <a:tab pos="9323331" algn="l"/>
              </a:tabLst>
            </a:pPr>
            <a:r>
              <a:rPr lang="en-GB" altLang="en-US" dirty="0" smtClean="0">
                <a:ea typeface="Lucida Sans Unicode" pitchFamily="32" charset="0"/>
                <a:cs typeface="Lucida Sans Unicode" pitchFamily="32" charset="0"/>
              </a:rPr>
              <a:t>The new analysis was based on the 2009/2010 financial year making it 5 years after the original. </a:t>
            </a:r>
          </a:p>
          <a:p>
            <a:pPr marL="177932" indent="-177932">
              <a:spcBef>
                <a:spcPts val="467"/>
              </a:spcBef>
              <a:buClrTx/>
              <a:buFont typeface="Arial" charset="0"/>
              <a:buChar char="•"/>
              <a:tabLst>
                <a:tab pos="0" algn="l"/>
                <a:tab pos="464601" algn="l"/>
                <a:tab pos="930851" algn="l"/>
                <a:tab pos="1397100" algn="l"/>
                <a:tab pos="1863348" algn="l"/>
                <a:tab pos="2329597" algn="l"/>
                <a:tab pos="2795846" algn="l"/>
                <a:tab pos="3262095" algn="l"/>
                <a:tab pos="3728344" algn="l"/>
                <a:tab pos="4194593" algn="l"/>
                <a:tab pos="4660841" algn="l"/>
                <a:tab pos="5127090" algn="l"/>
                <a:tab pos="5593340" algn="l"/>
                <a:tab pos="6059588" algn="l"/>
                <a:tab pos="6525839" algn="l"/>
                <a:tab pos="6992086" algn="l"/>
                <a:tab pos="7458336" algn="l"/>
                <a:tab pos="7924584" algn="l"/>
                <a:tab pos="8390834" algn="l"/>
                <a:tab pos="8857083" algn="l"/>
                <a:tab pos="9323331" algn="l"/>
              </a:tabLst>
            </a:pPr>
            <a:r>
              <a:rPr lang="en-GB" altLang="en-US" dirty="0" smtClean="0">
                <a:ea typeface="Lucida Sans Unicode" pitchFamily="32" charset="0"/>
                <a:cs typeface="Lucida Sans Unicode" pitchFamily="32" charset="0"/>
              </a:rPr>
              <a:t>It included 12,000 awards and covered expenditure of £1.6 billion.</a:t>
            </a:r>
          </a:p>
          <a:p>
            <a:pPr marL="177932" indent="-177932">
              <a:spcBef>
                <a:spcPts val="467"/>
              </a:spcBef>
              <a:buClrTx/>
              <a:buFont typeface="Arial" charset="0"/>
              <a:buChar char="•"/>
              <a:tabLst>
                <a:tab pos="0" algn="l"/>
                <a:tab pos="464601" algn="l"/>
                <a:tab pos="930851" algn="l"/>
                <a:tab pos="1397100" algn="l"/>
                <a:tab pos="1863348" algn="l"/>
                <a:tab pos="2329597" algn="l"/>
                <a:tab pos="2795846" algn="l"/>
                <a:tab pos="3262095" algn="l"/>
                <a:tab pos="3728344" algn="l"/>
                <a:tab pos="4194593" algn="l"/>
                <a:tab pos="4660841" algn="l"/>
                <a:tab pos="5127090" algn="l"/>
                <a:tab pos="5593340" algn="l"/>
                <a:tab pos="6059588" algn="l"/>
                <a:tab pos="6525839" algn="l"/>
                <a:tab pos="6992086" algn="l"/>
                <a:tab pos="7458336" algn="l"/>
                <a:tab pos="7924584" algn="l"/>
                <a:tab pos="8390834" algn="l"/>
                <a:tab pos="8857083" algn="l"/>
                <a:tab pos="9323331" algn="l"/>
              </a:tabLst>
            </a:pPr>
            <a:r>
              <a:rPr lang="en-GB" altLang="en-US" dirty="0" smtClean="0">
                <a:ea typeface="Lucida Sans Unicode" pitchFamily="32" charset="0"/>
                <a:cs typeface="Lucida Sans Unicode" pitchFamily="32" charset="0"/>
              </a:rPr>
              <a:t>This can be compared  with the figures from 2004/2005 of around £1 billion of funding and under 10,000 awards and </a:t>
            </a:r>
            <a:r>
              <a:rPr lang="en-GB" altLang="en-US" dirty="0" smtClean="0">
                <a:latin typeface="Arial" charset="0"/>
                <a:ea typeface="Lucida Sans Unicode" pitchFamily="32" charset="0"/>
                <a:cs typeface="Lucida Sans Unicode" pitchFamily="32" charset="0"/>
              </a:rPr>
              <a:t>showed that the UK budget for health research had risen significantly over the 5 year period</a:t>
            </a:r>
            <a:endParaRPr lang="en-GB" altLang="en-US" dirty="0" smtClean="0">
              <a:ea typeface="Lucida Sans Unicode" pitchFamily="32" charset="0"/>
              <a:cs typeface="Lucida Sans Unicode" pitchFamily="32" charset="0"/>
            </a:endParaRPr>
          </a:p>
          <a:p>
            <a:pPr marL="177932" indent="-177932">
              <a:spcBef>
                <a:spcPts val="467"/>
              </a:spcBef>
              <a:buClrTx/>
              <a:buFont typeface="Arial" charset="0"/>
              <a:buChar char="•"/>
              <a:tabLst>
                <a:tab pos="0" algn="l"/>
                <a:tab pos="464601" algn="l"/>
                <a:tab pos="930851" algn="l"/>
                <a:tab pos="1397100" algn="l"/>
                <a:tab pos="1863348" algn="l"/>
                <a:tab pos="2329597" algn="l"/>
                <a:tab pos="2795846" algn="l"/>
                <a:tab pos="3262095" algn="l"/>
                <a:tab pos="3728344" algn="l"/>
                <a:tab pos="4194593" algn="l"/>
                <a:tab pos="4660841" algn="l"/>
                <a:tab pos="5127090" algn="l"/>
                <a:tab pos="5593340" algn="l"/>
                <a:tab pos="6059588" algn="l"/>
                <a:tab pos="6525839" algn="l"/>
                <a:tab pos="6992086" algn="l"/>
                <a:tab pos="7458336" algn="l"/>
                <a:tab pos="7924584" algn="l"/>
                <a:tab pos="8390834" algn="l"/>
                <a:tab pos="8857083" algn="l"/>
                <a:tab pos="9323331" algn="l"/>
              </a:tabLst>
            </a:pPr>
            <a:r>
              <a:rPr lang="en-GB" altLang="en-US" dirty="0" smtClean="0">
                <a:ea typeface="Lucida Sans Unicode" pitchFamily="32" charset="0"/>
                <a:cs typeface="Lucida Sans Unicode" pitchFamily="32" charset="0"/>
              </a:rPr>
              <a:t>The methodology and coding system for the second analysis was the same, although budgetary constraints meant that coding was not done twice and some coding was undertaken by the organisations supplying the data</a:t>
            </a:r>
          </a:p>
          <a:p>
            <a:pPr marL="177932" indent="-177932">
              <a:spcBef>
                <a:spcPts val="467"/>
              </a:spcBef>
              <a:buClrTx/>
              <a:buFont typeface="Arial" charset="0"/>
              <a:buChar char="•"/>
              <a:tabLst>
                <a:tab pos="0" algn="l"/>
                <a:tab pos="464601" algn="l"/>
                <a:tab pos="930851" algn="l"/>
                <a:tab pos="1397100" algn="l"/>
                <a:tab pos="1863348" algn="l"/>
                <a:tab pos="2329597" algn="l"/>
                <a:tab pos="2795846" algn="l"/>
                <a:tab pos="3262095" algn="l"/>
                <a:tab pos="3728344" algn="l"/>
                <a:tab pos="4194593" algn="l"/>
                <a:tab pos="4660841" algn="l"/>
                <a:tab pos="5127090" algn="l"/>
                <a:tab pos="5593340" algn="l"/>
                <a:tab pos="6059588" algn="l"/>
                <a:tab pos="6525839" algn="l"/>
                <a:tab pos="6992086" algn="l"/>
                <a:tab pos="7458336" algn="l"/>
                <a:tab pos="7924584" algn="l"/>
                <a:tab pos="8390834" algn="l"/>
                <a:tab pos="8857083" algn="l"/>
                <a:tab pos="9323331" algn="l"/>
              </a:tabLst>
            </a:pPr>
            <a:r>
              <a:rPr lang="en-GB" altLang="en-US" dirty="0" smtClean="0">
                <a:ea typeface="Lucida Sans Unicode" pitchFamily="32" charset="0"/>
                <a:cs typeface="Lucida Sans Unicode" pitchFamily="32" charset="0"/>
              </a:rPr>
              <a:t>The report was published in 2012 and is available from the UKCRC and Medical Research Council websites</a:t>
            </a:r>
          </a:p>
          <a:p>
            <a:pPr marL="177932" indent="-177932">
              <a:spcBef>
                <a:spcPts val="467"/>
              </a:spcBef>
              <a:buClrTx/>
              <a:buFont typeface="Arial" charset="0"/>
              <a:buChar char="•"/>
              <a:tabLst>
                <a:tab pos="0" algn="l"/>
                <a:tab pos="464601" algn="l"/>
                <a:tab pos="930851" algn="l"/>
                <a:tab pos="1397100" algn="l"/>
                <a:tab pos="1863348" algn="l"/>
                <a:tab pos="2329597" algn="l"/>
                <a:tab pos="2795846" algn="l"/>
                <a:tab pos="3262095" algn="l"/>
                <a:tab pos="3728344" algn="l"/>
                <a:tab pos="4194593" algn="l"/>
                <a:tab pos="4660841" algn="l"/>
                <a:tab pos="5127090" algn="l"/>
                <a:tab pos="5593340" algn="l"/>
                <a:tab pos="6059588" algn="l"/>
                <a:tab pos="6525839" algn="l"/>
                <a:tab pos="6992086" algn="l"/>
                <a:tab pos="7458336" algn="l"/>
                <a:tab pos="7924584" algn="l"/>
                <a:tab pos="8390834" algn="l"/>
                <a:tab pos="8857083" algn="l"/>
                <a:tab pos="9323331" algn="l"/>
              </a:tabLst>
            </a:pPr>
            <a:endParaRPr lang="en-GB" altLang="en-US" dirty="0" smtClean="0">
              <a:ea typeface="Lucida Sans Unicode" pitchFamily="32" charset="0"/>
              <a:cs typeface="Lucida Sans Unicode" pitchFamily="32" charset="0"/>
            </a:endParaRPr>
          </a:p>
          <a:p>
            <a:pPr marL="0" lvl="1" indent="0">
              <a:spcBef>
                <a:spcPts val="467"/>
              </a:spcBef>
              <a:buClrTx/>
              <a:tabLst>
                <a:tab pos="0" algn="l"/>
                <a:tab pos="464601" algn="l"/>
                <a:tab pos="930851" algn="l"/>
                <a:tab pos="1397100" algn="l"/>
                <a:tab pos="1863348" algn="l"/>
                <a:tab pos="2329597" algn="l"/>
                <a:tab pos="2795846" algn="l"/>
                <a:tab pos="3262095" algn="l"/>
                <a:tab pos="3728344" algn="l"/>
                <a:tab pos="4194593" algn="l"/>
                <a:tab pos="4660841" algn="l"/>
                <a:tab pos="5127090" algn="l"/>
                <a:tab pos="5593340" algn="l"/>
                <a:tab pos="6059588" algn="l"/>
                <a:tab pos="6525839" algn="l"/>
                <a:tab pos="6992086" algn="l"/>
                <a:tab pos="7458336" algn="l"/>
                <a:tab pos="7924584" algn="l"/>
                <a:tab pos="8390834" algn="l"/>
                <a:tab pos="8857083" algn="l"/>
                <a:tab pos="9323331" algn="l"/>
              </a:tabLst>
            </a:pPr>
            <a:r>
              <a:rPr lang="en-GB" altLang="en-US" dirty="0" smtClean="0">
                <a:ea typeface="Lucida Sans Unicode" pitchFamily="32" charset="0"/>
                <a:cs typeface="Lucida Sans Unicode" pitchFamily="32" charset="0"/>
              </a:rPr>
              <a:t>Link to report: </a:t>
            </a:r>
            <a:r>
              <a:rPr lang="en-GB" altLang="en-US" dirty="0" smtClean="0">
                <a:solidFill>
                  <a:srgbClr val="3333CC"/>
                </a:solidFill>
              </a:rPr>
              <a:t>http://www.ukcrc.org/index.aspx?o=3643</a:t>
            </a:r>
          </a:p>
          <a:p>
            <a:pPr marL="177932" indent="-177932">
              <a:spcBef>
                <a:spcPts val="467"/>
              </a:spcBef>
              <a:buClrTx/>
              <a:tabLst>
                <a:tab pos="0" algn="l"/>
                <a:tab pos="464601" algn="l"/>
                <a:tab pos="930851" algn="l"/>
                <a:tab pos="1397100" algn="l"/>
                <a:tab pos="1863348" algn="l"/>
                <a:tab pos="2329597" algn="l"/>
                <a:tab pos="2795846" algn="l"/>
                <a:tab pos="3262095" algn="l"/>
                <a:tab pos="3728344" algn="l"/>
                <a:tab pos="4194593" algn="l"/>
                <a:tab pos="4660841" algn="l"/>
                <a:tab pos="5127090" algn="l"/>
                <a:tab pos="5593340" algn="l"/>
                <a:tab pos="6059588" algn="l"/>
                <a:tab pos="6525839" algn="l"/>
                <a:tab pos="6992086" algn="l"/>
                <a:tab pos="7458336" algn="l"/>
                <a:tab pos="7924584" algn="l"/>
                <a:tab pos="8390834" algn="l"/>
                <a:tab pos="8857083" algn="l"/>
                <a:tab pos="9323331" algn="l"/>
              </a:tabLst>
            </a:pPr>
            <a:endParaRPr lang="en-GB" altLang="en-US" dirty="0" smtClean="0">
              <a:ea typeface="Lucida Sans Unicode" pitchFamily="32" charset="0"/>
              <a:cs typeface="Lucida Sans Unicode" pitchFamily="3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757CF601-3C11-405E-AB59-25995DD7ACBD}" type="slidenum">
              <a:rPr lang="en-GB" altLang="en-US" smtClean="0">
                <a:solidFill>
                  <a:srgbClr val="000000"/>
                </a:solidFill>
                <a:latin typeface="Times New Roman" pitchFamily="16" charset="0"/>
              </a:rPr>
              <a:pPr eaLnBrk="1" hangingPunct="1"/>
              <a:t>18</a:t>
            </a:fld>
            <a:endParaRPr lang="en-GB" altLang="en-US" smtClean="0">
              <a:solidFill>
                <a:srgbClr val="000000"/>
              </a:solidFill>
              <a:latin typeface="Times New Roman" pitchFamily="16" charset="0"/>
            </a:endParaRPr>
          </a:p>
        </p:txBody>
      </p:sp>
      <p:sp>
        <p:nvSpPr>
          <p:cNvPr id="62467" name="Rectangle 1"/>
          <p:cNvSpPr>
            <a:spLocks noGrp="1" noRot="1" noChangeAspect="1" noChangeArrowheads="1" noTextEdit="1"/>
          </p:cNvSpPr>
          <p:nvPr>
            <p:ph type="sldImg"/>
          </p:nvPr>
        </p:nvSpPr>
        <p:spPr>
          <a:xfrm>
            <a:off x="990600" y="766763"/>
            <a:ext cx="5119688" cy="3838575"/>
          </a:xfrm>
          <a:ln/>
        </p:spPr>
      </p:sp>
      <p:sp>
        <p:nvSpPr>
          <p:cNvPr id="62468" name="Text Box 2"/>
          <p:cNvSpPr>
            <a:spLocks noGrp="1" noChangeArrowheads="1"/>
          </p:cNvSpPr>
          <p:nvPr>
            <p:ph type="body" idx="1"/>
          </p:nvPr>
        </p:nvSpPr>
        <p:spPr>
          <a:xfrm>
            <a:off x="710096" y="4860662"/>
            <a:ext cx="5680767" cy="51804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264" indent="-224083" eaLnBrk="1" hangingPunct="1">
              <a:lnSpc>
                <a:spcPct val="90000"/>
              </a:lnSpc>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dirty="0">
                <a:latin typeface="Arial" charset="0"/>
                <a:ea typeface="Lucida Sans Unicode" pitchFamily="32" charset="0"/>
                <a:cs typeface="Lucida Sans Unicode" pitchFamily="32" charset="0"/>
              </a:rPr>
              <a:t>This slide shows one of the main result figures from the latest health research analysis published in 2012 showing the main Research Activity Code groups</a:t>
            </a:r>
          </a:p>
          <a:p>
            <a:pPr marL="237264" indent="-224083" eaLnBrk="1" hangingPunct="1">
              <a:lnSpc>
                <a:spcPct val="90000"/>
              </a:lnSpc>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dirty="0">
                <a:latin typeface="Arial" charset="0"/>
                <a:ea typeface="Lucida Sans Unicode" pitchFamily="32" charset="0"/>
                <a:cs typeface="Lucida Sans Unicode" pitchFamily="32" charset="0"/>
              </a:rPr>
              <a:t>In the new analysis it was found that the Underpinning and Aetiology groups still represent the majority of national spending - but a slightly smaller amount is now found in Underpinning since 2004/2005 (one quarter as opposed to one third of funding)</a:t>
            </a:r>
          </a:p>
          <a:p>
            <a:pPr marL="237264" indent="-224083" eaLnBrk="1" hangingPunct="1">
              <a:lnSpc>
                <a:spcPct val="90000"/>
              </a:lnSpc>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dirty="0">
                <a:latin typeface="Arial" charset="0"/>
                <a:ea typeface="Lucida Sans Unicode" pitchFamily="32" charset="0"/>
                <a:cs typeface="Lucida Sans Unicode" pitchFamily="32" charset="0"/>
              </a:rPr>
              <a:t>It was found that spending on Prevention is still small in absolute terms but had more than doubled since 2004/2005</a:t>
            </a:r>
          </a:p>
          <a:p>
            <a:pPr marL="237264" indent="-224083" eaLnBrk="1" hangingPunct="1">
              <a:lnSpc>
                <a:spcPct val="90000"/>
              </a:lnSpc>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dirty="0">
                <a:latin typeface="Arial" charset="0"/>
                <a:ea typeface="Lucida Sans Unicode" pitchFamily="32" charset="0"/>
                <a:cs typeface="Lucida Sans Unicode" pitchFamily="32" charset="0"/>
              </a:rPr>
              <a:t>Relative spending also rose in all the other more applied areas of the code spectrum (apart from Treatment Evaluation)</a:t>
            </a:r>
          </a:p>
          <a:p>
            <a:pPr marL="237264" indent="-224083" eaLnBrk="1" hangingPunct="1">
              <a:lnSpc>
                <a:spcPct val="90000"/>
              </a:lnSpc>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dirty="0">
                <a:latin typeface="Arial" charset="0"/>
                <a:ea typeface="Lucida Sans Unicode" pitchFamily="32" charset="0"/>
                <a:cs typeface="Lucida Sans Unicode" pitchFamily="32" charset="0"/>
              </a:rPr>
              <a:t>In the report you can read further interesting details on changes in the spending profiles as classified using Health Categories</a:t>
            </a:r>
          </a:p>
          <a:p>
            <a:pPr marL="237264" indent="-224083" eaLnBrk="1" hangingPunct="1">
              <a:lnSpc>
                <a:spcPct val="90000"/>
              </a:lnSpc>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dirty="0">
                <a:latin typeface="Arial" charset="0"/>
                <a:ea typeface="Lucida Sans Unicode" pitchFamily="32" charset="0"/>
                <a:cs typeface="Lucida Sans Unicode" pitchFamily="32" charset="0"/>
              </a:rPr>
              <a:t>In particular it was found that there were increases in areas such as Respiratory and Oral and Gastrointestinal which were had relatively low spending in 2004/2005</a:t>
            </a:r>
          </a:p>
          <a:p>
            <a:pPr marL="237264" indent="-224083" eaLnBrk="1" hangingPunct="1">
              <a:lnSpc>
                <a:spcPct val="90000"/>
              </a:lnSpc>
              <a:spcBef>
                <a:spcPts val="389"/>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z="1000" dirty="0">
                <a:latin typeface="Arial" charset="0"/>
                <a:ea typeface="Lucida Sans Unicode" pitchFamily="32" charset="0"/>
                <a:cs typeface="Lucida Sans Unicode" pitchFamily="32" charset="0"/>
              </a:rPr>
              <a:t>There were also changes in the well funded health categories, such as Cancer, Infection, Neurological and Mental Health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099050" cy="3824287"/>
          </a:xfrm>
        </p:spPr>
      </p:sp>
      <p:sp>
        <p:nvSpPr>
          <p:cNvPr id="3" name="Notes Placeholder 2"/>
          <p:cNvSpPr>
            <a:spLocks noGrp="1"/>
          </p:cNvSpPr>
          <p:nvPr>
            <p:ph type="body" idx="1"/>
          </p:nvPr>
        </p:nvSpPr>
        <p:spPr/>
        <p:txBody>
          <a:bodyPr/>
          <a:lstStyle/>
          <a:p>
            <a:pPr marL="177948" indent="-177948">
              <a:buFont typeface="Arial" pitchFamily="34" charset="0"/>
              <a:buChar char="•"/>
            </a:pPr>
            <a:r>
              <a:rPr lang="en-GB" dirty="0" smtClean="0"/>
              <a:t>The</a:t>
            </a:r>
            <a:r>
              <a:rPr lang="en-GB" baseline="0" dirty="0" smtClean="0"/>
              <a:t> second UK Health Research Analysis was also widely disseminated across the research policy community.</a:t>
            </a:r>
          </a:p>
          <a:p>
            <a:pPr marL="177948" indent="-177948">
              <a:buFont typeface="Arial" pitchFamily="34" charset="0"/>
              <a:buChar char="•"/>
            </a:pPr>
            <a:r>
              <a:rPr lang="en-GB" baseline="0" dirty="0" smtClean="0"/>
              <a:t>Since publication in 2012 the use of coding for internal reporting has also increased.</a:t>
            </a:r>
          </a:p>
          <a:p>
            <a:pPr marL="177948" indent="-177948">
              <a:buFont typeface="Arial" pitchFamily="34" charset="0"/>
              <a:buChar char="•"/>
            </a:pPr>
            <a:r>
              <a:rPr lang="en-GB" baseline="0" dirty="0" smtClean="0"/>
              <a:t>Therefore when the proposal to produce a third report, marking 10 years of the HRCS analyses the aim had shift from simple replication to a wider focus.</a:t>
            </a:r>
          </a:p>
          <a:p>
            <a:r>
              <a:rPr lang="en-GB" baseline="0" dirty="0" smtClean="0"/>
              <a:t>&lt;work through the bullet points here&gt;</a:t>
            </a:r>
          </a:p>
          <a:p>
            <a:pPr marL="177948" indent="-177948">
              <a:buFont typeface="Arial" pitchFamily="34" charset="0"/>
              <a:buChar char="•"/>
            </a:pPr>
            <a:r>
              <a:rPr lang="en-GB" baseline="0" dirty="0" smtClean="0"/>
              <a:t>NOTE 1:  Improving report production speed was important – it took over two years from initial data collection to publication for the 09/10 report.</a:t>
            </a:r>
          </a:p>
          <a:p>
            <a:pPr marL="949056" lvl="1" indent="-177948">
              <a:buFont typeface="Arial" pitchFamily="34" charset="0"/>
              <a:buChar char="•"/>
            </a:pPr>
            <a:r>
              <a:rPr lang="en-GB" baseline="0" dirty="0" smtClean="0"/>
              <a:t>One feature that did help this time around was provision for a dedicated project manager for the analysis, to coordinate activities and be the primary author of the analysis and report.</a:t>
            </a:r>
          </a:p>
          <a:p>
            <a:pPr marL="177948" indent="-177948">
              <a:buFont typeface="Arial" pitchFamily="34" charset="0"/>
              <a:buChar char="•"/>
            </a:pPr>
            <a:r>
              <a:rPr lang="en-GB" baseline="0" dirty="0" smtClean="0"/>
              <a:t>NOTE 2:  With greater dissemination of the report, and to follow on from the Donation to Innovation results, there was a drive to include more data from other (non-HRAF group) sources</a:t>
            </a:r>
          </a:p>
          <a:p>
            <a:pPr marL="177948" indent="-177948">
              <a:buFont typeface="Arial" pitchFamily="34" charset="0"/>
              <a:buChar char="•"/>
            </a:pPr>
            <a:r>
              <a:rPr lang="en-GB" baseline="0" dirty="0" smtClean="0"/>
              <a:t>NOTE 3:  The first report had a dedicated secretariat to check all awards, the second had no quality control.</a:t>
            </a:r>
          </a:p>
          <a:p>
            <a:pPr marL="949056" lvl="1" indent="-177948">
              <a:buFont typeface="Arial" pitchFamily="34" charset="0"/>
              <a:buChar char="•"/>
            </a:pPr>
            <a:r>
              <a:rPr lang="en-GB" baseline="0" dirty="0" smtClean="0"/>
              <a:t>Therefore a key aim for the third report was to assess the current state of coders and coding – numbers and accuracy</a:t>
            </a:r>
          </a:p>
          <a:p>
            <a:pPr marL="949056" lvl="1" indent="-177948">
              <a:buFont typeface="Arial" pitchFamily="34" charset="0"/>
              <a:buChar char="•"/>
            </a:pPr>
            <a:r>
              <a:rPr lang="en-GB" baseline="0" dirty="0" smtClean="0"/>
              <a:t>This would then feedback into a review of the HRCS. This had three aims;</a:t>
            </a:r>
          </a:p>
          <a:p>
            <a:pPr marL="949056" lvl="1" indent="-177948">
              <a:buFont typeface="Arial" pitchFamily="34" charset="0"/>
              <a:buChar char="•"/>
            </a:pPr>
            <a:r>
              <a:rPr lang="en-GB" baseline="0" dirty="0" smtClean="0"/>
              <a:t>(a) to provide improved guidance to coders to ensure future coding would be more replicable</a:t>
            </a:r>
          </a:p>
          <a:p>
            <a:pPr marL="949056" lvl="1" indent="-177948">
              <a:buFont typeface="Arial" pitchFamily="34" charset="0"/>
              <a:buChar char="•"/>
            </a:pPr>
            <a:r>
              <a:rPr lang="en-GB" baseline="0" dirty="0" smtClean="0"/>
              <a:t>(b) to update the HRCS to cover new discoveries/technologies or areas of research not sufficiently covered or unknown in 2004.</a:t>
            </a:r>
          </a:p>
          <a:p>
            <a:pPr marL="949056" lvl="1" indent="-177948">
              <a:buFont typeface="Arial" pitchFamily="34" charset="0"/>
              <a:buChar char="•"/>
            </a:pPr>
            <a:r>
              <a:rPr lang="en-GB" baseline="0" dirty="0" smtClean="0"/>
              <a:t>(c) to ensure the HRCS remains ‘fit for purpose’ in its current state or whether the system itself requires formal review and changes.</a:t>
            </a:r>
          </a:p>
          <a:p>
            <a:pPr marL="177948" indent="-177948">
              <a:buFont typeface="Arial" pitchFamily="34" charset="0"/>
              <a:buChar char="•"/>
            </a:pPr>
            <a:r>
              <a:rPr lang="en-GB" baseline="0" dirty="0" smtClean="0"/>
              <a:t>NOTE 4:  The release of more data than previous analyses serves a dual purpose</a:t>
            </a:r>
          </a:p>
          <a:p>
            <a:pPr marL="949056" lvl="1" indent="-177948">
              <a:buFont typeface="Arial" pitchFamily="34" charset="0"/>
              <a:buChar char="•"/>
            </a:pPr>
            <a:r>
              <a:rPr lang="en-GB" baseline="0" dirty="0" smtClean="0"/>
              <a:t>It increases the cost-effectiveness of the project by providing a dataset that can be reused for other sub-analyses.</a:t>
            </a:r>
          </a:p>
          <a:p>
            <a:pPr marL="949056" lvl="1" indent="-177948">
              <a:buFont typeface="Arial" pitchFamily="34" charset="0"/>
              <a:buChar char="•"/>
            </a:pPr>
            <a:r>
              <a:rPr lang="en-GB" baseline="0" dirty="0" smtClean="0"/>
              <a:t>Encourages the Government view of open data and the current momentum in the research community of the benefits of sharing funding data</a:t>
            </a:r>
          </a:p>
          <a:p>
            <a:pPr marL="1364268" lvl="2" indent="-177948">
              <a:buFont typeface="Arial" pitchFamily="34" charset="0"/>
              <a:buChar char="•"/>
            </a:pPr>
            <a:r>
              <a:rPr lang="en-GB" baseline="0" dirty="0" smtClean="0"/>
              <a:t>In the same way that shared research data can have benefits to health research, shared funding data has the potential to allow:</a:t>
            </a:r>
          </a:p>
          <a:p>
            <a:pPr marL="1838796" lvl="3" indent="-177948">
              <a:buFont typeface="Arial" pitchFamily="34" charset="0"/>
              <a:buChar char="•"/>
            </a:pPr>
            <a:r>
              <a:rPr lang="en-GB" baseline="0" dirty="0" smtClean="0"/>
              <a:t>inter- and intra- funder benchmarking for strategic planning / policy approaches</a:t>
            </a:r>
          </a:p>
          <a:p>
            <a:pPr marL="1838796" lvl="3" indent="-177948">
              <a:buFont typeface="Arial" pitchFamily="34" charset="0"/>
              <a:buChar char="•"/>
            </a:pPr>
            <a:r>
              <a:rPr lang="en-GB" baseline="0" dirty="0" smtClean="0"/>
              <a:t>Better identify opportunities for collaboration between funders</a:t>
            </a:r>
          </a:p>
          <a:p>
            <a:pPr marL="1838796" lvl="3" indent="-177948">
              <a:buFont typeface="Arial" pitchFamily="34" charset="0"/>
              <a:buChar char="•"/>
            </a:pPr>
            <a:r>
              <a:rPr lang="en-GB" baseline="0" dirty="0" smtClean="0"/>
              <a:t>Identification of new areas of funding need</a:t>
            </a:r>
            <a:endParaRPr lang="en-GB" dirty="0"/>
          </a:p>
        </p:txBody>
      </p:sp>
      <p:sp>
        <p:nvSpPr>
          <p:cNvPr id="4" name="Slide Number Placeholder 3"/>
          <p:cNvSpPr>
            <a:spLocks noGrp="1"/>
          </p:cNvSpPr>
          <p:nvPr>
            <p:ph type="sldNum" idx="10"/>
          </p:nvPr>
        </p:nvSpPr>
        <p:spPr/>
        <p:txBody>
          <a:bodyPr/>
          <a:lstStyle/>
          <a:p>
            <a:pPr>
              <a:defRPr/>
            </a:pPr>
            <a:fld id="{871C716E-432C-4380-8AF1-F6DB146E3854}" type="slidenum">
              <a:rPr lang="en-GB" altLang="en-US" smtClean="0"/>
              <a:pPr>
                <a:defRPr/>
              </a:pPr>
              <a:t>19</a:t>
            </a:fld>
            <a:endParaRPr lang="en-GB" altLang="en-US"/>
          </a:p>
        </p:txBody>
      </p:sp>
    </p:spTree>
    <p:extLst>
      <p:ext uri="{BB962C8B-B14F-4D97-AF65-F5344CB8AC3E}">
        <p14:creationId xmlns:p14="http://schemas.microsoft.com/office/powerpoint/2010/main" val="284919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12331686-3F1A-4356-86B6-04DBA821E090}" type="slidenum">
              <a:rPr lang="en-GB" altLang="en-US" smtClean="0">
                <a:solidFill>
                  <a:srgbClr val="000000"/>
                </a:solidFill>
                <a:latin typeface="Times New Roman" pitchFamily="16" charset="0"/>
              </a:rPr>
              <a:pPr eaLnBrk="1" hangingPunct="1"/>
              <a:t>2</a:t>
            </a:fld>
            <a:endParaRPr lang="en-GB" altLang="en-US" smtClean="0">
              <a:solidFill>
                <a:srgbClr val="000000"/>
              </a:solidFill>
              <a:latin typeface="Times New Roman" pitchFamily="16" charset="0"/>
            </a:endParaRPr>
          </a:p>
        </p:txBody>
      </p:sp>
      <p:sp>
        <p:nvSpPr>
          <p:cNvPr id="45059" name="Rectangle 1"/>
          <p:cNvSpPr>
            <a:spLocks noGrp="1" noRot="1" noChangeAspect="1" noChangeArrowheads="1" noTextEdit="1"/>
          </p:cNvSpPr>
          <p:nvPr>
            <p:ph type="sldImg"/>
          </p:nvPr>
        </p:nvSpPr>
        <p:spPr>
          <a:xfrm>
            <a:off x="990600" y="766763"/>
            <a:ext cx="5119688" cy="3838575"/>
          </a:xfrm>
          <a:ln/>
        </p:spPr>
      </p:sp>
      <p:sp>
        <p:nvSpPr>
          <p:cNvPr id="45060" name="Text Box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This presentation is divided into two parts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Firstly I will cover some background to help you understand what the system is and does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In particular I will describe the system’s origins in previous health research analysis reports in the UK</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Describing the results of such analyses is often the best way to communicate the purpose and structure of the HRCS system for the first time</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In the second half I will review the structure of the system in detail and how it is operated in practise</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This will also include describing access to some essential resources such as the HRCS Online website</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In total this will take just over one hour to achieve a basic background and understanding of the HRCS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After this session you should understand the basics but it is recommended that you study a range of examples of practical coding work before undertaking any coding yourself</a:t>
            </a:r>
          </a:p>
          <a:p>
            <a:pPr marL="237264" indent="-237264" eaLnBrk="1" hangingPunct="1">
              <a:spcBef>
                <a:spcPts val="467"/>
              </a:spcBef>
              <a:buClrTx/>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GB" altLang="en-US" dirty="0" smtClean="0">
              <a:latin typeface="Arial" charset="0"/>
              <a:ea typeface="Lucida Sans Unicode" pitchFamily="32" charset="0"/>
              <a:cs typeface="Lucida Sans Unicode" pitchFamily="32"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099050" cy="3824287"/>
          </a:xfrm>
        </p:spPr>
      </p:sp>
      <p:sp>
        <p:nvSpPr>
          <p:cNvPr id="3" name="Notes Placeholder 2"/>
          <p:cNvSpPr>
            <a:spLocks noGrp="1"/>
          </p:cNvSpPr>
          <p:nvPr>
            <p:ph type="body" idx="1"/>
          </p:nvPr>
        </p:nvSpPr>
        <p:spPr/>
        <p:txBody>
          <a:bodyPr/>
          <a:lstStyle/>
          <a:p>
            <a:r>
              <a:rPr lang="en-GB" dirty="0" smtClean="0"/>
              <a:t>This slide provides some of the headline results from the 2014 analysis</a:t>
            </a:r>
          </a:p>
          <a:p>
            <a:pPr marL="177948" indent="-177948">
              <a:buFont typeface="Arial" pitchFamily="34" charset="0"/>
              <a:buChar char="•"/>
            </a:pPr>
            <a:r>
              <a:rPr lang="en-GB" dirty="0" smtClean="0"/>
              <a:t>Number</a:t>
            </a:r>
            <a:r>
              <a:rPr lang="en-GB" baseline="0" dirty="0" smtClean="0"/>
              <a:t> of funders increased from the original 12 HRAF funders to 64</a:t>
            </a:r>
          </a:p>
          <a:p>
            <a:pPr marL="949056" lvl="1" indent="-177948">
              <a:buFont typeface="Arial" pitchFamily="34" charset="0"/>
              <a:buChar char="•"/>
            </a:pPr>
            <a:r>
              <a:rPr lang="en-GB" baseline="0" dirty="0" smtClean="0"/>
              <a:t>The majority (48) were from AMRC member medium/smaller charities, including Diabetes UK, </a:t>
            </a:r>
          </a:p>
          <a:p>
            <a:pPr marL="949056" lvl="1" indent="-177948">
              <a:buFont typeface="Arial" pitchFamily="34" charset="0"/>
              <a:buChar char="•"/>
            </a:pPr>
            <a:r>
              <a:rPr lang="en-GB" baseline="0" dirty="0" smtClean="0"/>
              <a:t>The remaining 4 new funders were public organisations; NERC and AHRC from the research councils, Innovate UK and NC3Rs.</a:t>
            </a:r>
          </a:p>
          <a:p>
            <a:pPr marL="177948" indent="-177948">
              <a:buFont typeface="Arial" pitchFamily="34" charset="0"/>
              <a:buChar char="•"/>
            </a:pPr>
            <a:r>
              <a:rPr lang="en-GB" baseline="0" dirty="0" smtClean="0"/>
              <a:t>Inclusion of new funders helped increased the funding coverage to £3bn, although the HRAF group still provide the majority of funding (~94%).</a:t>
            </a:r>
          </a:p>
          <a:p>
            <a:pPr marL="949056" lvl="1" indent="-177948">
              <a:buFont typeface="Arial" pitchFamily="34" charset="0"/>
              <a:buChar char="•"/>
            </a:pPr>
            <a:r>
              <a:rPr lang="en-GB" baseline="0" dirty="0" smtClean="0"/>
              <a:t>Funding amount was higher than previous years in real terms</a:t>
            </a:r>
          </a:p>
          <a:p>
            <a:pPr marL="949056" lvl="1" indent="-177948">
              <a:buFont typeface="Arial" pitchFamily="34" charset="0"/>
              <a:buChar char="•"/>
            </a:pPr>
            <a:r>
              <a:rPr lang="en-GB" baseline="0" dirty="0" smtClean="0"/>
              <a:t>New funders accounted for approximately £100m in additional direct awards.</a:t>
            </a:r>
          </a:p>
          <a:p>
            <a:pPr marL="949056" lvl="1" indent="-177948">
              <a:buFont typeface="Arial" pitchFamily="34" charset="0"/>
              <a:buChar char="•"/>
            </a:pPr>
            <a:r>
              <a:rPr lang="en-GB" dirty="0" smtClean="0"/>
              <a:t>HRAF group</a:t>
            </a:r>
            <a:r>
              <a:rPr lang="en-GB" baseline="0" dirty="0" smtClean="0"/>
              <a:t> provide almost all infrastructure spending.</a:t>
            </a:r>
          </a:p>
          <a:p>
            <a:pPr marL="177948" indent="-177948">
              <a:buFont typeface="Arial" pitchFamily="34" charset="0"/>
              <a:buChar char="•"/>
            </a:pPr>
            <a:r>
              <a:rPr lang="en-GB" baseline="0" dirty="0" smtClean="0"/>
              <a:t>One key finding was that the rate of increase, measured by Compound Annual Growth Rate (CAGR) showed that while health research funding had still increased over the ten year reporting period, the rate of growth slowed from 8.2% between 2004 and 2009 to only 1.4% between 2009 to 2014.</a:t>
            </a:r>
          </a:p>
          <a:p>
            <a:pPr marL="949056" lvl="1" indent="-177948">
              <a:buFont typeface="Arial" pitchFamily="34" charset="0"/>
              <a:buChar char="•"/>
            </a:pPr>
            <a:r>
              <a:rPr lang="en-GB" baseline="0" dirty="0" smtClean="0"/>
              <a:t>The most likely cause was the global economic downturn.</a:t>
            </a:r>
            <a:endParaRPr lang="en-GB" dirty="0"/>
          </a:p>
        </p:txBody>
      </p:sp>
      <p:sp>
        <p:nvSpPr>
          <p:cNvPr id="4" name="Slide Number Placeholder 3"/>
          <p:cNvSpPr>
            <a:spLocks noGrp="1"/>
          </p:cNvSpPr>
          <p:nvPr>
            <p:ph type="sldNum" idx="10"/>
          </p:nvPr>
        </p:nvSpPr>
        <p:spPr/>
        <p:txBody>
          <a:bodyPr/>
          <a:lstStyle/>
          <a:p>
            <a:pPr>
              <a:defRPr/>
            </a:pPr>
            <a:fld id="{871C716E-432C-4380-8AF1-F6DB146E3854}" type="slidenum">
              <a:rPr lang="en-GB" altLang="en-US" smtClean="0"/>
              <a:pPr>
                <a:defRPr/>
              </a:pPr>
              <a:t>20</a:t>
            </a:fld>
            <a:endParaRPr lang="en-GB" altLang="en-US"/>
          </a:p>
        </p:txBody>
      </p:sp>
    </p:spTree>
    <p:extLst>
      <p:ext uri="{BB962C8B-B14F-4D97-AF65-F5344CB8AC3E}">
        <p14:creationId xmlns:p14="http://schemas.microsoft.com/office/powerpoint/2010/main" val="191569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099050" cy="3824287"/>
          </a:xfrm>
        </p:spPr>
      </p:sp>
      <p:sp>
        <p:nvSpPr>
          <p:cNvPr id="3" name="Notes Placeholder 2"/>
          <p:cNvSpPr>
            <a:spLocks noGrp="1"/>
          </p:cNvSpPr>
          <p:nvPr>
            <p:ph type="body" idx="1"/>
          </p:nvPr>
        </p:nvSpPr>
        <p:spPr/>
        <p:txBody>
          <a:bodyPr/>
          <a:lstStyle/>
          <a:p>
            <a:r>
              <a:rPr lang="en-GB" dirty="0" smtClean="0"/>
              <a:t>This slide shows</a:t>
            </a:r>
            <a:r>
              <a:rPr lang="en-GB" baseline="0" dirty="0" smtClean="0"/>
              <a:t> the comparison of changes in health category proportions (percentages of total spend) between the three reports.</a:t>
            </a:r>
          </a:p>
          <a:p>
            <a:endParaRPr lang="en-GB" baseline="0" dirty="0" smtClean="0"/>
          </a:p>
          <a:p>
            <a:pPr marL="177948" indent="-177948">
              <a:buFont typeface="Arial" pitchFamily="34" charset="0"/>
              <a:buChar char="•"/>
            </a:pPr>
            <a:r>
              <a:rPr lang="en-GB" baseline="0" dirty="0" smtClean="0"/>
              <a:t>Health category proportions remain largely static over the last ten years</a:t>
            </a:r>
          </a:p>
          <a:p>
            <a:pPr marL="949056" lvl="1" indent="-177948">
              <a:buFont typeface="Arial" pitchFamily="34" charset="0"/>
              <a:buChar char="•"/>
            </a:pPr>
            <a:r>
              <a:rPr lang="en-GB" baseline="0" dirty="0" smtClean="0"/>
              <a:t>Largest contributions to Generic Health and Cancer</a:t>
            </a:r>
          </a:p>
          <a:p>
            <a:pPr marL="949056" lvl="1" indent="-177948">
              <a:buFont typeface="Arial" pitchFamily="34" charset="0"/>
              <a:buChar char="•"/>
            </a:pPr>
            <a:r>
              <a:rPr lang="en-GB" baseline="0" dirty="0" smtClean="0"/>
              <a:t>Rise in infection – potentially related to increased funding for research into Anti-microbial resistance (AMR)</a:t>
            </a:r>
          </a:p>
          <a:p>
            <a:pPr marL="949056" lvl="1" indent="-177948">
              <a:buFont typeface="Arial" pitchFamily="34" charset="0"/>
              <a:buChar char="•"/>
            </a:pPr>
            <a:r>
              <a:rPr lang="en-GB" baseline="0" dirty="0" smtClean="0"/>
              <a:t>Decrease in Neurological, but increase in Mental Health may suggest a transition on how research into mental illnesses occurs</a:t>
            </a:r>
          </a:p>
          <a:p>
            <a:pPr marL="177948" indent="-177948">
              <a:buFont typeface="Arial" pitchFamily="34" charset="0"/>
              <a:buChar char="•"/>
            </a:pPr>
            <a:r>
              <a:rPr lang="en-GB" baseline="0" dirty="0" smtClean="0"/>
              <a:t>As with research activities, it’s important to note than almost all categories have seen a real terms increase in funding in ten year period.  The one exception is ‘Ear’.</a:t>
            </a:r>
          </a:p>
        </p:txBody>
      </p:sp>
      <p:sp>
        <p:nvSpPr>
          <p:cNvPr id="4" name="Slide Number Placeholder 3"/>
          <p:cNvSpPr>
            <a:spLocks noGrp="1"/>
          </p:cNvSpPr>
          <p:nvPr>
            <p:ph type="sldNum" idx="10"/>
          </p:nvPr>
        </p:nvSpPr>
        <p:spPr/>
        <p:txBody>
          <a:bodyPr/>
          <a:lstStyle/>
          <a:p>
            <a:pPr>
              <a:defRPr/>
            </a:pPr>
            <a:fld id="{871C716E-432C-4380-8AF1-F6DB146E3854}" type="slidenum">
              <a:rPr lang="en-GB" altLang="en-US" smtClean="0"/>
              <a:pPr>
                <a:defRPr/>
              </a:pPr>
              <a:t>21</a:t>
            </a:fld>
            <a:endParaRPr lang="en-GB" altLang="en-US"/>
          </a:p>
        </p:txBody>
      </p:sp>
    </p:spTree>
    <p:extLst>
      <p:ext uri="{BB962C8B-B14F-4D97-AF65-F5344CB8AC3E}">
        <p14:creationId xmlns:p14="http://schemas.microsoft.com/office/powerpoint/2010/main" val="1990006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099050" cy="3824287"/>
          </a:xfrm>
        </p:spPr>
      </p:sp>
      <p:sp>
        <p:nvSpPr>
          <p:cNvPr id="3" name="Notes Placeholder 2"/>
          <p:cNvSpPr>
            <a:spLocks noGrp="1"/>
          </p:cNvSpPr>
          <p:nvPr>
            <p:ph type="body" idx="1"/>
          </p:nvPr>
        </p:nvSpPr>
        <p:spPr/>
        <p:txBody>
          <a:bodyPr/>
          <a:lstStyle/>
          <a:p>
            <a:r>
              <a:rPr lang="en-GB" dirty="0" smtClean="0"/>
              <a:t>This slide shows</a:t>
            </a:r>
            <a:r>
              <a:rPr lang="en-GB" baseline="0" dirty="0" smtClean="0"/>
              <a:t> the comparison of changes in research activity proportions (percentages of total spend) between the three reports.</a:t>
            </a:r>
          </a:p>
          <a:p>
            <a:endParaRPr lang="en-GB" baseline="0" dirty="0" smtClean="0"/>
          </a:p>
          <a:p>
            <a:pPr marL="177948" indent="-177948">
              <a:buFont typeface="Arial" pitchFamily="34" charset="0"/>
              <a:buChar char="•"/>
            </a:pPr>
            <a:r>
              <a:rPr lang="en-GB" baseline="0" dirty="0" smtClean="0"/>
              <a:t>In contrast to health categories, we observed a consistent change in funding of research activities</a:t>
            </a:r>
          </a:p>
          <a:p>
            <a:pPr marL="949056" lvl="1" indent="-177948">
              <a:buFont typeface="Arial" pitchFamily="34" charset="0"/>
              <a:buChar char="•"/>
            </a:pPr>
            <a:r>
              <a:rPr lang="en-GB" baseline="0" dirty="0" smtClean="0"/>
              <a:t>We observed that funding provided to early stage or ‘basic’ research in </a:t>
            </a:r>
            <a:r>
              <a:rPr lang="en-GB" i="1" baseline="0" dirty="0" err="1" smtClean="0"/>
              <a:t>Underpinnning</a:t>
            </a:r>
            <a:r>
              <a:rPr lang="en-GB" baseline="0" dirty="0" smtClean="0"/>
              <a:t> and </a:t>
            </a:r>
            <a:r>
              <a:rPr lang="en-GB" i="1" baseline="0" dirty="0" smtClean="0"/>
              <a:t>Aetiology </a:t>
            </a:r>
            <a:r>
              <a:rPr lang="en-GB" baseline="0" dirty="0" smtClean="0"/>
              <a:t>decreased</a:t>
            </a:r>
          </a:p>
          <a:p>
            <a:pPr marL="949056" lvl="1" indent="-177948">
              <a:buFont typeface="Arial" pitchFamily="34" charset="0"/>
              <a:buChar char="•"/>
            </a:pPr>
            <a:r>
              <a:rPr lang="en-GB" baseline="0" dirty="0" smtClean="0"/>
              <a:t>Whereas the funding to areas considered ‘translational (in particular </a:t>
            </a:r>
            <a:r>
              <a:rPr lang="en-GB" i="1" baseline="0" dirty="0" smtClean="0"/>
              <a:t>Prevention</a:t>
            </a:r>
            <a:r>
              <a:rPr lang="en-GB" baseline="0" dirty="0" smtClean="0"/>
              <a:t>, </a:t>
            </a:r>
            <a:r>
              <a:rPr lang="en-GB" i="1" baseline="0" dirty="0" smtClean="0"/>
              <a:t>Detection</a:t>
            </a:r>
            <a:r>
              <a:rPr lang="en-GB" baseline="0" dirty="0" smtClean="0"/>
              <a:t> and </a:t>
            </a:r>
            <a:r>
              <a:rPr lang="en-GB" i="1" baseline="0" dirty="0" smtClean="0"/>
              <a:t>Treatment Development</a:t>
            </a:r>
            <a:r>
              <a:rPr lang="en-GB" baseline="0" dirty="0" smtClean="0"/>
              <a:t>) increased</a:t>
            </a:r>
          </a:p>
          <a:p>
            <a:pPr marL="177948" indent="-177948">
              <a:buFont typeface="Arial" pitchFamily="34" charset="0"/>
              <a:buChar char="•"/>
            </a:pPr>
            <a:r>
              <a:rPr lang="en-GB" baseline="0" dirty="0" smtClean="0"/>
              <a:t>These changes are indicative of strategic decisions, in light of recommendations by the Cooksey Review and other to enhance the funding of translational research</a:t>
            </a:r>
          </a:p>
          <a:p>
            <a:pPr marL="949056" lvl="1" indent="-177948">
              <a:buFont typeface="Arial" pitchFamily="34" charset="0"/>
              <a:buChar char="•"/>
            </a:pPr>
            <a:r>
              <a:rPr lang="en-GB" baseline="0" dirty="0" smtClean="0"/>
              <a:t>For example, schemes like the National Prevention Research Initiative direct promotes research into prevention.</a:t>
            </a:r>
            <a:endParaRPr lang="en-GB" dirty="0"/>
          </a:p>
        </p:txBody>
      </p:sp>
      <p:sp>
        <p:nvSpPr>
          <p:cNvPr id="4" name="Slide Number Placeholder 3"/>
          <p:cNvSpPr>
            <a:spLocks noGrp="1"/>
          </p:cNvSpPr>
          <p:nvPr>
            <p:ph type="sldNum" idx="10"/>
          </p:nvPr>
        </p:nvSpPr>
        <p:spPr/>
        <p:txBody>
          <a:bodyPr/>
          <a:lstStyle/>
          <a:p>
            <a:pPr>
              <a:defRPr/>
            </a:pPr>
            <a:fld id="{871C716E-432C-4380-8AF1-F6DB146E3854}" type="slidenum">
              <a:rPr lang="en-GB" altLang="en-US" smtClean="0"/>
              <a:pPr>
                <a:defRPr/>
              </a:pPr>
              <a:t>22</a:t>
            </a:fld>
            <a:endParaRPr lang="en-GB" altLang="en-US"/>
          </a:p>
        </p:txBody>
      </p:sp>
    </p:spTree>
    <p:extLst>
      <p:ext uri="{BB962C8B-B14F-4D97-AF65-F5344CB8AC3E}">
        <p14:creationId xmlns:p14="http://schemas.microsoft.com/office/powerpoint/2010/main" val="1175230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099050" cy="3824287"/>
          </a:xfrm>
        </p:spPr>
      </p:sp>
      <p:sp>
        <p:nvSpPr>
          <p:cNvPr id="3" name="Notes Placeholder 2"/>
          <p:cNvSpPr>
            <a:spLocks noGrp="1"/>
          </p:cNvSpPr>
          <p:nvPr>
            <p:ph type="body" idx="1"/>
          </p:nvPr>
        </p:nvSpPr>
        <p:spPr/>
        <p:txBody>
          <a:bodyPr/>
          <a:lstStyle/>
          <a:p>
            <a:r>
              <a:rPr lang="en-GB" dirty="0" smtClean="0"/>
              <a:t>This slide depicts the </a:t>
            </a:r>
            <a:r>
              <a:rPr lang="en-GB" baseline="0" dirty="0" smtClean="0"/>
              <a:t>spend for 2014 by research activity, subdivided by the type of funder (charity, research council or other public Government funder).</a:t>
            </a:r>
          </a:p>
          <a:p>
            <a:pPr marL="177948" indent="-177948">
              <a:buFont typeface="Arial" pitchFamily="34" charset="0"/>
              <a:buChar char="•"/>
            </a:pPr>
            <a:r>
              <a:rPr lang="en-GB" baseline="0" dirty="0" smtClean="0"/>
              <a:t>In a new addition to the UK Health Research Analysis, the 2014 report also included a division of the health research spend by the type of funder.</a:t>
            </a:r>
          </a:p>
          <a:p>
            <a:pPr marL="949056" lvl="1" indent="-177948">
              <a:buFont typeface="Arial" pitchFamily="34" charset="0"/>
              <a:buChar char="•"/>
            </a:pPr>
            <a:r>
              <a:rPr lang="en-GB" baseline="0" dirty="0" smtClean="0"/>
              <a:t>Via this method, we see that:</a:t>
            </a:r>
          </a:p>
          <a:p>
            <a:pPr marL="1364268" lvl="2" indent="-177948">
              <a:buFont typeface="Arial" pitchFamily="34" charset="0"/>
              <a:buChar char="•"/>
            </a:pPr>
            <a:r>
              <a:rPr lang="en-GB" baseline="0" dirty="0" smtClean="0"/>
              <a:t>Research Councils primarily provide the majority of basic research funding (~60% of </a:t>
            </a:r>
            <a:r>
              <a:rPr lang="en-GB" i="1" baseline="0" dirty="0" smtClean="0"/>
              <a:t>Underpinning</a:t>
            </a:r>
            <a:r>
              <a:rPr lang="en-GB" baseline="0" dirty="0" smtClean="0"/>
              <a:t>, 50% of </a:t>
            </a:r>
            <a:r>
              <a:rPr lang="en-GB" i="1" baseline="0" dirty="0" smtClean="0"/>
              <a:t>Aetiology</a:t>
            </a:r>
            <a:r>
              <a:rPr lang="en-GB" baseline="0" dirty="0" smtClean="0"/>
              <a:t>)</a:t>
            </a:r>
          </a:p>
          <a:p>
            <a:pPr marL="1364268" lvl="2" indent="-177948">
              <a:buFont typeface="Arial" pitchFamily="34" charset="0"/>
              <a:buChar char="•"/>
            </a:pPr>
            <a:r>
              <a:rPr lang="en-GB" baseline="0" dirty="0" smtClean="0"/>
              <a:t>Medical Charities also support basic research, particularly causal elements of disease (~50% </a:t>
            </a:r>
            <a:r>
              <a:rPr lang="en-GB" i="1" baseline="0" dirty="0" smtClean="0"/>
              <a:t>Aetiology</a:t>
            </a:r>
            <a:r>
              <a:rPr lang="en-GB" baseline="0" dirty="0" smtClean="0"/>
              <a:t>)</a:t>
            </a:r>
          </a:p>
          <a:p>
            <a:pPr marL="1838796" lvl="3" indent="-177948">
              <a:buFont typeface="Arial" pitchFamily="34" charset="0"/>
              <a:buChar char="•"/>
            </a:pPr>
            <a:r>
              <a:rPr lang="en-GB" baseline="0" dirty="0" smtClean="0"/>
              <a:t>Charities also support a large proportion of early development research (half of </a:t>
            </a:r>
            <a:r>
              <a:rPr lang="en-GB" i="1" baseline="0" dirty="0" smtClean="0"/>
              <a:t>Detection</a:t>
            </a:r>
            <a:r>
              <a:rPr lang="en-GB" baseline="0" dirty="0" smtClean="0"/>
              <a:t> and </a:t>
            </a:r>
            <a:r>
              <a:rPr lang="en-GB" i="1" baseline="0" dirty="0" smtClean="0"/>
              <a:t>Treatment Development</a:t>
            </a:r>
            <a:r>
              <a:rPr lang="en-GB" baseline="0" dirty="0" smtClean="0"/>
              <a:t>)</a:t>
            </a:r>
          </a:p>
          <a:p>
            <a:pPr marL="1364268" lvl="2" indent="-177948">
              <a:buFont typeface="Arial" pitchFamily="34" charset="0"/>
              <a:buChar char="•"/>
            </a:pPr>
            <a:r>
              <a:rPr lang="en-GB" baseline="0" dirty="0" smtClean="0"/>
              <a:t>Other public funders, principally the Department of Health and Devolved Administrations, concentrate their funding in a clinical setting, via </a:t>
            </a:r>
            <a:r>
              <a:rPr lang="en-GB" i="1" baseline="0" dirty="0" smtClean="0"/>
              <a:t>Treatment Evaluation, Disease Management</a:t>
            </a:r>
            <a:r>
              <a:rPr lang="en-GB" i="0" baseline="0" dirty="0" smtClean="0"/>
              <a:t> and </a:t>
            </a:r>
            <a:r>
              <a:rPr lang="en-GB" i="1" baseline="0" dirty="0" smtClean="0"/>
              <a:t>Health Services</a:t>
            </a:r>
            <a:r>
              <a:rPr lang="en-GB" baseline="0" dirty="0" smtClean="0"/>
              <a:t>.</a:t>
            </a:r>
          </a:p>
          <a:p>
            <a:pPr marL="949056" lvl="1" indent="-177948">
              <a:buFont typeface="Arial" pitchFamily="34" charset="0"/>
              <a:buChar char="•"/>
            </a:pPr>
            <a:r>
              <a:rPr lang="en-GB" baseline="0" dirty="0" smtClean="0"/>
              <a:t>This particular analysis has proved to be most popular, with many participating funders commenting on the distribution as a sign of complementarity, not double funding of research.</a:t>
            </a:r>
          </a:p>
          <a:p>
            <a:pPr marL="949056" lvl="1" indent="-177948">
              <a:buFont typeface="Arial" pitchFamily="34" charset="0"/>
              <a:buChar char="•"/>
            </a:pPr>
            <a:endParaRPr lang="en-GB" dirty="0"/>
          </a:p>
        </p:txBody>
      </p:sp>
      <p:sp>
        <p:nvSpPr>
          <p:cNvPr id="4" name="Slide Number Placeholder 3"/>
          <p:cNvSpPr>
            <a:spLocks noGrp="1"/>
          </p:cNvSpPr>
          <p:nvPr>
            <p:ph type="sldNum" idx="10"/>
          </p:nvPr>
        </p:nvSpPr>
        <p:spPr/>
        <p:txBody>
          <a:bodyPr/>
          <a:lstStyle/>
          <a:p>
            <a:pPr>
              <a:defRPr/>
            </a:pPr>
            <a:fld id="{871C716E-432C-4380-8AF1-F6DB146E3854}" type="slidenum">
              <a:rPr lang="en-GB" altLang="en-US" smtClean="0"/>
              <a:pPr>
                <a:defRPr/>
              </a:pPr>
              <a:t>23</a:t>
            </a:fld>
            <a:endParaRPr lang="en-GB" altLang="en-US"/>
          </a:p>
        </p:txBody>
      </p:sp>
    </p:spTree>
    <p:extLst>
      <p:ext uri="{BB962C8B-B14F-4D97-AF65-F5344CB8AC3E}">
        <p14:creationId xmlns:p14="http://schemas.microsoft.com/office/powerpoint/2010/main" val="4071168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099050" cy="3824287"/>
          </a:xfrm>
        </p:spPr>
      </p:sp>
      <p:sp>
        <p:nvSpPr>
          <p:cNvPr id="3" name="Notes Placeholder 2"/>
          <p:cNvSpPr>
            <a:spLocks noGrp="1"/>
          </p:cNvSpPr>
          <p:nvPr>
            <p:ph type="body" idx="1"/>
          </p:nvPr>
        </p:nvSpPr>
        <p:spPr/>
        <p:txBody>
          <a:bodyPr/>
          <a:lstStyle/>
          <a:p>
            <a:pPr marL="177948" indent="-177948">
              <a:buFont typeface="Arial" pitchFamily="34" charset="0"/>
              <a:buChar char="•"/>
            </a:pPr>
            <a:r>
              <a:rPr lang="en-GB" dirty="0" smtClean="0"/>
              <a:t>The third report on the UK Health Research Analysis was published in August 2015.</a:t>
            </a:r>
          </a:p>
          <a:p>
            <a:pPr marL="177948" indent="-177948">
              <a:buFont typeface="Arial" pitchFamily="34" charset="0"/>
              <a:buChar char="•"/>
            </a:pPr>
            <a:r>
              <a:rPr lang="en-GB" dirty="0" smtClean="0"/>
              <a:t>To</a:t>
            </a:r>
            <a:r>
              <a:rPr lang="en-GB" baseline="0" dirty="0" smtClean="0"/>
              <a:t> continue the momentum generated from this work, we are continuing to develop the HRCS and improve the knowledge and coding capacity of the UK health research sector.</a:t>
            </a:r>
          </a:p>
          <a:p>
            <a:pPr marL="177948" indent="-177948">
              <a:buFont typeface="Arial" pitchFamily="34" charset="0"/>
              <a:buChar char="•"/>
            </a:pPr>
            <a:r>
              <a:rPr lang="en-GB" baseline="0" dirty="0" smtClean="0"/>
              <a:t>Of particular interest are the areas listed on this slide:</a:t>
            </a:r>
          </a:p>
          <a:p>
            <a:pPr marL="949056" lvl="1" indent="-177948">
              <a:buFont typeface="Arial" pitchFamily="34" charset="0"/>
              <a:buChar char="•"/>
            </a:pPr>
            <a:r>
              <a:rPr lang="en-GB" baseline="0" dirty="0" smtClean="0"/>
              <a:t>NOTE 1:  The HRCS is now routinely used across most of the main UK health funders, for both internal reporting and for the production of quinquennial reports.</a:t>
            </a:r>
          </a:p>
          <a:p>
            <a:pPr marL="1364268" lvl="2" indent="-177948">
              <a:buFont typeface="Arial" pitchFamily="34" charset="0"/>
              <a:buChar char="•"/>
            </a:pPr>
            <a:r>
              <a:rPr lang="en-GB" baseline="0" dirty="0" smtClean="0"/>
              <a:t>The system is also in continuous use in Norway and Sweden, and we are keen to see the HRCS adopted internationally to allow cross-country comparative analyses</a:t>
            </a:r>
          </a:p>
          <a:p>
            <a:pPr marL="949056" lvl="1" indent="-177948">
              <a:buFont typeface="Arial" pitchFamily="34" charset="0"/>
              <a:buChar char="•"/>
            </a:pPr>
            <a:r>
              <a:rPr lang="en-GB" baseline="0" dirty="0" smtClean="0"/>
              <a:t>NOTE 2:   To become internationally recognised requires continuous review and assessment of the system, including it’s reliability in practice.</a:t>
            </a:r>
          </a:p>
          <a:p>
            <a:pPr marL="1364268" lvl="2" indent="-177948">
              <a:buFont typeface="Arial" pitchFamily="34" charset="0"/>
              <a:buChar char="•"/>
            </a:pPr>
            <a:r>
              <a:rPr lang="en-GB" baseline="0" dirty="0" smtClean="0"/>
              <a:t>As a result we are in the process of running further review sessions with specialist working groups (e.g. experience coder workshops) to identify those codes/topics perceived as ‘difficult to code’</a:t>
            </a:r>
          </a:p>
          <a:p>
            <a:pPr marL="949056" lvl="1" indent="-177948">
              <a:buFont typeface="Arial" pitchFamily="34" charset="0"/>
              <a:buChar char="•"/>
            </a:pPr>
            <a:r>
              <a:rPr lang="en-GB" baseline="0" dirty="0" smtClean="0"/>
              <a:t>NOTE 3:   At present the system is labour intensive, requiring a continuous pool of trained coders to provide the necessary coding information for analysis.</a:t>
            </a:r>
          </a:p>
          <a:p>
            <a:pPr marL="1364268" lvl="2" indent="-177948">
              <a:buFont typeface="Arial" pitchFamily="34" charset="0"/>
              <a:buChar char="•"/>
            </a:pPr>
            <a:r>
              <a:rPr lang="en-GB" baseline="0" dirty="0" smtClean="0"/>
              <a:t>Given the difficulty (both in staff training and reliability of coding) and the inherent cost involved, we are also pursuing more automated processes</a:t>
            </a:r>
          </a:p>
          <a:p>
            <a:pPr marL="1364268" lvl="2" indent="-177948">
              <a:buFont typeface="Arial" pitchFamily="34" charset="0"/>
              <a:buChar char="•"/>
            </a:pPr>
            <a:r>
              <a:rPr lang="en-GB" baseline="0" dirty="0" smtClean="0"/>
              <a:t>Auto-coding would allow for wider application of the system (e.g. on all applications, not just awards, or publications) and potentially allow for a more reliable application of coding.</a:t>
            </a:r>
          </a:p>
          <a:p>
            <a:pPr marL="1364268" lvl="2" indent="-177948">
              <a:buFont typeface="Arial" pitchFamily="34" charset="0"/>
              <a:buChar char="•"/>
            </a:pPr>
            <a:r>
              <a:rPr lang="en-GB" baseline="0" dirty="0" smtClean="0"/>
              <a:t>However this process is still in very early development stages, and will take some time to implement.</a:t>
            </a:r>
          </a:p>
          <a:p>
            <a:pPr marL="1364268" lvl="2" indent="-177948">
              <a:buFont typeface="Arial" pitchFamily="34" charset="0"/>
              <a:buChar char="•"/>
            </a:pPr>
            <a:r>
              <a:rPr lang="en-GB" baseline="0" dirty="0" smtClean="0"/>
              <a:t>It is also unlikely to completely </a:t>
            </a:r>
            <a:r>
              <a:rPr lang="en-GB" baseline="0" dirty="0" err="1" smtClean="0"/>
              <a:t>supercede</a:t>
            </a:r>
            <a:r>
              <a:rPr lang="en-GB" baseline="0" dirty="0" smtClean="0"/>
              <a:t> all manual coding – the most likely outcome would be a pre-filtering system to reduce the workload for manual coders.</a:t>
            </a:r>
          </a:p>
          <a:p>
            <a:pPr marL="949056" lvl="1" indent="-177948">
              <a:buFont typeface="Arial" pitchFamily="34" charset="0"/>
              <a:buChar char="•"/>
            </a:pPr>
            <a:r>
              <a:rPr lang="en-GB" baseline="0" dirty="0" smtClean="0"/>
              <a:t>NOTE 4:   All of this will feed into plans for the next UK analysis, due in 2019.</a:t>
            </a:r>
          </a:p>
          <a:p>
            <a:pPr marL="1364268" lvl="2" indent="-177948">
              <a:buFont typeface="Arial" pitchFamily="34" charset="0"/>
              <a:buChar char="•"/>
            </a:pPr>
            <a:r>
              <a:rPr lang="en-GB" baseline="0" dirty="0" smtClean="0"/>
              <a:t>Initial planning and proposal submission to the UKCRC likely in 2016.</a:t>
            </a:r>
            <a:endParaRPr lang="en-GB" dirty="0" smtClean="0"/>
          </a:p>
        </p:txBody>
      </p:sp>
      <p:sp>
        <p:nvSpPr>
          <p:cNvPr id="4" name="Slide Number Placeholder 3"/>
          <p:cNvSpPr>
            <a:spLocks noGrp="1"/>
          </p:cNvSpPr>
          <p:nvPr>
            <p:ph type="sldNum" idx="10"/>
          </p:nvPr>
        </p:nvSpPr>
        <p:spPr/>
        <p:txBody>
          <a:bodyPr/>
          <a:lstStyle/>
          <a:p>
            <a:pPr>
              <a:defRPr/>
            </a:pPr>
            <a:fld id="{871C716E-432C-4380-8AF1-F6DB146E3854}" type="slidenum">
              <a:rPr lang="en-GB" altLang="en-US" smtClean="0"/>
              <a:pPr>
                <a:defRPr/>
              </a:pPr>
              <a:t>24</a:t>
            </a:fld>
            <a:endParaRPr lang="en-GB" altLang="en-US"/>
          </a:p>
        </p:txBody>
      </p:sp>
    </p:spTree>
    <p:extLst>
      <p:ext uri="{BB962C8B-B14F-4D97-AF65-F5344CB8AC3E}">
        <p14:creationId xmlns:p14="http://schemas.microsoft.com/office/powerpoint/2010/main" val="2158534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CE4E0F4C-7021-48A1-8E86-8607240D5DEF}" type="slidenum">
              <a:rPr lang="en-GB" altLang="en-US" smtClean="0">
                <a:solidFill>
                  <a:srgbClr val="000000"/>
                </a:solidFill>
                <a:latin typeface="Times New Roman" pitchFamily="16" charset="0"/>
              </a:rPr>
              <a:pPr eaLnBrk="1" hangingPunct="1"/>
              <a:t>25</a:t>
            </a:fld>
            <a:endParaRPr lang="en-GB" altLang="en-US" smtClean="0">
              <a:solidFill>
                <a:srgbClr val="000000"/>
              </a:solidFill>
              <a:latin typeface="Times New Roman" pitchFamily="16" charset="0"/>
            </a:endParaRPr>
          </a:p>
        </p:txBody>
      </p:sp>
      <p:sp>
        <p:nvSpPr>
          <p:cNvPr id="63491" name="Rectangle 1"/>
          <p:cNvSpPr>
            <a:spLocks noGrp="1" noRot="1" noChangeAspect="1" noChangeArrowheads="1" noTextEdit="1"/>
          </p:cNvSpPr>
          <p:nvPr>
            <p:ph type="sldImg"/>
          </p:nvPr>
        </p:nvSpPr>
        <p:spPr>
          <a:xfrm>
            <a:off x="990600" y="766763"/>
            <a:ext cx="5119688" cy="3838575"/>
          </a:xfrm>
          <a:ln/>
        </p:spPr>
      </p:sp>
      <p:sp>
        <p:nvSpPr>
          <p:cNvPr id="63492" name="Text Box 2"/>
          <p:cNvSpPr>
            <a:spLocks noGrp="1" noChangeArrowheads="1"/>
          </p:cNvSpPr>
          <p:nvPr>
            <p:ph type="body" idx="1"/>
          </p:nvPr>
        </p:nvSpPr>
        <p:spPr>
          <a:xfrm>
            <a:off x="710096" y="4860662"/>
            <a:ext cx="5680767"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264" indent="-237264"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latin typeface="Arial" charset="0"/>
                <a:ea typeface="Lucida Sans Unicode" pitchFamily="32" charset="0"/>
                <a:cs typeface="Lucida Sans Unicode" pitchFamily="32" charset="0"/>
              </a:rPr>
              <a:t>That completes my overview of the HRCS in terms of its origins and the uses it has been put to for the strategic analysis of health research in the UK.</a:t>
            </a:r>
          </a:p>
          <a:p>
            <a:pPr marL="237264" indent="-237264"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latin typeface="Arial" charset="0"/>
                <a:ea typeface="Lucida Sans Unicode" pitchFamily="32" charset="0"/>
                <a:cs typeface="Lucida Sans Unicode" pitchFamily="32" charset="0"/>
              </a:rPr>
              <a:t>In the second half of this talk I am going to review the purpose and structure of the HRCS and then cover how to use the system in practice</a:t>
            </a:r>
          </a:p>
          <a:p>
            <a:pPr marL="237264" indent="-237264" eaLnBrk="1" hangingPunct="1">
              <a:spcBef>
                <a:spcPts val="467"/>
              </a:spcBef>
              <a:buClrTx/>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endParaRPr lang="en-GB" altLang="en-US" smtClean="0">
              <a:latin typeface="Arial" charset="0"/>
              <a:ea typeface="Lucida Sans Unicode" pitchFamily="32" charset="0"/>
              <a:cs typeface="Lucida Sans Unicode" pitchFamily="32"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F99B8730-AF5F-476D-A898-1C7EF03D70CF}" type="slidenum">
              <a:rPr lang="en-GB" altLang="en-US" smtClean="0">
                <a:solidFill>
                  <a:srgbClr val="000000"/>
                </a:solidFill>
                <a:latin typeface="Times New Roman" pitchFamily="16" charset="0"/>
              </a:rPr>
              <a:pPr eaLnBrk="1" hangingPunct="1"/>
              <a:t>26</a:t>
            </a:fld>
            <a:endParaRPr lang="en-GB" altLang="en-US" smtClean="0">
              <a:solidFill>
                <a:srgbClr val="000000"/>
              </a:solidFill>
              <a:latin typeface="Times New Roman" pitchFamily="16" charset="0"/>
            </a:endParaRPr>
          </a:p>
        </p:txBody>
      </p:sp>
      <p:sp>
        <p:nvSpPr>
          <p:cNvPr id="64515" name="Text Box 1"/>
          <p:cNvSpPr txBox="1">
            <a:spLocks noChangeArrowheads="1"/>
          </p:cNvSpPr>
          <p:nvPr/>
        </p:nvSpPr>
        <p:spPr bwMode="auto">
          <a:xfrm>
            <a:off x="4021665"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4516" name="Text Box 2"/>
          <p:cNvSpPr txBox="1">
            <a:spLocks noChangeArrowheads="1"/>
          </p:cNvSpPr>
          <p:nvPr/>
        </p:nvSpPr>
        <p:spPr bwMode="auto">
          <a:xfrm>
            <a:off x="0"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4517" name="Text Box 3"/>
          <p:cNvSpPr txBox="1">
            <a:spLocks noChangeArrowheads="1"/>
          </p:cNvSpPr>
          <p:nvPr/>
        </p:nvSpPr>
        <p:spPr bwMode="auto">
          <a:xfrm>
            <a:off x="0"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4518" name="Text Box 4"/>
          <p:cNvSpPr txBox="1">
            <a:spLocks noChangeArrowheads="1"/>
          </p:cNvSpPr>
          <p:nvPr/>
        </p:nvSpPr>
        <p:spPr bwMode="auto">
          <a:xfrm>
            <a:off x="4021665"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4519" name="Text Box 5"/>
          <p:cNvSpPr txBox="1">
            <a:spLocks noChangeArrowheads="1"/>
          </p:cNvSpPr>
          <p:nvPr/>
        </p:nvSpPr>
        <p:spPr bwMode="auto">
          <a:xfrm>
            <a:off x="962280" y="805191"/>
            <a:ext cx="5178059" cy="3837365"/>
          </a:xfrm>
          <a:prstGeom prst="rect">
            <a:avLst/>
          </a:prstGeom>
          <a:solidFill>
            <a:srgbClr val="FFFFFF"/>
          </a:solidFill>
          <a:ln w="9360">
            <a:solidFill>
              <a:srgbClr val="000000"/>
            </a:solidFill>
            <a:miter lim="800000"/>
            <a:headEnd/>
            <a:tailEnd/>
          </a:ln>
        </p:spPr>
        <p:txBody>
          <a:bodyPr wrap="none" lIns="94906" tIns="47453" rIns="94906" bIns="47453" anchor="ctr"/>
          <a:lstStyle/>
          <a:p>
            <a:endParaRPr lang="en-US" altLang="en-US"/>
          </a:p>
        </p:txBody>
      </p:sp>
      <p:sp>
        <p:nvSpPr>
          <p:cNvPr id="64520" name="Rectangle 6"/>
          <p:cNvSpPr>
            <a:spLocks noGrp="1" noChangeArrowheads="1"/>
          </p:cNvSpPr>
          <p:nvPr>
            <p:ph type="body"/>
          </p:nvPr>
        </p:nvSpPr>
        <p:spPr>
          <a:xfrm>
            <a:off x="710096" y="4860662"/>
            <a:ext cx="5677449" cy="45999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237264" indent="-235617" eaLnBrk="1" hangingPunct="1">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The HRCS was designed collaboratively by it’s the original research funders to summarise the full range of their common interests in health research</a:t>
            </a:r>
          </a:p>
          <a:p>
            <a:pPr marL="237264" indent="-235617" eaLnBrk="1" hangingPunct="1">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This means that by design it has a wide coverage to allow for comparisons across a range of organisations and settings</a:t>
            </a:r>
          </a:p>
          <a:p>
            <a:pPr marL="237264" indent="-235617" eaLnBrk="1" hangingPunct="1">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Another key aspect is its stability over time – to ensure that any comparisons are meaningful</a:t>
            </a:r>
          </a:p>
          <a:p>
            <a:pPr marL="237264" indent="-235617" eaLnBrk="1" hangingPunct="1">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Fundamentally it has a particular purpose at the strategic and national level where it gives a readily assimilable summary overview of the funding directly associated with particular health research activity</a:t>
            </a:r>
          </a:p>
          <a:p>
            <a:pPr marL="237264" indent="-235617" eaLnBrk="1" hangingPunct="1">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However you should note that the system is not intended to answer all possible questions about health research funding</a:t>
            </a:r>
          </a:p>
          <a:p>
            <a:pPr marL="237264" indent="-235617" eaLnBrk="1" hangingPunct="1">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US" altLang="en-US" smtClean="0">
              <a:latin typeface="Arial" charset="0"/>
              <a:ea typeface="Lucida Sans Unicode" pitchFamily="32" charset="0"/>
              <a:cs typeface="Lucida Sans Unicode" pitchFamily="32"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A1A707A3-7C4E-4B39-BF2A-472DC1D57728}" type="slidenum">
              <a:rPr lang="en-GB" altLang="en-US" smtClean="0">
                <a:solidFill>
                  <a:srgbClr val="000000"/>
                </a:solidFill>
                <a:latin typeface="Times New Roman" pitchFamily="16" charset="0"/>
              </a:rPr>
              <a:pPr eaLnBrk="1" hangingPunct="1"/>
              <a:t>27</a:t>
            </a:fld>
            <a:endParaRPr lang="en-GB" altLang="en-US" smtClean="0">
              <a:solidFill>
                <a:srgbClr val="000000"/>
              </a:solidFill>
              <a:latin typeface="Times New Roman" pitchFamily="16" charset="0"/>
            </a:endParaRPr>
          </a:p>
        </p:txBody>
      </p:sp>
      <p:sp>
        <p:nvSpPr>
          <p:cNvPr id="65539" name="Text Box 1"/>
          <p:cNvSpPr txBox="1">
            <a:spLocks noChangeArrowheads="1"/>
          </p:cNvSpPr>
          <p:nvPr/>
        </p:nvSpPr>
        <p:spPr bwMode="auto">
          <a:xfrm>
            <a:off x="4021665"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5540" name="Text Box 2"/>
          <p:cNvSpPr txBox="1">
            <a:spLocks noChangeArrowheads="1"/>
          </p:cNvSpPr>
          <p:nvPr/>
        </p:nvSpPr>
        <p:spPr bwMode="auto">
          <a:xfrm>
            <a:off x="0"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5541" name="Text Box 3"/>
          <p:cNvSpPr txBox="1">
            <a:spLocks noChangeArrowheads="1"/>
          </p:cNvSpPr>
          <p:nvPr/>
        </p:nvSpPr>
        <p:spPr bwMode="auto">
          <a:xfrm>
            <a:off x="0"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5542" name="Text Box 4"/>
          <p:cNvSpPr txBox="1">
            <a:spLocks noChangeArrowheads="1"/>
          </p:cNvSpPr>
          <p:nvPr/>
        </p:nvSpPr>
        <p:spPr bwMode="auto">
          <a:xfrm>
            <a:off x="4021665"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5543" name="Text Box 5"/>
          <p:cNvSpPr txBox="1">
            <a:spLocks noChangeArrowheads="1"/>
          </p:cNvSpPr>
          <p:nvPr/>
        </p:nvSpPr>
        <p:spPr bwMode="auto">
          <a:xfrm>
            <a:off x="962280" y="767473"/>
            <a:ext cx="5178059" cy="3837365"/>
          </a:xfrm>
          <a:prstGeom prst="rect">
            <a:avLst/>
          </a:prstGeom>
          <a:solidFill>
            <a:srgbClr val="FFFFFF"/>
          </a:solidFill>
          <a:ln w="9360">
            <a:solidFill>
              <a:srgbClr val="000000"/>
            </a:solidFill>
            <a:miter lim="800000"/>
            <a:headEnd/>
            <a:tailEnd/>
          </a:ln>
        </p:spPr>
        <p:txBody>
          <a:bodyPr wrap="none" lIns="94906" tIns="47453" rIns="94906" bIns="47453" anchor="ctr"/>
          <a:lstStyle/>
          <a:p>
            <a:endParaRPr lang="en-US" altLang="en-US"/>
          </a:p>
        </p:txBody>
      </p:sp>
      <p:sp>
        <p:nvSpPr>
          <p:cNvPr id="65544" name="Rectangle 6"/>
          <p:cNvSpPr>
            <a:spLocks noGrp="1" noChangeArrowheads="1"/>
          </p:cNvSpPr>
          <p:nvPr>
            <p:ph type="body"/>
          </p:nvPr>
        </p:nvSpPr>
        <p:spPr>
          <a:xfrm>
            <a:off x="710096" y="4860662"/>
            <a:ext cx="5677449" cy="45999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latin typeface="Arial" charset="0"/>
                <a:ea typeface="Lucida Sans Unicode" pitchFamily="32" charset="0"/>
                <a:cs typeface="Lucida Sans Unicode" pitchFamily="32" charset="0"/>
              </a:rPr>
              <a:t>During the rest of this presentation it will help if you have copy of the HRCS system definition booklet (pictured) to refer to </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As indicated previously the HRCS has 2 coding dimensions and each award is coded using both dimensions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In the first dimension there are 21 Health Categories covering all areas of health and disease</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Health Categories are based on the well known World Health Organisation ICD codes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other dimension of the system is the Research Activity Codes which cover all types of research activity from basic to applied</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As we saw in the first half of the presentation there are 8 main Research Activity Code groups but these are based on 48 underlying individual codes which are assigned to an award when coding</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And as seen previously the Research Activity Codes are based on the international cancer classification system known as the Common Scientific Outline or CSO</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endParaRPr lang="en-US" altLang="en-US" smtClean="0">
              <a:latin typeface="Arial" charset="0"/>
              <a:ea typeface="Lucida Sans Unicode" pitchFamily="32" charset="0"/>
              <a:cs typeface="Lucida Sans Unicode" pitchFamily="32" charset="0"/>
            </a:endParaRPr>
          </a:p>
          <a:p>
            <a:pPr marL="177948" indent="-177948" eaLnBrk="1" hangingPunct="1">
              <a:spcBef>
                <a:spcPts val="467"/>
              </a:spcBef>
              <a:buClrTx/>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Link to HRCS booklet: http://www.hrcsonline.net/sites/default/files/HRCS_Document.pdf</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AAA11BD3-9AFE-40AA-B734-A1B7346F0D40}" type="slidenum">
              <a:rPr lang="en-GB" altLang="en-US" smtClean="0">
                <a:solidFill>
                  <a:srgbClr val="000000"/>
                </a:solidFill>
                <a:latin typeface="Times New Roman" pitchFamily="16" charset="0"/>
              </a:rPr>
              <a:pPr eaLnBrk="1" hangingPunct="1"/>
              <a:t>28</a:t>
            </a:fld>
            <a:endParaRPr lang="en-GB" altLang="en-US" smtClean="0">
              <a:solidFill>
                <a:srgbClr val="000000"/>
              </a:solidFill>
              <a:latin typeface="Times New Roman" pitchFamily="16" charset="0"/>
            </a:endParaRPr>
          </a:p>
        </p:txBody>
      </p:sp>
      <p:sp>
        <p:nvSpPr>
          <p:cNvPr id="66563" name="Text Box 1"/>
          <p:cNvSpPr txBox="1">
            <a:spLocks noChangeArrowheads="1"/>
          </p:cNvSpPr>
          <p:nvPr/>
        </p:nvSpPr>
        <p:spPr bwMode="auto">
          <a:xfrm>
            <a:off x="4021665"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6564" name="Text Box 2"/>
          <p:cNvSpPr txBox="1">
            <a:spLocks noChangeArrowheads="1"/>
          </p:cNvSpPr>
          <p:nvPr/>
        </p:nvSpPr>
        <p:spPr bwMode="auto">
          <a:xfrm>
            <a:off x="0"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6565" name="Text Box 3"/>
          <p:cNvSpPr txBox="1">
            <a:spLocks noChangeArrowheads="1"/>
          </p:cNvSpPr>
          <p:nvPr/>
        </p:nvSpPr>
        <p:spPr bwMode="auto">
          <a:xfrm>
            <a:off x="0"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6566" name="Text Box 4"/>
          <p:cNvSpPr txBox="1">
            <a:spLocks noChangeArrowheads="1"/>
          </p:cNvSpPr>
          <p:nvPr/>
        </p:nvSpPr>
        <p:spPr bwMode="auto">
          <a:xfrm>
            <a:off x="4021665"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6567" name="Text Box 5"/>
          <p:cNvSpPr txBox="1">
            <a:spLocks noChangeArrowheads="1"/>
          </p:cNvSpPr>
          <p:nvPr/>
        </p:nvSpPr>
        <p:spPr bwMode="auto">
          <a:xfrm>
            <a:off x="962280" y="767473"/>
            <a:ext cx="5178059" cy="3837365"/>
          </a:xfrm>
          <a:prstGeom prst="rect">
            <a:avLst/>
          </a:prstGeom>
          <a:solidFill>
            <a:srgbClr val="FFFFFF"/>
          </a:solidFill>
          <a:ln w="9360">
            <a:solidFill>
              <a:srgbClr val="000000"/>
            </a:solidFill>
            <a:miter lim="800000"/>
            <a:headEnd/>
            <a:tailEnd/>
          </a:ln>
        </p:spPr>
        <p:txBody>
          <a:bodyPr wrap="none" lIns="94906" tIns="47453" rIns="94906" bIns="47453" anchor="ctr"/>
          <a:lstStyle/>
          <a:p>
            <a:endParaRPr lang="en-US" altLang="en-US"/>
          </a:p>
        </p:txBody>
      </p:sp>
      <p:sp>
        <p:nvSpPr>
          <p:cNvPr id="66568" name="Rectangle 6"/>
          <p:cNvSpPr>
            <a:spLocks noGrp="1" noChangeArrowheads="1"/>
          </p:cNvSpPr>
          <p:nvPr>
            <p:ph type="body"/>
          </p:nvPr>
        </p:nvSpPr>
        <p:spPr>
          <a:xfrm>
            <a:off x="947348" y="4860662"/>
            <a:ext cx="5207922" cy="58446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237264" indent="-227378" eaLnBrk="1" hangingPunct="1">
              <a:lnSpc>
                <a:spcPct val="90000"/>
              </a:lnSpc>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These are some key features of coding using the HRCS</a:t>
            </a:r>
          </a:p>
          <a:p>
            <a:pPr marL="237264" indent="-227378" eaLnBrk="1" hangingPunct="1">
              <a:lnSpc>
                <a:spcPct val="90000"/>
              </a:lnSpc>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b="1" smtClean="0">
                <a:latin typeface="Arial" charset="0"/>
                <a:ea typeface="Lucida Sans Unicode" pitchFamily="32" charset="0"/>
                <a:cs typeface="Lucida Sans Unicode" pitchFamily="32" charset="0"/>
              </a:rPr>
              <a:t>Firstly</a:t>
            </a:r>
            <a:r>
              <a:rPr lang="en-US" altLang="en-US" smtClean="0">
                <a:latin typeface="Arial" charset="0"/>
                <a:ea typeface="Lucida Sans Unicode" pitchFamily="32" charset="0"/>
                <a:cs typeface="Lucida Sans Unicode" pitchFamily="32" charset="0"/>
              </a:rPr>
              <a:t> coding is based only on the main aim or objective of the research</a:t>
            </a:r>
          </a:p>
          <a:p>
            <a:pPr marL="237264" indent="-227378" eaLnBrk="1" hangingPunct="1">
              <a:lnSpc>
                <a:spcPct val="90000"/>
              </a:lnSpc>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Which means that it is different from a keyword tagging system which would capture many aspects of the work and that can be used for example as a search tool or finding aid</a:t>
            </a:r>
          </a:p>
          <a:p>
            <a:pPr marL="237264" indent="-227378" eaLnBrk="1" hangingPunct="1">
              <a:lnSpc>
                <a:spcPct val="90000"/>
              </a:lnSpc>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It also means that the context, downstream consequences or future impact of the research are sometimes not relevant to coding</a:t>
            </a:r>
          </a:p>
          <a:p>
            <a:pPr marL="237264" indent="-227378" eaLnBrk="1" hangingPunct="1">
              <a:lnSpc>
                <a:spcPct val="90000"/>
              </a:lnSpc>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The system is fit for a particular purpose – different coding systems are required to capture other aspects you may be interested in</a:t>
            </a:r>
          </a:p>
          <a:p>
            <a:pPr marL="237264" indent="-227378" eaLnBrk="1" hangingPunct="1">
              <a:lnSpc>
                <a:spcPct val="90000"/>
              </a:lnSpc>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b="1" smtClean="0">
                <a:latin typeface="Arial" charset="0"/>
                <a:ea typeface="Lucida Sans Unicode" pitchFamily="32" charset="0"/>
                <a:cs typeface="Lucida Sans Unicode" pitchFamily="32" charset="0"/>
              </a:rPr>
              <a:t>Secondly </a:t>
            </a:r>
            <a:r>
              <a:rPr lang="en-US" altLang="en-US" smtClean="0">
                <a:latin typeface="Arial" charset="0"/>
                <a:ea typeface="Lucida Sans Unicode" pitchFamily="32" charset="0"/>
                <a:cs typeface="Lucida Sans Unicode" pitchFamily="32" charset="0"/>
              </a:rPr>
              <a:t>there is a direct link from the coding to the funding – to money</a:t>
            </a:r>
          </a:p>
          <a:p>
            <a:pPr marL="237264" indent="-227378" eaLnBrk="1" hangingPunct="1">
              <a:lnSpc>
                <a:spcPct val="90000"/>
              </a:lnSpc>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HRCS codes are tied to the aim of the award during its funded period and the codes should summarise how the research funds will be or were used</a:t>
            </a:r>
          </a:p>
          <a:p>
            <a:pPr marL="237264" indent="-227378" eaLnBrk="1" hangingPunct="1">
              <a:lnSpc>
                <a:spcPct val="90000"/>
              </a:lnSpc>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Additionally each code gets assigned a percentage so that associated funds can be apportioned to appropriate parts of the system</a:t>
            </a:r>
          </a:p>
          <a:p>
            <a:pPr marL="237264" indent="-227378" eaLnBrk="1" hangingPunct="1">
              <a:lnSpc>
                <a:spcPct val="90000"/>
              </a:lnSpc>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However note the system is not a financial audit tool as not all research funding can be tied to specific research objectives that can be analysed using the HRCS system - for example, general supporting infrastructure or capital funding</a:t>
            </a:r>
          </a:p>
          <a:p>
            <a:pPr marL="237264" indent="-227378" eaLnBrk="1" hangingPunct="1">
              <a:lnSpc>
                <a:spcPct val="90000"/>
              </a:lnSpc>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b="1" smtClean="0">
                <a:latin typeface="Arial" charset="0"/>
                <a:ea typeface="Lucida Sans Unicode" pitchFamily="32" charset="0"/>
                <a:cs typeface="Lucida Sans Unicode" pitchFamily="32" charset="0"/>
              </a:rPr>
              <a:t>Finally</a:t>
            </a:r>
            <a:r>
              <a:rPr lang="en-US" altLang="en-US" smtClean="0">
                <a:latin typeface="Arial" charset="0"/>
                <a:ea typeface="Lucida Sans Unicode" pitchFamily="32" charset="0"/>
                <a:cs typeface="Lucida Sans Unicode" pitchFamily="32" charset="0"/>
              </a:rPr>
              <a:t>, as indicated previously, the system is a strategic tool which provides an overview</a:t>
            </a:r>
          </a:p>
          <a:p>
            <a:pPr marL="237264" indent="-227378" eaLnBrk="1" hangingPunct="1">
              <a:lnSpc>
                <a:spcPct val="90000"/>
              </a:lnSpc>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When applying individual codes it helps to bear in mind that the results will be aggregated and consider where the current award might best fit overall</a:t>
            </a:r>
          </a:p>
          <a:p>
            <a:pPr marL="237264" indent="-227378" eaLnBrk="1" hangingPunct="1">
              <a:lnSpc>
                <a:spcPct val="90000"/>
              </a:lnSpc>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Similarly when confronted with a detailed technical abstract, remember this can often be a distraction, a simple lay summary can often be a better indication of where the research fits in the HRCS</a:t>
            </a:r>
          </a:p>
          <a:p>
            <a:pPr marL="237264" indent="-227378" eaLnBrk="1" hangingPunct="1">
              <a:lnSpc>
                <a:spcPct val="90000"/>
              </a:lnSpc>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US" altLang="en-US" smtClean="0">
              <a:latin typeface="Arial" charset="0"/>
              <a:ea typeface="Lucida Sans Unicode" pitchFamily="32" charset="0"/>
              <a:cs typeface="Lucida Sans Unicode" pitchFamily="32" charset="0"/>
            </a:endParaRPr>
          </a:p>
          <a:p>
            <a:pPr marL="237264" indent="-227378" eaLnBrk="1" hangingPunct="1">
              <a:lnSpc>
                <a:spcPct val="90000"/>
              </a:lnSpc>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US" altLang="en-US" smtClean="0">
              <a:latin typeface="Arial" charset="0"/>
              <a:ea typeface="Lucida Sans Unicode" pitchFamily="32" charset="0"/>
              <a:cs typeface="Lucida Sans Unicode" pitchFamily="32"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E1C91BF2-2DBC-4BFB-A055-3363448A60F0}" type="slidenum">
              <a:rPr lang="en-GB" altLang="en-US" smtClean="0">
                <a:solidFill>
                  <a:srgbClr val="000000"/>
                </a:solidFill>
                <a:latin typeface="Times New Roman" pitchFamily="16" charset="0"/>
              </a:rPr>
              <a:pPr eaLnBrk="1" hangingPunct="1"/>
              <a:t>29</a:t>
            </a:fld>
            <a:endParaRPr lang="en-GB" altLang="en-US" smtClean="0">
              <a:solidFill>
                <a:srgbClr val="000000"/>
              </a:solidFill>
              <a:latin typeface="Times New Roman" pitchFamily="16" charset="0"/>
            </a:endParaRPr>
          </a:p>
        </p:txBody>
      </p:sp>
      <p:sp>
        <p:nvSpPr>
          <p:cNvPr id="67587" name="Text Box 1"/>
          <p:cNvSpPr txBox="1">
            <a:spLocks noChangeArrowheads="1"/>
          </p:cNvSpPr>
          <p:nvPr/>
        </p:nvSpPr>
        <p:spPr bwMode="auto">
          <a:xfrm>
            <a:off x="4021665"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7588" name="Text Box 2"/>
          <p:cNvSpPr txBox="1">
            <a:spLocks noChangeArrowheads="1"/>
          </p:cNvSpPr>
          <p:nvPr/>
        </p:nvSpPr>
        <p:spPr bwMode="auto">
          <a:xfrm>
            <a:off x="0"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7589" name="Text Box 3"/>
          <p:cNvSpPr txBox="1">
            <a:spLocks noChangeArrowheads="1"/>
          </p:cNvSpPr>
          <p:nvPr/>
        </p:nvSpPr>
        <p:spPr bwMode="auto">
          <a:xfrm>
            <a:off x="0"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7590" name="Text Box 4"/>
          <p:cNvSpPr txBox="1">
            <a:spLocks noChangeArrowheads="1"/>
          </p:cNvSpPr>
          <p:nvPr/>
        </p:nvSpPr>
        <p:spPr bwMode="auto">
          <a:xfrm>
            <a:off x="4021665"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7591" name="Text Box 5"/>
          <p:cNvSpPr txBox="1">
            <a:spLocks noChangeArrowheads="1"/>
          </p:cNvSpPr>
          <p:nvPr/>
        </p:nvSpPr>
        <p:spPr bwMode="auto">
          <a:xfrm>
            <a:off x="962280" y="767473"/>
            <a:ext cx="5178059" cy="3837365"/>
          </a:xfrm>
          <a:prstGeom prst="rect">
            <a:avLst/>
          </a:prstGeom>
          <a:solidFill>
            <a:srgbClr val="FFFFFF"/>
          </a:solidFill>
          <a:ln w="9360">
            <a:solidFill>
              <a:srgbClr val="000000"/>
            </a:solidFill>
            <a:miter lim="800000"/>
            <a:headEnd/>
            <a:tailEnd/>
          </a:ln>
        </p:spPr>
        <p:txBody>
          <a:bodyPr wrap="none" lIns="94906" tIns="47453" rIns="94906" bIns="47453" anchor="ctr"/>
          <a:lstStyle/>
          <a:p>
            <a:endParaRPr lang="en-US" altLang="en-US"/>
          </a:p>
        </p:txBody>
      </p:sp>
      <p:sp>
        <p:nvSpPr>
          <p:cNvPr id="67592" name="Rectangle 6"/>
          <p:cNvSpPr>
            <a:spLocks noGrp="1" noChangeArrowheads="1"/>
          </p:cNvSpPr>
          <p:nvPr>
            <p:ph type="body"/>
          </p:nvPr>
        </p:nvSpPr>
        <p:spPr>
          <a:xfrm>
            <a:off x="947348" y="4860663"/>
            <a:ext cx="5207922" cy="5021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These are some of the advantages of the HRCS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Firstly it is a tried and test system, which as we saw, first began in 2006</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There is accumulated experience covering major research organisations and thousands of awards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This experience is reflected in the recommended procedures captured in this training and it gives confidence that the system can adapt to new circumstances as they emerge</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A second key aspect is that it is a stable system which is not changing</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As we shall see, the system is applied using some simple reproducible rules – such as assigning minimum numbers of codes and assigning them in equal proportions </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Some of these rules can be debated and may seem arbitrary but they are a key part of the process to ensure consistency and standardisation and enable meaningful comparisons to take place over time and between settings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endParaRPr lang="en-US" altLang="en-US" b="1" smtClean="0">
              <a:latin typeface="Arial" charset="0"/>
              <a:ea typeface="Lucida Sans Unicode" pitchFamily="32" charset="0"/>
              <a:cs typeface="Lucida Sans Unicode" pitchFamily="3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B319ACF0-6567-43E9-A731-34B0BBFE57BE}" type="slidenum">
              <a:rPr lang="en-GB" altLang="en-US" smtClean="0">
                <a:solidFill>
                  <a:srgbClr val="000000"/>
                </a:solidFill>
                <a:latin typeface="Times New Roman" pitchFamily="16" charset="0"/>
              </a:rPr>
              <a:pPr eaLnBrk="1" hangingPunct="1"/>
              <a:t>3</a:t>
            </a:fld>
            <a:endParaRPr lang="en-GB" altLang="en-US" smtClean="0">
              <a:solidFill>
                <a:srgbClr val="000000"/>
              </a:solidFill>
              <a:latin typeface="Times New Roman" pitchFamily="16" charset="0"/>
            </a:endParaRPr>
          </a:p>
        </p:txBody>
      </p:sp>
      <p:sp>
        <p:nvSpPr>
          <p:cNvPr id="46083" name="Rectangle 1"/>
          <p:cNvSpPr>
            <a:spLocks noGrp="1" noRot="1" noChangeAspect="1" noChangeArrowheads="1" noTextEdit="1"/>
          </p:cNvSpPr>
          <p:nvPr>
            <p:ph type="sldImg"/>
          </p:nvPr>
        </p:nvSpPr>
        <p:spPr>
          <a:xfrm>
            <a:off x="990600" y="766763"/>
            <a:ext cx="5119688" cy="3838575"/>
          </a:xfrm>
          <a:ln/>
        </p:spPr>
      </p:sp>
      <p:sp>
        <p:nvSpPr>
          <p:cNvPr id="46084" name="Text Box 2"/>
          <p:cNvSpPr>
            <a:spLocks noGrp="1" noChangeArrowheads="1"/>
          </p:cNvSpPr>
          <p:nvPr>
            <p:ph type="body" idx="1"/>
          </p:nvPr>
        </p:nvSpPr>
        <p:spPr>
          <a:xfrm>
            <a:off x="710096" y="4860662"/>
            <a:ext cx="5680767"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264" indent="-224083" eaLnBrk="1" hangingPunct="1">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So as indicated I am going to start with the origins, early results and initial impact of the HRCS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044F8277-9F36-403B-A771-C0CA07730CC9}" type="slidenum">
              <a:rPr lang="en-GB" altLang="en-US" smtClean="0">
                <a:solidFill>
                  <a:srgbClr val="000000"/>
                </a:solidFill>
                <a:latin typeface="Times New Roman" pitchFamily="16" charset="0"/>
              </a:rPr>
              <a:pPr eaLnBrk="1" hangingPunct="1"/>
              <a:t>30</a:t>
            </a:fld>
            <a:endParaRPr lang="en-GB" altLang="en-US" smtClean="0">
              <a:solidFill>
                <a:srgbClr val="000000"/>
              </a:solidFill>
              <a:latin typeface="Times New Roman" pitchFamily="16" charset="0"/>
            </a:endParaRPr>
          </a:p>
        </p:txBody>
      </p:sp>
      <p:sp>
        <p:nvSpPr>
          <p:cNvPr id="68611" name="Text Box 1"/>
          <p:cNvSpPr txBox="1">
            <a:spLocks noChangeArrowheads="1"/>
          </p:cNvSpPr>
          <p:nvPr/>
        </p:nvSpPr>
        <p:spPr bwMode="auto">
          <a:xfrm>
            <a:off x="4021665"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8612" name="Text Box 2"/>
          <p:cNvSpPr txBox="1">
            <a:spLocks noChangeArrowheads="1"/>
          </p:cNvSpPr>
          <p:nvPr/>
        </p:nvSpPr>
        <p:spPr bwMode="auto">
          <a:xfrm>
            <a:off x="0"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8613" name="Text Box 3"/>
          <p:cNvSpPr txBox="1">
            <a:spLocks noChangeArrowheads="1"/>
          </p:cNvSpPr>
          <p:nvPr/>
        </p:nvSpPr>
        <p:spPr bwMode="auto">
          <a:xfrm>
            <a:off x="0"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8614" name="Text Box 4"/>
          <p:cNvSpPr txBox="1">
            <a:spLocks noChangeArrowheads="1"/>
          </p:cNvSpPr>
          <p:nvPr/>
        </p:nvSpPr>
        <p:spPr bwMode="auto">
          <a:xfrm>
            <a:off x="4021665"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8615" name="Text Box 5"/>
          <p:cNvSpPr txBox="1">
            <a:spLocks noChangeArrowheads="1"/>
          </p:cNvSpPr>
          <p:nvPr/>
        </p:nvSpPr>
        <p:spPr bwMode="auto">
          <a:xfrm>
            <a:off x="962280" y="767473"/>
            <a:ext cx="5178059" cy="3837365"/>
          </a:xfrm>
          <a:prstGeom prst="rect">
            <a:avLst/>
          </a:prstGeom>
          <a:solidFill>
            <a:srgbClr val="FFFFFF"/>
          </a:solidFill>
          <a:ln w="9360">
            <a:solidFill>
              <a:srgbClr val="000000"/>
            </a:solidFill>
            <a:miter lim="800000"/>
            <a:headEnd/>
            <a:tailEnd/>
          </a:ln>
        </p:spPr>
        <p:txBody>
          <a:bodyPr wrap="none" lIns="94906" tIns="47453" rIns="94906" bIns="47453" anchor="ctr"/>
          <a:lstStyle/>
          <a:p>
            <a:endParaRPr lang="en-US" altLang="en-US"/>
          </a:p>
        </p:txBody>
      </p:sp>
      <p:sp>
        <p:nvSpPr>
          <p:cNvPr id="68616" name="Rectangle 6"/>
          <p:cNvSpPr>
            <a:spLocks noGrp="1" noChangeArrowheads="1"/>
          </p:cNvSpPr>
          <p:nvPr>
            <p:ph type="body"/>
          </p:nvPr>
        </p:nvSpPr>
        <p:spPr>
          <a:xfrm>
            <a:off x="947348" y="4860662"/>
            <a:ext cx="5207922" cy="96950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237264" indent="-227378" eaLnBrk="1" hangingPunct="1">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Another key aspect of the HRCS is the associated HRCS Online website (www.hrcsonline.net) which was set up to sustain the system in the long term and to promote it to different audiences e.g. internationally</a:t>
            </a:r>
          </a:p>
          <a:p>
            <a:pPr marL="237264" indent="-227378" eaLnBrk="1" hangingPunct="1">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It is intended to hold all relevant HRCS information and to provide both guidance for new users and also act as a reference source for experienced users</a:t>
            </a:r>
          </a:p>
          <a:p>
            <a:pPr marL="237264" indent="-227378" eaLnBrk="1" hangingPunct="1">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US" altLang="en-US" smtClean="0">
                <a:latin typeface="Arial" charset="0"/>
                <a:ea typeface="Lucida Sans Unicode" pitchFamily="32" charset="0"/>
                <a:cs typeface="Lucida Sans Unicode" pitchFamily="32" charset="0"/>
              </a:rPr>
              <a:t>There is contextual help and linkage throughout – for example if you want to explore the origins of the system, each Health Category is linked to the relevant WHO ICD code and each Research Activity Code to the appropriate code in the  Common Scientific Outline</a:t>
            </a:r>
          </a:p>
          <a:p>
            <a:pPr marL="237264" indent="-227378" eaLnBrk="1" hangingPunct="1">
              <a:spcBef>
                <a:spcPts val="467"/>
              </a:spcBef>
              <a:buClrTx/>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US" altLang="en-US" smtClean="0">
              <a:latin typeface="Arial" charset="0"/>
              <a:ea typeface="Lucida Sans Unicode" pitchFamily="32" charset="0"/>
              <a:cs typeface="Lucida Sans Unicode" pitchFamily="32" charset="0"/>
            </a:endParaRPr>
          </a:p>
          <a:p>
            <a:pPr marL="237264" indent="-227378" eaLnBrk="1" hangingPunct="1">
              <a:spcBef>
                <a:spcPts val="467"/>
              </a:spcBef>
              <a:buClrTx/>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US" altLang="en-US" smtClean="0">
              <a:latin typeface="Arial" charset="0"/>
              <a:ea typeface="Lucida Sans Unicode" pitchFamily="32" charset="0"/>
              <a:cs typeface="Lucida Sans Unicode" pitchFamily="32"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42C690DC-8E43-4AEC-A8B3-5B2F11264200}" type="slidenum">
              <a:rPr lang="en-GB" altLang="en-US" smtClean="0">
                <a:solidFill>
                  <a:srgbClr val="000000"/>
                </a:solidFill>
                <a:latin typeface="Times New Roman" pitchFamily="16" charset="0"/>
              </a:rPr>
              <a:pPr eaLnBrk="1" hangingPunct="1"/>
              <a:t>31</a:t>
            </a:fld>
            <a:endParaRPr lang="en-GB" altLang="en-US" smtClean="0">
              <a:solidFill>
                <a:srgbClr val="000000"/>
              </a:solidFill>
              <a:latin typeface="Times New Roman" pitchFamily="16" charset="0"/>
            </a:endParaRPr>
          </a:p>
        </p:txBody>
      </p:sp>
      <p:sp>
        <p:nvSpPr>
          <p:cNvPr id="69635" name="Text Box 1"/>
          <p:cNvSpPr txBox="1">
            <a:spLocks noChangeArrowheads="1"/>
          </p:cNvSpPr>
          <p:nvPr/>
        </p:nvSpPr>
        <p:spPr bwMode="auto">
          <a:xfrm>
            <a:off x="4021665"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9636" name="Text Box 2"/>
          <p:cNvSpPr txBox="1">
            <a:spLocks noChangeArrowheads="1"/>
          </p:cNvSpPr>
          <p:nvPr/>
        </p:nvSpPr>
        <p:spPr bwMode="auto">
          <a:xfrm>
            <a:off x="0"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9637" name="Text Box 3"/>
          <p:cNvSpPr txBox="1">
            <a:spLocks noChangeArrowheads="1"/>
          </p:cNvSpPr>
          <p:nvPr/>
        </p:nvSpPr>
        <p:spPr bwMode="auto">
          <a:xfrm>
            <a:off x="0"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9638" name="Text Box 4"/>
          <p:cNvSpPr txBox="1">
            <a:spLocks noChangeArrowheads="1"/>
          </p:cNvSpPr>
          <p:nvPr/>
        </p:nvSpPr>
        <p:spPr bwMode="auto">
          <a:xfrm>
            <a:off x="4021665"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69639" name="Text Box 5"/>
          <p:cNvSpPr txBox="1">
            <a:spLocks noChangeArrowheads="1"/>
          </p:cNvSpPr>
          <p:nvPr/>
        </p:nvSpPr>
        <p:spPr bwMode="auto">
          <a:xfrm>
            <a:off x="962280" y="767473"/>
            <a:ext cx="5178059" cy="3837365"/>
          </a:xfrm>
          <a:prstGeom prst="rect">
            <a:avLst/>
          </a:prstGeom>
          <a:solidFill>
            <a:srgbClr val="FFFFFF"/>
          </a:solidFill>
          <a:ln w="9360">
            <a:solidFill>
              <a:srgbClr val="000000"/>
            </a:solidFill>
            <a:miter lim="800000"/>
            <a:headEnd/>
            <a:tailEnd/>
          </a:ln>
        </p:spPr>
        <p:txBody>
          <a:bodyPr wrap="none" lIns="94906" tIns="47453" rIns="94906" bIns="47453" anchor="ctr"/>
          <a:lstStyle/>
          <a:p>
            <a:endParaRPr lang="en-US" altLang="en-US"/>
          </a:p>
        </p:txBody>
      </p:sp>
      <p:sp>
        <p:nvSpPr>
          <p:cNvPr id="69640" name="Rectangle 6"/>
          <p:cNvSpPr>
            <a:spLocks noGrp="1" noChangeArrowheads="1"/>
          </p:cNvSpPr>
          <p:nvPr>
            <p:ph type="body"/>
          </p:nvPr>
        </p:nvSpPr>
        <p:spPr>
          <a:xfrm>
            <a:off x="947348" y="4860663"/>
            <a:ext cx="5207922" cy="4603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This slide is a list of the HRCS Health Categories</a:t>
            </a:r>
          </a:p>
          <a:p>
            <a:pPr marL="177948" indent="-177948">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t>There are 21 categories of which 19 are specific to particular health areas</a:t>
            </a:r>
          </a:p>
          <a:p>
            <a:pPr marL="177948" indent="-177948">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t>Full details on all the categories are available in the HRCS definition booklet and on the HRCS Online website</a:t>
            </a:r>
          </a:p>
          <a:p>
            <a:pPr marL="177948" indent="-177948">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t>However in the next few slides I will review some key points to note about particular health categories from this list</a:t>
            </a:r>
          </a:p>
          <a:p>
            <a:pPr marL="177948" indent="-177948">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t> </a:t>
            </a:r>
          </a:p>
          <a:p>
            <a:pPr marL="177948" indent="-177948" eaLnBrk="1" hangingPunct="1">
              <a:spcBef>
                <a:spcPts val="467"/>
              </a:spcBef>
              <a:buClrTx/>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endParaRPr lang="en-US" altLang="en-US" smtClean="0">
              <a:latin typeface="Arial" charset="0"/>
              <a:ea typeface="Lucida Sans Unicode" pitchFamily="32" charset="0"/>
              <a:cs typeface="Lucida Sans Unicode" pitchFamily="32"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B1CF279A-AD46-4739-9A17-11FF2F737873}" type="slidenum">
              <a:rPr lang="en-GB" altLang="en-US" smtClean="0">
                <a:solidFill>
                  <a:srgbClr val="000000"/>
                </a:solidFill>
                <a:latin typeface="Times New Roman" pitchFamily="16" charset="0"/>
              </a:rPr>
              <a:pPr eaLnBrk="1" hangingPunct="1"/>
              <a:t>32</a:t>
            </a:fld>
            <a:endParaRPr lang="en-GB" altLang="en-US" smtClean="0">
              <a:solidFill>
                <a:srgbClr val="000000"/>
              </a:solidFill>
              <a:latin typeface="Times New Roman" pitchFamily="16" charset="0"/>
            </a:endParaRPr>
          </a:p>
        </p:txBody>
      </p:sp>
      <p:sp>
        <p:nvSpPr>
          <p:cNvPr id="70659" name="Text Box 1"/>
          <p:cNvSpPr txBox="1">
            <a:spLocks noChangeArrowheads="1"/>
          </p:cNvSpPr>
          <p:nvPr/>
        </p:nvSpPr>
        <p:spPr bwMode="auto">
          <a:xfrm>
            <a:off x="4021665"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0660" name="Text Box 2"/>
          <p:cNvSpPr txBox="1">
            <a:spLocks noChangeArrowheads="1"/>
          </p:cNvSpPr>
          <p:nvPr/>
        </p:nvSpPr>
        <p:spPr bwMode="auto">
          <a:xfrm>
            <a:off x="0"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0661" name="Text Box 3"/>
          <p:cNvSpPr txBox="1">
            <a:spLocks noChangeArrowheads="1"/>
          </p:cNvSpPr>
          <p:nvPr/>
        </p:nvSpPr>
        <p:spPr bwMode="auto">
          <a:xfrm>
            <a:off x="0"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0662" name="Text Box 4"/>
          <p:cNvSpPr txBox="1">
            <a:spLocks noChangeArrowheads="1"/>
          </p:cNvSpPr>
          <p:nvPr/>
        </p:nvSpPr>
        <p:spPr bwMode="auto">
          <a:xfrm>
            <a:off x="4021665"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0663" name="Text Box 5"/>
          <p:cNvSpPr txBox="1">
            <a:spLocks noChangeArrowheads="1"/>
          </p:cNvSpPr>
          <p:nvPr/>
        </p:nvSpPr>
        <p:spPr bwMode="auto">
          <a:xfrm>
            <a:off x="962280" y="767473"/>
            <a:ext cx="5178059" cy="3837365"/>
          </a:xfrm>
          <a:prstGeom prst="rect">
            <a:avLst/>
          </a:prstGeom>
          <a:solidFill>
            <a:srgbClr val="FFFFFF"/>
          </a:solidFill>
          <a:ln w="9360">
            <a:solidFill>
              <a:srgbClr val="000000"/>
            </a:solidFill>
            <a:miter lim="800000"/>
            <a:headEnd/>
            <a:tailEnd/>
          </a:ln>
        </p:spPr>
        <p:txBody>
          <a:bodyPr wrap="none" lIns="94906" tIns="47453" rIns="94906" bIns="47453" anchor="ctr"/>
          <a:lstStyle/>
          <a:p>
            <a:endParaRPr lang="en-US" altLang="en-US"/>
          </a:p>
        </p:txBody>
      </p:sp>
      <p:sp>
        <p:nvSpPr>
          <p:cNvPr id="70664" name="Rectangle 6"/>
          <p:cNvSpPr>
            <a:spLocks noGrp="1" noChangeArrowheads="1"/>
          </p:cNvSpPr>
          <p:nvPr>
            <p:ph type="body"/>
          </p:nvPr>
        </p:nvSpPr>
        <p:spPr>
          <a:xfrm>
            <a:off x="947348" y="4860663"/>
            <a:ext cx="5207922" cy="4603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Cancer category covers all type of cancer – they are not differentiated by site of action – studies of lung cancer are coded as Cancer and the respiratory aspect is not captured</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Cardiovascular category is not just studies of the heart, it includes atherosclerosis and other disorders of blood circulation</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Congenital Disorders code covers inherited disorders with </a:t>
            </a:r>
            <a:r>
              <a:rPr lang="en-US" altLang="en-US" b="1" smtClean="0">
                <a:latin typeface="Arial" charset="0"/>
                <a:ea typeface="Lucida Sans Unicode" pitchFamily="32" charset="0"/>
                <a:cs typeface="Lucida Sans Unicode" pitchFamily="32" charset="0"/>
              </a:rPr>
              <a:t>multiple </a:t>
            </a:r>
            <a:r>
              <a:rPr lang="en-US" altLang="en-US" smtClean="0">
                <a:latin typeface="Arial" charset="0"/>
                <a:ea typeface="Lucida Sans Unicode" pitchFamily="32" charset="0"/>
                <a:cs typeface="Lucida Sans Unicode" pitchFamily="32" charset="0"/>
              </a:rPr>
              <a:t>types of disease and condition such as cystic fibrosis – it excludes inherited disorders with a single focus, such as congenital heart disorders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Infection category applies to all types of infection – like the Cancer code, infections are not differentiated by site of action</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Inflammatory and Immune code is designed for studies of the immune system – it should not be applied simply because a disorder has an immune response component, which will be the case in many conditions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Mental Health code includes all abnormal conditions defined by behaviour but also </a:t>
            </a:r>
            <a:r>
              <a:rPr lang="en-US" altLang="en-US" b="1" smtClean="0">
                <a:latin typeface="Arial" charset="0"/>
                <a:ea typeface="Lucida Sans Unicode" pitchFamily="32" charset="0"/>
                <a:cs typeface="Lucida Sans Unicode" pitchFamily="32" charset="0"/>
              </a:rPr>
              <a:t>normal</a:t>
            </a:r>
            <a:r>
              <a:rPr lang="en-US" altLang="en-US" smtClean="0">
                <a:latin typeface="Arial" charset="0"/>
                <a:ea typeface="Lucida Sans Unicode" pitchFamily="32" charset="0"/>
                <a:cs typeface="Lucida Sans Unicode" pitchFamily="32" charset="0"/>
              </a:rPr>
              <a:t> behavioural and cognitive function</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endParaRPr lang="en-US" altLang="en-US" smtClean="0">
              <a:latin typeface="Arial" charset="0"/>
              <a:ea typeface="Lucida Sans Unicode" pitchFamily="32" charset="0"/>
              <a:cs typeface="Lucida Sans Unicode" pitchFamily="32" charset="0"/>
            </a:endParaRP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endParaRPr lang="en-US" altLang="en-US" smtClean="0">
              <a:latin typeface="Arial" charset="0"/>
              <a:ea typeface="Lucida Sans Unicode" pitchFamily="32" charset="0"/>
              <a:cs typeface="Lucida Sans Unicode" pitchFamily="32" charset="0"/>
            </a:endParaRP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endParaRPr lang="en-US" altLang="en-US" smtClean="0">
              <a:latin typeface="Arial" charset="0"/>
              <a:ea typeface="Lucida Sans Unicode" pitchFamily="32" charset="0"/>
              <a:cs typeface="Lucida Sans Unicode" pitchFamily="32"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12E86870-C9D2-408A-AD34-44D36CBB24BD}" type="slidenum">
              <a:rPr lang="en-GB" altLang="en-US" smtClean="0">
                <a:solidFill>
                  <a:srgbClr val="000000"/>
                </a:solidFill>
                <a:latin typeface="Times New Roman" pitchFamily="16" charset="0"/>
              </a:rPr>
              <a:pPr eaLnBrk="1" hangingPunct="1"/>
              <a:t>33</a:t>
            </a:fld>
            <a:endParaRPr lang="en-GB" altLang="en-US" smtClean="0">
              <a:solidFill>
                <a:srgbClr val="000000"/>
              </a:solidFill>
              <a:latin typeface="Times New Roman" pitchFamily="16" charset="0"/>
            </a:endParaRPr>
          </a:p>
        </p:txBody>
      </p:sp>
      <p:sp>
        <p:nvSpPr>
          <p:cNvPr id="71683" name="Text Box 1"/>
          <p:cNvSpPr txBox="1">
            <a:spLocks noChangeArrowheads="1"/>
          </p:cNvSpPr>
          <p:nvPr/>
        </p:nvSpPr>
        <p:spPr bwMode="auto">
          <a:xfrm>
            <a:off x="4021665"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1684" name="Text Box 2"/>
          <p:cNvSpPr txBox="1">
            <a:spLocks noChangeArrowheads="1"/>
          </p:cNvSpPr>
          <p:nvPr/>
        </p:nvSpPr>
        <p:spPr bwMode="auto">
          <a:xfrm>
            <a:off x="0"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1685" name="Text Box 3"/>
          <p:cNvSpPr txBox="1">
            <a:spLocks noChangeArrowheads="1"/>
          </p:cNvSpPr>
          <p:nvPr/>
        </p:nvSpPr>
        <p:spPr bwMode="auto">
          <a:xfrm>
            <a:off x="0"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1686" name="Text Box 4"/>
          <p:cNvSpPr txBox="1">
            <a:spLocks noChangeArrowheads="1"/>
          </p:cNvSpPr>
          <p:nvPr/>
        </p:nvSpPr>
        <p:spPr bwMode="auto">
          <a:xfrm>
            <a:off x="4021665"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1687" name="Text Box 5"/>
          <p:cNvSpPr txBox="1">
            <a:spLocks noChangeArrowheads="1"/>
          </p:cNvSpPr>
          <p:nvPr/>
        </p:nvSpPr>
        <p:spPr bwMode="auto">
          <a:xfrm>
            <a:off x="962280" y="767473"/>
            <a:ext cx="5178059" cy="3837365"/>
          </a:xfrm>
          <a:prstGeom prst="rect">
            <a:avLst/>
          </a:prstGeom>
          <a:solidFill>
            <a:srgbClr val="FFFFFF"/>
          </a:solidFill>
          <a:ln w="9360">
            <a:solidFill>
              <a:srgbClr val="000000"/>
            </a:solidFill>
            <a:miter lim="800000"/>
            <a:headEnd/>
            <a:tailEnd/>
          </a:ln>
        </p:spPr>
        <p:txBody>
          <a:bodyPr wrap="none" lIns="94906" tIns="47453" rIns="94906" bIns="47453" anchor="ctr"/>
          <a:lstStyle/>
          <a:p>
            <a:endParaRPr lang="en-US" altLang="en-US"/>
          </a:p>
        </p:txBody>
      </p:sp>
      <p:sp>
        <p:nvSpPr>
          <p:cNvPr id="71688" name="Rectangle 6"/>
          <p:cNvSpPr>
            <a:spLocks noGrp="1" noChangeArrowheads="1"/>
          </p:cNvSpPr>
          <p:nvPr>
            <p:ph type="body"/>
          </p:nvPr>
        </p:nvSpPr>
        <p:spPr>
          <a:xfrm>
            <a:off x="947348" y="4860663"/>
            <a:ext cx="5207922" cy="4603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Musculoskeletal code includes osteoarthritis but not rheumatoid arthritis which belongs in the Inflammatory and Immune category</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Neurological code includes studies of brain function and brain interconnections – it includes the dementias and also BSE = Bovine Spongiform Encephalopathy</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Reproduction category includes research into all aspects of pregnancy, birth and the newborn</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Respiratory category is about lung function and includes studies of asthma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F085C653-4EBC-4DEF-B7B2-7CDFC67BAC53}" type="slidenum">
              <a:rPr lang="en-GB" altLang="en-US" smtClean="0">
                <a:solidFill>
                  <a:srgbClr val="000000"/>
                </a:solidFill>
                <a:latin typeface="Times New Roman" pitchFamily="16" charset="0"/>
              </a:rPr>
              <a:pPr eaLnBrk="1" hangingPunct="1"/>
              <a:t>34</a:t>
            </a:fld>
            <a:endParaRPr lang="en-GB" altLang="en-US" smtClean="0">
              <a:solidFill>
                <a:srgbClr val="000000"/>
              </a:solidFill>
              <a:latin typeface="Times New Roman" pitchFamily="16" charset="0"/>
            </a:endParaRPr>
          </a:p>
        </p:txBody>
      </p:sp>
      <p:sp>
        <p:nvSpPr>
          <p:cNvPr id="72707" name="Rectangle 1"/>
          <p:cNvSpPr>
            <a:spLocks noGrp="1" noRot="1" noChangeAspect="1" noChangeArrowheads="1" noTextEdit="1"/>
          </p:cNvSpPr>
          <p:nvPr>
            <p:ph type="sldImg"/>
          </p:nvPr>
        </p:nvSpPr>
        <p:spPr>
          <a:xfrm>
            <a:off x="990600" y="766763"/>
            <a:ext cx="5119688" cy="3838575"/>
          </a:xfrm>
          <a:ln/>
        </p:spPr>
      </p:sp>
      <p:sp>
        <p:nvSpPr>
          <p:cNvPr id="72708" name="Rectangle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Finally there are two health categories which are not specific to a particular health area</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Generic Health Relevance category is applied if research is relevant to all areas of health or to health in general</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It should also be applied if the research is found to be relevant to more than 5 Health Categories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Other category has a specific purpose and should never be used as a dustbin category – ie when you are not certain which code to apply</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It should only be used in a few very specific circumstances where no other code will do</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In the UK it has been used for studies of Gulf war syndrome and chronic fatigue syndrome where there is controversy about the nature of the disorder</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In general there are 2 important points to note about the Health Categories: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1. Apart from Cancer and Infection, Health Categories include studies of both normal healthy function as well as disease processes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2. The appropriate categories cannot always be deduced from knowledge of causation, symptoms or site of action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5B1C365D-61A4-4151-B292-6BCA04962EC9}" type="slidenum">
              <a:rPr lang="en-GB" altLang="en-US" smtClean="0">
                <a:solidFill>
                  <a:srgbClr val="000000"/>
                </a:solidFill>
                <a:latin typeface="Times New Roman" pitchFamily="16" charset="0"/>
              </a:rPr>
              <a:pPr eaLnBrk="1" hangingPunct="1"/>
              <a:t>35</a:t>
            </a:fld>
            <a:endParaRPr lang="en-GB" altLang="en-US" smtClean="0">
              <a:solidFill>
                <a:srgbClr val="000000"/>
              </a:solidFill>
              <a:latin typeface="Times New Roman" pitchFamily="16" charset="0"/>
            </a:endParaRPr>
          </a:p>
        </p:txBody>
      </p:sp>
      <p:sp>
        <p:nvSpPr>
          <p:cNvPr id="73731" name="Rectangle 1"/>
          <p:cNvSpPr>
            <a:spLocks noGrp="1" noRot="1" noChangeAspect="1" noChangeArrowheads="1" noTextEdit="1"/>
          </p:cNvSpPr>
          <p:nvPr>
            <p:ph type="sldImg"/>
          </p:nvPr>
        </p:nvSpPr>
        <p:spPr>
          <a:xfrm>
            <a:off x="990600" y="766763"/>
            <a:ext cx="5119688" cy="3838575"/>
          </a:xfrm>
          <a:ln/>
        </p:spPr>
      </p:sp>
      <p:sp>
        <p:nvSpPr>
          <p:cNvPr id="73732" name="Rectangle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Finally there are two important quidance topics on the HRCS Online website which are important to be aware of when coding using Health Categories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Usually for a single research aim a single Health Category is applied to cover the particular condition being studied</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However if one condition is a side effect or consequence of another (a sequela) it may be appropriate to apply two codes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An example might be a study of depression as a result of cancer, which would be coded using the Cancer and Mental Health categories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usual rule of thumb is to consider if the study makes sense being classified with other studies coded with a single code – if not, then two catgeories might be applied</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Another guidance topic relates to 4 areas of general study where there are multiple diseases and conditions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topic defines lists of health categories to apply to studies in 4 areas: namely Alcohol, Diet / Nutrition, Physical Activity / Exercise and Tobacco / Smoking</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guidance topics in these areas can be looked up on the HRCS Online website but for example smoking involves applying the following 4 codes: Cancer, Cardiovascular, Respiratory, Stroke</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Note these code combinations are only applied in the cases where the is </a:t>
            </a:r>
            <a:r>
              <a:rPr lang="en-US" altLang="en-US" b="1" smtClean="0">
                <a:latin typeface="Arial" charset="0"/>
                <a:ea typeface="Lucida Sans Unicode" pitchFamily="32" charset="0"/>
                <a:cs typeface="Lucida Sans Unicode" pitchFamily="32" charset="0"/>
              </a:rPr>
              <a:t>no other </a:t>
            </a:r>
            <a:r>
              <a:rPr lang="en-US" altLang="en-US" smtClean="0">
                <a:latin typeface="Arial" charset="0"/>
                <a:ea typeface="Lucida Sans Unicode" pitchFamily="32" charset="0"/>
                <a:cs typeface="Lucida Sans Unicode" pitchFamily="32" charset="0"/>
              </a:rPr>
              <a:t>indication of the codes to apply – for example if a study was specifically focussed on addiction behaviours in the context of smoking, this guidance would </a:t>
            </a:r>
            <a:r>
              <a:rPr lang="en-US" altLang="en-US" b="1" smtClean="0">
                <a:latin typeface="Arial" charset="0"/>
                <a:ea typeface="Lucida Sans Unicode" pitchFamily="32" charset="0"/>
                <a:cs typeface="Lucida Sans Unicode" pitchFamily="32" charset="0"/>
              </a:rPr>
              <a:t>not</a:t>
            </a:r>
            <a:r>
              <a:rPr lang="en-US" altLang="en-US" smtClean="0">
                <a:latin typeface="Arial" charset="0"/>
                <a:ea typeface="Lucida Sans Unicode" pitchFamily="32" charset="0"/>
                <a:cs typeface="Lucida Sans Unicode" pitchFamily="32" charset="0"/>
              </a:rPr>
              <a:t> apply and the research would be classified under Mental Health</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76935F3F-F7C8-4F0E-AEC0-7800EB288F52}" type="slidenum">
              <a:rPr lang="en-GB" altLang="en-US" smtClean="0">
                <a:solidFill>
                  <a:srgbClr val="000000"/>
                </a:solidFill>
                <a:latin typeface="Times New Roman" pitchFamily="16" charset="0"/>
              </a:rPr>
              <a:pPr eaLnBrk="1" hangingPunct="1"/>
              <a:t>36</a:t>
            </a:fld>
            <a:endParaRPr lang="en-GB" altLang="en-US" smtClean="0">
              <a:solidFill>
                <a:srgbClr val="000000"/>
              </a:solidFill>
              <a:latin typeface="Times New Roman" pitchFamily="16" charset="0"/>
            </a:endParaRPr>
          </a:p>
        </p:txBody>
      </p:sp>
      <p:sp>
        <p:nvSpPr>
          <p:cNvPr id="74755" name="Rectangle 1"/>
          <p:cNvSpPr>
            <a:spLocks noGrp="1" noRot="1" noChangeAspect="1" noChangeArrowheads="1" noTextEdit="1"/>
          </p:cNvSpPr>
          <p:nvPr>
            <p:ph type="sldImg"/>
          </p:nvPr>
        </p:nvSpPr>
        <p:spPr>
          <a:xfrm>
            <a:off x="990600" y="766763"/>
            <a:ext cx="5119688" cy="3838575"/>
          </a:xfrm>
          <a:ln/>
        </p:spPr>
      </p:sp>
      <p:sp>
        <p:nvSpPr>
          <p:cNvPr id="74756" name="Rectangle 2"/>
          <p:cNvSpPr>
            <a:spLocks noGrp="1" noChangeArrowheads="1"/>
          </p:cNvSpPr>
          <p:nvPr>
            <p:ph type="body" idx="1"/>
          </p:nvPr>
        </p:nvSpPr>
        <p:spPr>
          <a:xfrm>
            <a:off x="947348" y="4860663"/>
            <a:ext cx="5206264" cy="71286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This table is an overview of the HRCS Research Activity Code groups</a:t>
            </a:r>
          </a:p>
          <a:p>
            <a:pPr marL="177948" indent="-177948">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t>There are 48 codes each of which falls into one of these 8 groups as described.</a:t>
            </a:r>
          </a:p>
          <a:p>
            <a:pPr marL="177948" indent="-177948">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t>Full details on all the codes are available in the HRCS booklet and on the HRCS Online website</a:t>
            </a:r>
          </a:p>
          <a:p>
            <a:pPr marL="177948" indent="-177948">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t>In the next few slides I will review some key points about the 8 groups of Research Activity Codes</a:t>
            </a:r>
          </a:p>
          <a:p>
            <a:pPr marL="177948" indent="-177948" eaLnBrk="1" hangingPunct="1">
              <a:spcBef>
                <a:spcPts val="467"/>
              </a:spcBef>
              <a:buClrTx/>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endParaRPr lang="en-US" altLang="en-US" smtClean="0">
              <a:latin typeface="Arial" charset="0"/>
              <a:ea typeface="Lucida Sans Unicode" pitchFamily="32" charset="0"/>
              <a:cs typeface="Lucida Sans Unicode" pitchFamily="32"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A5A9EB53-DD47-46F9-9C08-F1200E4B638C}" type="slidenum">
              <a:rPr lang="en-GB" altLang="en-US" smtClean="0">
                <a:solidFill>
                  <a:srgbClr val="000000"/>
                </a:solidFill>
                <a:latin typeface="Times New Roman" pitchFamily="16" charset="0"/>
              </a:rPr>
              <a:pPr eaLnBrk="1" hangingPunct="1"/>
              <a:t>37</a:t>
            </a:fld>
            <a:endParaRPr lang="en-GB" altLang="en-US" smtClean="0">
              <a:solidFill>
                <a:srgbClr val="000000"/>
              </a:solidFill>
              <a:latin typeface="Times New Roman" pitchFamily="16" charset="0"/>
            </a:endParaRPr>
          </a:p>
        </p:txBody>
      </p:sp>
      <p:sp>
        <p:nvSpPr>
          <p:cNvPr id="75779" name="Text Box 1"/>
          <p:cNvSpPr txBox="1">
            <a:spLocks noChangeArrowheads="1"/>
          </p:cNvSpPr>
          <p:nvPr/>
        </p:nvSpPr>
        <p:spPr bwMode="auto">
          <a:xfrm>
            <a:off x="4021665"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5780" name="Text Box 2"/>
          <p:cNvSpPr txBox="1">
            <a:spLocks noChangeArrowheads="1"/>
          </p:cNvSpPr>
          <p:nvPr/>
        </p:nvSpPr>
        <p:spPr bwMode="auto">
          <a:xfrm>
            <a:off x="0"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5781" name="Text Box 3"/>
          <p:cNvSpPr txBox="1">
            <a:spLocks noChangeArrowheads="1"/>
          </p:cNvSpPr>
          <p:nvPr/>
        </p:nvSpPr>
        <p:spPr bwMode="auto">
          <a:xfrm>
            <a:off x="0"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5782" name="Text Box 4"/>
          <p:cNvSpPr txBox="1">
            <a:spLocks noChangeArrowheads="1"/>
          </p:cNvSpPr>
          <p:nvPr/>
        </p:nvSpPr>
        <p:spPr bwMode="auto">
          <a:xfrm>
            <a:off x="4021665"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5783" name="Text Box 5"/>
          <p:cNvSpPr txBox="1">
            <a:spLocks noChangeArrowheads="1"/>
          </p:cNvSpPr>
          <p:nvPr/>
        </p:nvSpPr>
        <p:spPr bwMode="auto">
          <a:xfrm>
            <a:off x="962280" y="767473"/>
            <a:ext cx="5178059" cy="3837365"/>
          </a:xfrm>
          <a:prstGeom prst="rect">
            <a:avLst/>
          </a:prstGeom>
          <a:solidFill>
            <a:srgbClr val="FFFFFF"/>
          </a:solidFill>
          <a:ln w="9360">
            <a:solidFill>
              <a:srgbClr val="000000"/>
            </a:solidFill>
            <a:miter lim="800000"/>
            <a:headEnd/>
            <a:tailEnd/>
          </a:ln>
        </p:spPr>
        <p:txBody>
          <a:bodyPr wrap="none" lIns="94906" tIns="47453" rIns="94906" bIns="47453" anchor="ctr"/>
          <a:lstStyle/>
          <a:p>
            <a:endParaRPr lang="en-US" altLang="en-US"/>
          </a:p>
        </p:txBody>
      </p:sp>
      <p:sp>
        <p:nvSpPr>
          <p:cNvPr id="75784" name="Rectangle 6"/>
          <p:cNvSpPr>
            <a:spLocks noGrp="1" noChangeArrowheads="1"/>
          </p:cNvSpPr>
          <p:nvPr>
            <p:ph type="body"/>
          </p:nvPr>
        </p:nvSpPr>
        <p:spPr>
          <a:xfrm>
            <a:off x="947348" y="4860663"/>
            <a:ext cx="5207922" cy="4603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first code group is called Underpinning and is different from the other 7 groups because it covers all studies of normal healthy non-diseased processes.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Note this means that if a study is given a Health Category of Cancer or Infection it is unlikely to also be classified in Underpinning</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t>However also note that pain, immune responses, pregnancy, ageing, cell death and DNA repair are all considered normal processes so studies in those areas can go here</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t>Additionally note that normal is not just biologically normal – the group also includes studies in the area of socioeconomics, psychology  and in the chemical and physical sciences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t>The second code group is called Aetiology but note the group is different from the dictionary definition of the word aetiology (which is about causation). It covers all research investigating the development progression and life course of a disease</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t>In particular observational and epidemiological studies and cohort studies belong here. It includes all studies investigating incidence and prevalence of disease.</a:t>
            </a:r>
            <a:endParaRPr lang="en-US" altLang="en-US" smtClean="0">
              <a:latin typeface="Arial" charset="0"/>
              <a:ea typeface="Lucida Sans Unicode" pitchFamily="32" charset="0"/>
              <a:cs typeface="Lucida Sans Unicode" pitchFamily="32"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0E4043C8-018A-4BDE-860B-4B5C71FF6BF2}" type="slidenum">
              <a:rPr lang="en-GB" altLang="en-US" smtClean="0">
                <a:solidFill>
                  <a:srgbClr val="000000"/>
                </a:solidFill>
                <a:latin typeface="Times New Roman" pitchFamily="16" charset="0"/>
              </a:rPr>
              <a:pPr eaLnBrk="1" hangingPunct="1"/>
              <a:t>38</a:t>
            </a:fld>
            <a:endParaRPr lang="en-GB" altLang="en-US" smtClean="0">
              <a:solidFill>
                <a:srgbClr val="000000"/>
              </a:solidFill>
              <a:latin typeface="Times New Roman" pitchFamily="16" charset="0"/>
            </a:endParaRPr>
          </a:p>
        </p:txBody>
      </p:sp>
      <p:sp>
        <p:nvSpPr>
          <p:cNvPr id="76803" name="Text Box 1"/>
          <p:cNvSpPr txBox="1">
            <a:spLocks noChangeArrowheads="1"/>
          </p:cNvSpPr>
          <p:nvPr/>
        </p:nvSpPr>
        <p:spPr bwMode="auto">
          <a:xfrm>
            <a:off x="4021665"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6804" name="Text Box 2"/>
          <p:cNvSpPr txBox="1">
            <a:spLocks noChangeArrowheads="1"/>
          </p:cNvSpPr>
          <p:nvPr/>
        </p:nvSpPr>
        <p:spPr bwMode="auto">
          <a:xfrm>
            <a:off x="0"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6805" name="Text Box 3"/>
          <p:cNvSpPr txBox="1">
            <a:spLocks noChangeArrowheads="1"/>
          </p:cNvSpPr>
          <p:nvPr/>
        </p:nvSpPr>
        <p:spPr bwMode="auto">
          <a:xfrm>
            <a:off x="0"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6806" name="Text Box 4"/>
          <p:cNvSpPr txBox="1">
            <a:spLocks noChangeArrowheads="1"/>
          </p:cNvSpPr>
          <p:nvPr/>
        </p:nvSpPr>
        <p:spPr bwMode="auto">
          <a:xfrm>
            <a:off x="4021665"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6807" name="Text Box 5"/>
          <p:cNvSpPr txBox="1">
            <a:spLocks noChangeArrowheads="1"/>
          </p:cNvSpPr>
          <p:nvPr/>
        </p:nvSpPr>
        <p:spPr bwMode="auto">
          <a:xfrm>
            <a:off x="962280" y="767473"/>
            <a:ext cx="5178059" cy="3837365"/>
          </a:xfrm>
          <a:prstGeom prst="rect">
            <a:avLst/>
          </a:prstGeom>
          <a:solidFill>
            <a:srgbClr val="FFFFFF"/>
          </a:solidFill>
          <a:ln w="9360">
            <a:solidFill>
              <a:srgbClr val="000000"/>
            </a:solidFill>
            <a:miter lim="800000"/>
            <a:headEnd/>
            <a:tailEnd/>
          </a:ln>
        </p:spPr>
        <p:txBody>
          <a:bodyPr wrap="none" lIns="94906" tIns="47453" rIns="94906" bIns="47453" anchor="ctr"/>
          <a:lstStyle/>
          <a:p>
            <a:endParaRPr lang="en-US" altLang="en-US"/>
          </a:p>
        </p:txBody>
      </p:sp>
      <p:sp>
        <p:nvSpPr>
          <p:cNvPr id="76808" name="Rectangle 6"/>
          <p:cNvSpPr>
            <a:spLocks noGrp="1" noChangeArrowheads="1"/>
          </p:cNvSpPr>
          <p:nvPr>
            <p:ph type="body"/>
          </p:nvPr>
        </p:nvSpPr>
        <p:spPr>
          <a:xfrm>
            <a:off x="947348" y="4860663"/>
            <a:ext cx="5207922" cy="4603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third code group is Prevention which is about primary prevention. It focusses on studies reducing future risk in healthy people</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Vaccine studies and behavioral change programmes belong in here</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Note that the Prevention group </a:t>
            </a:r>
            <a:r>
              <a:rPr lang="en-US" altLang="en-US" b="1" smtClean="0">
                <a:latin typeface="Arial" charset="0"/>
                <a:ea typeface="Lucida Sans Unicode" pitchFamily="32" charset="0"/>
                <a:cs typeface="Lucida Sans Unicode" pitchFamily="32" charset="0"/>
              </a:rPr>
              <a:t>does not include</a:t>
            </a:r>
            <a:r>
              <a:rPr lang="en-US" altLang="en-US" smtClean="0">
                <a:latin typeface="Arial" charset="0"/>
                <a:ea typeface="Lucida Sans Unicode" pitchFamily="32" charset="0"/>
                <a:cs typeface="Lucida Sans Unicode" pitchFamily="32" charset="0"/>
              </a:rPr>
              <a:t> secondary prevention. This is where a previous condition is prevented from recurring – secondary prevention should be coded in one of the treatment groups (see later)</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fourth group is called Detection and Diagnosis. It includes all studies which monitor and predict the future course of a condition</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It includes studies of screening and two codes for studies looking for predictive markers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Note that the 4.1 code covers pre-clinical lab based studies of markers, whereas 4.2 applies to clinical studies of markers in humans.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There is a similar clinical/pre-clinical split between two main code groups which cover treatment and therapies.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fifth group is called Treatment Development which applies to pre-clinical laboratory based studies of therapies and treatments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B19DD2F7-280F-4A48-B641-0B988C7CE585}" type="slidenum">
              <a:rPr lang="en-GB" altLang="en-US" smtClean="0">
                <a:solidFill>
                  <a:srgbClr val="000000"/>
                </a:solidFill>
                <a:latin typeface="Times New Roman" pitchFamily="16" charset="0"/>
              </a:rPr>
              <a:pPr eaLnBrk="1" hangingPunct="1"/>
              <a:t>39</a:t>
            </a:fld>
            <a:endParaRPr lang="en-GB" altLang="en-US" smtClean="0">
              <a:solidFill>
                <a:srgbClr val="000000"/>
              </a:solidFill>
              <a:latin typeface="Times New Roman" pitchFamily="16" charset="0"/>
            </a:endParaRPr>
          </a:p>
        </p:txBody>
      </p:sp>
      <p:sp>
        <p:nvSpPr>
          <p:cNvPr id="77827" name="Text Box 1"/>
          <p:cNvSpPr txBox="1">
            <a:spLocks noChangeArrowheads="1"/>
          </p:cNvSpPr>
          <p:nvPr/>
        </p:nvSpPr>
        <p:spPr bwMode="auto">
          <a:xfrm>
            <a:off x="4021665"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7828" name="Text Box 2"/>
          <p:cNvSpPr txBox="1">
            <a:spLocks noChangeArrowheads="1"/>
          </p:cNvSpPr>
          <p:nvPr/>
        </p:nvSpPr>
        <p:spPr bwMode="auto">
          <a:xfrm>
            <a:off x="0" y="9719684"/>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7829" name="Text Box 3"/>
          <p:cNvSpPr txBox="1">
            <a:spLocks noChangeArrowheads="1"/>
          </p:cNvSpPr>
          <p:nvPr/>
        </p:nvSpPr>
        <p:spPr bwMode="auto">
          <a:xfrm>
            <a:off x="0"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7830" name="Text Box 4"/>
          <p:cNvSpPr txBox="1">
            <a:spLocks noChangeArrowheads="1"/>
          </p:cNvSpPr>
          <p:nvPr/>
        </p:nvSpPr>
        <p:spPr bwMode="auto">
          <a:xfrm>
            <a:off x="4021665" y="0"/>
            <a:ext cx="3077636" cy="5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906" tIns="47453" rIns="94906" bIns="47453" anchor="ctr"/>
          <a:lstStyle/>
          <a:p>
            <a:endParaRPr lang="en-US" altLang="en-US"/>
          </a:p>
        </p:txBody>
      </p:sp>
      <p:sp>
        <p:nvSpPr>
          <p:cNvPr id="77831" name="Text Box 5"/>
          <p:cNvSpPr txBox="1">
            <a:spLocks noChangeArrowheads="1"/>
          </p:cNvSpPr>
          <p:nvPr/>
        </p:nvSpPr>
        <p:spPr bwMode="auto">
          <a:xfrm>
            <a:off x="962280" y="767473"/>
            <a:ext cx="5178059" cy="3837365"/>
          </a:xfrm>
          <a:prstGeom prst="rect">
            <a:avLst/>
          </a:prstGeom>
          <a:solidFill>
            <a:srgbClr val="FFFFFF"/>
          </a:solidFill>
          <a:ln w="9360">
            <a:solidFill>
              <a:srgbClr val="000000"/>
            </a:solidFill>
            <a:miter lim="800000"/>
            <a:headEnd/>
            <a:tailEnd/>
          </a:ln>
        </p:spPr>
        <p:txBody>
          <a:bodyPr wrap="none" lIns="94906" tIns="47453" rIns="94906" bIns="47453" anchor="ctr"/>
          <a:lstStyle/>
          <a:p>
            <a:endParaRPr lang="en-US" altLang="en-US"/>
          </a:p>
        </p:txBody>
      </p:sp>
      <p:sp>
        <p:nvSpPr>
          <p:cNvPr id="77832" name="Rectangle 6"/>
          <p:cNvSpPr>
            <a:spLocks noGrp="1" noChangeArrowheads="1"/>
          </p:cNvSpPr>
          <p:nvPr>
            <p:ph type="body"/>
          </p:nvPr>
        </p:nvSpPr>
        <p:spPr>
          <a:xfrm>
            <a:off x="947348" y="4860663"/>
            <a:ext cx="5207922" cy="4603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Whereas the sixth group is Treatment Evaluation which includes all fully clinical studies of therapies on human subjects.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In particular this group includes all therapeutic clinical trials (phases I-IV) – however it excludes laboratory studies on patient samples which belong in group 5 Treatment Development</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Also note that both treatment groups (5 and 6) cover not just pharmaceuticals, but also physical therapies, surgical., medical devices, radiotherapy, gene therapies and so on</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seventh group is called Disease Management and it covers research into the needs of individual people in the context of overall disease management – it includes studies of patient needs, including end of life care, but also studies of health professionals (doctors and nurses) and improvements in their practice and procedures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 eight group is called Health Services. It is also about management of disease, but from an organisational perspective</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It includes research into health care institutions, and the delivery and economics of health services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One point to note in the context of groups 7 and 8 is that many clinical therapeutic trials will include a component that assesses quality of life for the patients and an evaluation of economic effectiveness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However, if the main focus of the study is the therapy, they should not be coded in 7 or 8 – it is only studies whose main focus is economics or quality of life that should end up there</a:t>
            </a:r>
          </a:p>
          <a:p>
            <a:pPr marL="177948" indent="-177948" eaLnBrk="1" hangingPunct="1">
              <a:spcBef>
                <a:spcPts val="467"/>
              </a:spcBef>
              <a:buClrTx/>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endParaRPr lang="en-US" altLang="en-US" smtClean="0">
              <a:latin typeface="Arial" charset="0"/>
              <a:ea typeface="Lucida Sans Unicode" pitchFamily="32" charset="0"/>
              <a:cs typeface="Lucida Sans Unicode" pitchFamily="3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C212B517-D117-4B4B-BDEF-73A0A00E2EFB}" type="slidenum">
              <a:rPr lang="en-GB" altLang="en-US" smtClean="0">
                <a:solidFill>
                  <a:srgbClr val="000000"/>
                </a:solidFill>
                <a:latin typeface="Times New Roman" pitchFamily="16" charset="0"/>
              </a:rPr>
              <a:pPr eaLnBrk="1" hangingPunct="1"/>
              <a:t>4</a:t>
            </a:fld>
            <a:endParaRPr lang="en-GB" altLang="en-US" smtClean="0">
              <a:solidFill>
                <a:srgbClr val="000000"/>
              </a:solidFill>
              <a:latin typeface="Times New Roman" pitchFamily="16" charset="0"/>
            </a:endParaRPr>
          </a:p>
        </p:txBody>
      </p:sp>
      <p:sp>
        <p:nvSpPr>
          <p:cNvPr id="47107" name="Rectangle 1"/>
          <p:cNvSpPr>
            <a:spLocks noGrp="1" noRot="1" noChangeAspect="1" noChangeArrowheads="1" noTextEdit="1"/>
          </p:cNvSpPr>
          <p:nvPr>
            <p:ph type="sldImg"/>
          </p:nvPr>
        </p:nvSpPr>
        <p:spPr>
          <a:xfrm>
            <a:off x="990600" y="766763"/>
            <a:ext cx="5119688" cy="3838575"/>
          </a:xfrm>
          <a:ln/>
        </p:spPr>
      </p:sp>
      <p:sp>
        <p:nvSpPr>
          <p:cNvPr id="47108" name="Text Box 2"/>
          <p:cNvSpPr>
            <a:spLocks noGrp="1" noChangeArrowheads="1"/>
          </p:cNvSpPr>
          <p:nvPr>
            <p:ph type="body" idx="1"/>
          </p:nvPr>
        </p:nvSpPr>
        <p:spPr>
          <a:xfrm>
            <a:off x="710096" y="4860662"/>
            <a:ext cx="5680767"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264" indent="-237264" eaLnBrk="1" hangingPunct="1">
              <a:spcBef>
                <a:spcPts val="467"/>
              </a:spcBef>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latin typeface="Arial" charset="0"/>
                <a:ea typeface="Lucida Sans Unicode" pitchFamily="32" charset="0"/>
                <a:cs typeface="Lucida Sans Unicode" pitchFamily="32" charset="0"/>
              </a:rPr>
              <a:t>The HRCS began with a partnership organisation called the UK Clinical Research Collaboration or UKCRC which was set up in 2004</a:t>
            </a:r>
          </a:p>
          <a:p>
            <a:pPr marL="237264" indent="-237264" eaLnBrk="1" hangingPunct="1">
              <a:spcBef>
                <a:spcPts val="467"/>
              </a:spcBef>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latin typeface="Arial" charset="0"/>
                <a:ea typeface="Lucida Sans Unicode" pitchFamily="32" charset="0"/>
                <a:cs typeface="Lucida Sans Unicode" pitchFamily="32" charset="0"/>
              </a:rPr>
              <a:t>Two major reports had been published saying that the UK needed to act to integrate and improve clinical research</a:t>
            </a:r>
          </a:p>
          <a:p>
            <a:pPr marL="237264" indent="-237264" eaLnBrk="1" hangingPunct="1">
              <a:spcBef>
                <a:spcPts val="467"/>
              </a:spcBef>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latin typeface="Arial" charset="0"/>
                <a:ea typeface="Lucida Sans Unicode" pitchFamily="32" charset="0"/>
                <a:cs typeface="Lucida Sans Unicode" pitchFamily="32" charset="0"/>
              </a:rPr>
              <a:t>The slide shows the logos of the founding organisations that came together to address that aim</a:t>
            </a:r>
          </a:p>
          <a:p>
            <a:pPr marL="237264" indent="-237264" eaLnBrk="1" hangingPunct="1">
              <a:spcBef>
                <a:spcPts val="467"/>
              </a:spcBef>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latin typeface="Arial" charset="0"/>
                <a:ea typeface="Lucida Sans Unicode" pitchFamily="32" charset="0"/>
                <a:cs typeface="Lucida Sans Unicode" pitchFamily="32" charset="0"/>
              </a:rPr>
              <a:t>They are the major stakeholders that influence clinical research in the UK.</a:t>
            </a:r>
          </a:p>
          <a:p>
            <a:pPr marL="237264" indent="-237264" eaLnBrk="1" hangingPunct="1">
              <a:spcBef>
                <a:spcPts val="467"/>
              </a:spcBef>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latin typeface="Arial" charset="0"/>
                <a:ea typeface="Lucida Sans Unicode" pitchFamily="32" charset="0"/>
                <a:cs typeface="Lucida Sans Unicode" pitchFamily="32" charset="0"/>
              </a:rPr>
              <a:t>They include all government and charity funders, industry bodies, patient and public representatives, regulatory bodies, scientific and professional bodies, devolved governments and health services</a:t>
            </a:r>
          </a:p>
          <a:p>
            <a:pPr marL="237264" indent="-237264" eaLnBrk="1" hangingPunct="1">
              <a:spcBef>
                <a:spcPts val="467"/>
              </a:spcBef>
              <a:buClrTx/>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endParaRPr lang="en-GB" altLang="en-US" smtClean="0">
              <a:latin typeface="Arial" charset="0"/>
              <a:ea typeface="Lucida Sans Unicode" pitchFamily="32" charset="0"/>
              <a:cs typeface="Lucida Sans Unicode" pitchFamily="32"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1F96A083-BFB9-48C9-96A0-EA4F122D1263}" type="slidenum">
              <a:rPr lang="en-GB" altLang="en-US" smtClean="0">
                <a:solidFill>
                  <a:srgbClr val="000000"/>
                </a:solidFill>
                <a:latin typeface="Times New Roman" pitchFamily="16" charset="0"/>
              </a:rPr>
              <a:pPr eaLnBrk="1" hangingPunct="1"/>
              <a:t>40</a:t>
            </a:fld>
            <a:endParaRPr lang="en-GB" altLang="en-US" smtClean="0">
              <a:solidFill>
                <a:srgbClr val="000000"/>
              </a:solidFill>
              <a:latin typeface="Times New Roman" pitchFamily="16" charset="0"/>
            </a:endParaRPr>
          </a:p>
        </p:txBody>
      </p:sp>
      <p:sp>
        <p:nvSpPr>
          <p:cNvPr id="78851" name="Rectangle 1"/>
          <p:cNvSpPr>
            <a:spLocks noGrp="1" noRot="1" noChangeAspect="1" noChangeArrowheads="1" noTextEdit="1"/>
          </p:cNvSpPr>
          <p:nvPr>
            <p:ph type="sldImg"/>
          </p:nvPr>
        </p:nvSpPr>
        <p:spPr>
          <a:xfrm>
            <a:off x="990600" y="766763"/>
            <a:ext cx="5119688" cy="3838575"/>
          </a:xfrm>
          <a:ln/>
        </p:spPr>
      </p:sp>
      <p:sp>
        <p:nvSpPr>
          <p:cNvPr id="78852" name="Rectangle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There are some quidance topics on the HRCS Online website which it is important to be aware of when coding using Research Activity Codes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Firstly note that certain terms and concepts such as p</a:t>
            </a:r>
            <a:r>
              <a:rPr lang="en-GB" altLang="en-US" smtClean="0"/>
              <a:t>olicy, trials, education, evaluation are repeated across the system and you cannot apply the right codes by searching for these words in the system. It is important to work out the appropriate top level code group before applying codes (as we shall see in the next few slides)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t>Secondly there are three places in the system for methodological studies – for further details see the HRCS Online website</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GB" altLang="en-US" smtClean="0"/>
              <a:t>Thirdly the HRCS system is mainly oriented around coding research activity but there is also a home in the system for major resources which are used by health researchers – each of the 8 code groups has a resources and infrastructure code to cover items such as cell lines, informatics systems or DNA banks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351E8BC8-0976-4BD0-91FF-13972FAD89DF}" type="slidenum">
              <a:rPr lang="en-GB" altLang="en-US" smtClean="0">
                <a:solidFill>
                  <a:srgbClr val="000000"/>
                </a:solidFill>
                <a:latin typeface="Times New Roman" pitchFamily="16" charset="0"/>
              </a:rPr>
              <a:pPr eaLnBrk="1" hangingPunct="1"/>
              <a:t>41</a:t>
            </a:fld>
            <a:endParaRPr lang="en-GB" altLang="en-US" smtClean="0">
              <a:solidFill>
                <a:srgbClr val="000000"/>
              </a:solidFill>
              <a:latin typeface="Times New Roman" pitchFamily="16" charset="0"/>
            </a:endParaRPr>
          </a:p>
        </p:txBody>
      </p:sp>
      <p:sp>
        <p:nvSpPr>
          <p:cNvPr id="79875" name="Rectangle 1"/>
          <p:cNvSpPr>
            <a:spLocks noGrp="1" noRot="1" noChangeAspect="1" noChangeArrowheads="1" noTextEdit="1"/>
          </p:cNvSpPr>
          <p:nvPr>
            <p:ph type="sldImg"/>
          </p:nvPr>
        </p:nvSpPr>
        <p:spPr>
          <a:xfrm>
            <a:off x="990600" y="766763"/>
            <a:ext cx="5119688" cy="3838575"/>
          </a:xfrm>
          <a:ln/>
        </p:spPr>
      </p:sp>
      <p:sp>
        <p:nvSpPr>
          <p:cNvPr id="79876" name="Rectangle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This slide is a summary outline of the overall process for HRCS coding which will help you assign both Health Categories and Research Activity Codes successfully</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Firstly always start by identifying the main aim or focus of the research within the period of the associated financial support</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Secondly allocate the minimum number of codes to reflect these aims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Note that if there is more than one code then they should be given a percentage share adding to 100% – by default you should assign equal percentages, but unequal percentages can be assigned if there is a clear rationale for this in the abstract</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Consider a simple example where it is decided that the main aim of an award is to fund a clinical trial in humans testing a new drug treatment for lung cancer</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Once this summary is defined, the codes can be assigned</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In this case the award would be coded as 100% code 6.1 Pharmaceuticals on the Research Activity Codes dimension</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It would also be coded as 100% Cancer on the Health Categories dimension</a:t>
            </a:r>
            <a:endParaRPr lang="en-US" altLang="en-US" b="1" smtClean="0">
              <a:latin typeface="Arial" charset="0"/>
              <a:ea typeface="Lucida Sans Unicode" pitchFamily="32" charset="0"/>
              <a:cs typeface="Lucida Sans Unicode" pitchFamily="32" charset="0"/>
            </a:endParaRP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In the following slides I provide further details on the process to assign each of these codes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endParaRPr lang="en-US" altLang="en-US" smtClean="0">
              <a:latin typeface="Arial" charset="0"/>
              <a:ea typeface="Lucida Sans Unicode" pitchFamily="32" charset="0"/>
              <a:cs typeface="Lucida Sans Unicode" pitchFamily="32"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6F98A739-51F6-4C50-B375-E1CBA5C4C6D1}" type="slidenum">
              <a:rPr lang="en-GB" altLang="en-US" smtClean="0">
                <a:solidFill>
                  <a:srgbClr val="000000"/>
                </a:solidFill>
                <a:latin typeface="Times New Roman" pitchFamily="16" charset="0"/>
              </a:rPr>
              <a:pPr eaLnBrk="1" hangingPunct="1"/>
              <a:t>42</a:t>
            </a:fld>
            <a:endParaRPr lang="en-GB" altLang="en-US" smtClean="0">
              <a:solidFill>
                <a:srgbClr val="000000"/>
              </a:solidFill>
              <a:latin typeface="Times New Roman" pitchFamily="16" charset="0"/>
            </a:endParaRPr>
          </a:p>
        </p:txBody>
      </p:sp>
      <p:sp>
        <p:nvSpPr>
          <p:cNvPr id="80899" name="Rectangle 1"/>
          <p:cNvSpPr>
            <a:spLocks noGrp="1" noRot="1" noChangeAspect="1" noChangeArrowheads="1" noTextEdit="1"/>
          </p:cNvSpPr>
          <p:nvPr>
            <p:ph type="sldImg"/>
          </p:nvPr>
        </p:nvSpPr>
        <p:spPr>
          <a:xfrm>
            <a:off x="990600" y="766763"/>
            <a:ext cx="5119688" cy="3838575"/>
          </a:xfrm>
          <a:ln/>
        </p:spPr>
      </p:sp>
      <p:sp>
        <p:nvSpPr>
          <p:cNvPr id="80900" name="Rectangle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When assigning the Health Categories you should start by reviewing the main health focus or focuses of the award</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Note as indicated before it is important to ensure that you ignore any work which took place before this point and any future work which would be outside the scope of the current project</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Match each of the identified health aims to a Health Category, obeying the inclusion criteria</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In the example, we know that the study is into lung cancer but the Cancer category is not differentiated by site of action, so the code assigned is Cancer but not Respiratory</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This emphasises the point made earlier that knowledge of pathogenesis and site of action may not always be relevant when coding</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You can assign up to a max of 5 Health Categories – if more are required, apply the Generic category but never use the Other category in cases where you are uncertain or there is wide health relevance</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Remember to also consider applying the specific guidance I gave you earlier regarding studies of alcohol, diet, exercise and smoking</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smtClean="0">
                <a:latin typeface="Arial" charset="0"/>
                <a:ea typeface="Lucida Sans Unicode" pitchFamily="32" charset="0"/>
                <a:cs typeface="Lucida Sans Unicode" pitchFamily="32" charset="0"/>
              </a:rPr>
              <a:t>Also remember the guidance about sequelae – this helps to decide if two or more codes are appropriate or just one.</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endParaRPr lang="en-US" altLang="en-US" smtClean="0">
              <a:latin typeface="Arial" charset="0"/>
              <a:ea typeface="Lucida Sans Unicode" pitchFamily="32" charset="0"/>
              <a:cs typeface="Lucida Sans Unicode" pitchFamily="32"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A9550D9C-EF9D-42C0-B17A-B8DB38901B19}" type="slidenum">
              <a:rPr lang="en-GB" altLang="en-US" smtClean="0">
                <a:solidFill>
                  <a:srgbClr val="000000"/>
                </a:solidFill>
                <a:latin typeface="Times New Roman" pitchFamily="16" charset="0"/>
              </a:rPr>
              <a:pPr eaLnBrk="1" hangingPunct="1"/>
              <a:t>43</a:t>
            </a:fld>
            <a:endParaRPr lang="en-GB" altLang="en-US" smtClean="0">
              <a:solidFill>
                <a:srgbClr val="000000"/>
              </a:solidFill>
              <a:latin typeface="Times New Roman" pitchFamily="16" charset="0"/>
            </a:endParaRPr>
          </a:p>
        </p:txBody>
      </p:sp>
      <p:sp>
        <p:nvSpPr>
          <p:cNvPr id="81923" name="Rectangle 1"/>
          <p:cNvSpPr>
            <a:spLocks noGrp="1" noRot="1" noChangeAspect="1" noChangeArrowheads="1" noTextEdit="1"/>
          </p:cNvSpPr>
          <p:nvPr>
            <p:ph type="sldImg"/>
          </p:nvPr>
        </p:nvSpPr>
        <p:spPr>
          <a:xfrm>
            <a:off x="990600" y="766763"/>
            <a:ext cx="5119688" cy="3838575"/>
          </a:xfrm>
          <a:ln/>
        </p:spPr>
      </p:sp>
      <p:sp>
        <p:nvSpPr>
          <p:cNvPr id="81924" name="Rectangle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dirty="0" smtClean="0">
                <a:latin typeface="Arial" charset="0"/>
                <a:ea typeface="Lucida Sans Unicode" pitchFamily="32" charset="0"/>
                <a:cs typeface="Lucida Sans Unicode" pitchFamily="32" charset="0"/>
              </a:rPr>
              <a:t>When coding using the Research Activity Codes you should also start by reviewing the main aim or aims of the award</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dirty="0" smtClean="0">
                <a:latin typeface="Arial" charset="0"/>
                <a:ea typeface="Lucida Sans Unicode" pitchFamily="32" charset="0"/>
                <a:cs typeface="Lucida Sans Unicode" pitchFamily="32" charset="0"/>
              </a:rPr>
              <a:t>In particular ensure that you have ignored any work which took place before this point and any future work which would be outside the scope of the current project</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dirty="0" smtClean="0">
                <a:latin typeface="Arial" charset="0"/>
                <a:ea typeface="Lucida Sans Unicode" pitchFamily="32" charset="0"/>
                <a:cs typeface="Lucida Sans Unicode" pitchFamily="32" charset="0"/>
              </a:rPr>
              <a:t>Always start by identifying the code </a:t>
            </a:r>
            <a:r>
              <a:rPr lang="en-US" altLang="en-US" b="1" dirty="0" smtClean="0">
                <a:latin typeface="Arial" charset="0"/>
                <a:ea typeface="Lucida Sans Unicode" pitchFamily="32" charset="0"/>
                <a:cs typeface="Lucida Sans Unicode" pitchFamily="32" charset="0"/>
              </a:rPr>
              <a:t>group</a:t>
            </a:r>
            <a:r>
              <a:rPr lang="en-US" altLang="en-US" dirty="0" smtClean="0">
                <a:latin typeface="Arial" charset="0"/>
                <a:ea typeface="Lucida Sans Unicode" pitchFamily="32" charset="0"/>
                <a:cs typeface="Lucida Sans Unicode" pitchFamily="32" charset="0"/>
              </a:rPr>
              <a:t> for each aim </a:t>
            </a:r>
            <a:r>
              <a:rPr lang="en-US" altLang="en-US" b="1" dirty="0" smtClean="0">
                <a:latin typeface="Arial" charset="0"/>
                <a:ea typeface="Lucida Sans Unicode" pitchFamily="32" charset="0"/>
                <a:cs typeface="Lucida Sans Unicode" pitchFamily="32" charset="0"/>
              </a:rPr>
              <a:t>before</a:t>
            </a:r>
            <a:r>
              <a:rPr lang="en-US" altLang="en-US" dirty="0" smtClean="0">
                <a:latin typeface="Arial" charset="0"/>
                <a:ea typeface="Lucida Sans Unicode" pitchFamily="32" charset="0"/>
                <a:cs typeface="Lucida Sans Unicode" pitchFamily="32" charset="0"/>
              </a:rPr>
              <a:t> you try to assign the detailed codes</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dirty="0" smtClean="0">
                <a:latin typeface="Arial" charset="0"/>
                <a:ea typeface="Lucida Sans Unicode" pitchFamily="32" charset="0"/>
                <a:cs typeface="Lucida Sans Unicode" pitchFamily="32" charset="0"/>
              </a:rPr>
              <a:t>Using the example, we know that is a trial in humans testing a new therapy, this summary places it in group 6 Treatment Evaluation</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dirty="0" smtClean="0">
                <a:latin typeface="Arial" charset="0"/>
                <a:ea typeface="Lucida Sans Unicode" pitchFamily="32" charset="0"/>
                <a:cs typeface="Lucida Sans Unicode" pitchFamily="32" charset="0"/>
              </a:rPr>
              <a:t>This coding decision should take into account the previous advice that concepts such as “trials” and “therapies” are repeated across the system – so there can be diagnostic trials, preventive trails and trials of health services in addition studies of therapy can be pre-clinical or clinical</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dirty="0" smtClean="0">
                <a:latin typeface="Arial" charset="0"/>
                <a:ea typeface="Lucida Sans Unicode" pitchFamily="32" charset="0"/>
                <a:cs typeface="Lucida Sans Unicode" pitchFamily="32" charset="0"/>
              </a:rPr>
              <a:t>So to assign it to group 6 we need the additional information that it is a </a:t>
            </a:r>
            <a:r>
              <a:rPr lang="en-US" altLang="en-US" b="1" dirty="0" smtClean="0">
                <a:latin typeface="Arial" charset="0"/>
                <a:ea typeface="Lucida Sans Unicode" pitchFamily="32" charset="0"/>
                <a:cs typeface="Lucida Sans Unicode" pitchFamily="32" charset="0"/>
              </a:rPr>
              <a:t>tria</a:t>
            </a:r>
            <a:r>
              <a:rPr lang="en-US" altLang="en-US" dirty="0" smtClean="0">
                <a:latin typeface="Arial" charset="0"/>
                <a:ea typeface="Lucida Sans Unicode" pitchFamily="32" charset="0"/>
                <a:cs typeface="Lucida Sans Unicode" pitchFamily="32" charset="0"/>
              </a:rPr>
              <a:t>l but specifically that it is a trial in </a:t>
            </a:r>
            <a:r>
              <a:rPr lang="en-US" altLang="en-US" b="1" dirty="0" smtClean="0">
                <a:latin typeface="Arial" charset="0"/>
                <a:ea typeface="Lucida Sans Unicode" pitchFamily="32" charset="0"/>
                <a:cs typeface="Lucida Sans Unicode" pitchFamily="32" charset="0"/>
              </a:rPr>
              <a:t>humans</a:t>
            </a:r>
            <a:r>
              <a:rPr lang="en-US" altLang="en-US" dirty="0" smtClean="0">
                <a:latin typeface="Arial" charset="0"/>
                <a:ea typeface="Lucida Sans Unicode" pitchFamily="32" charset="0"/>
                <a:cs typeface="Lucida Sans Unicode" pitchFamily="32" charset="0"/>
              </a:rPr>
              <a:t> of a </a:t>
            </a:r>
            <a:r>
              <a:rPr lang="en-US" altLang="en-US" b="1" dirty="0" smtClean="0">
                <a:latin typeface="Arial" charset="0"/>
                <a:ea typeface="Lucida Sans Unicode" pitchFamily="32" charset="0"/>
                <a:cs typeface="Lucida Sans Unicode" pitchFamily="32" charset="0"/>
              </a:rPr>
              <a:t>therapy</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dirty="0" smtClean="0">
                <a:latin typeface="Arial" charset="0"/>
                <a:ea typeface="Lucida Sans Unicode" pitchFamily="32" charset="0"/>
                <a:cs typeface="Lucida Sans Unicode" pitchFamily="32" charset="0"/>
              </a:rPr>
              <a:t>Once we have selected the code group (6) then we can use the additional information that this is a drugs trial to select the final code of 6.1 </a:t>
            </a:r>
            <a:r>
              <a:rPr lang="en-US" altLang="en-US" dirty="0" err="1" smtClean="0">
                <a:latin typeface="Arial" charset="0"/>
                <a:ea typeface="Lucida Sans Unicode" pitchFamily="32" charset="0"/>
                <a:cs typeface="Lucida Sans Unicode" pitchFamily="32" charset="0"/>
              </a:rPr>
              <a:t>Pharamaceuticals</a:t>
            </a:r>
            <a:endParaRPr lang="en-US" altLang="en-US" dirty="0" smtClean="0">
              <a:latin typeface="Arial" charset="0"/>
              <a:ea typeface="Lucida Sans Unicode" pitchFamily="32" charset="0"/>
              <a:cs typeface="Lucida Sans Unicode" pitchFamily="32" charset="0"/>
            </a:endParaRP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r>
              <a:rPr lang="en-US" altLang="en-US" dirty="0" smtClean="0">
                <a:latin typeface="Arial" charset="0"/>
                <a:ea typeface="Lucida Sans Unicode" pitchFamily="32" charset="0"/>
                <a:cs typeface="Lucida Sans Unicode" pitchFamily="32" charset="0"/>
              </a:rPr>
              <a:t>Note you can also assign multiple research activity codes to reflect multiple aims but the usual rule is to assign a maximum of two, with up to 4 available for a large </a:t>
            </a:r>
            <a:r>
              <a:rPr lang="en-US" altLang="en-US" dirty="0" err="1" smtClean="0">
                <a:latin typeface="Arial" charset="0"/>
                <a:ea typeface="Lucida Sans Unicode" pitchFamily="32" charset="0"/>
                <a:cs typeface="Lucida Sans Unicode" pitchFamily="32" charset="0"/>
              </a:rPr>
              <a:t>programme</a:t>
            </a:r>
            <a:r>
              <a:rPr lang="en-US" altLang="en-US" dirty="0" smtClean="0">
                <a:latin typeface="Arial" charset="0"/>
                <a:ea typeface="Lucida Sans Unicode" pitchFamily="32" charset="0"/>
                <a:cs typeface="Lucida Sans Unicode" pitchFamily="32" charset="0"/>
              </a:rPr>
              <a:t> of work</a:t>
            </a:r>
          </a:p>
          <a:p>
            <a:pPr marL="177948" indent="-177948" eaLnBrk="1" hangingPunct="1">
              <a:spcBef>
                <a:spcPts val="467"/>
              </a:spcBef>
              <a:buClrTx/>
              <a:buFont typeface="Arial" charset="0"/>
              <a:buChar char="•"/>
              <a:tabLst>
                <a:tab pos="0" algn="l"/>
                <a:tab pos="464642" algn="l"/>
                <a:tab pos="930932" algn="l"/>
                <a:tab pos="1397221" algn="l"/>
                <a:tab pos="1863511" algn="l"/>
                <a:tab pos="2329800" algn="l"/>
                <a:tab pos="2796090" algn="l"/>
                <a:tab pos="3262379" algn="l"/>
                <a:tab pos="3728669" algn="l"/>
                <a:tab pos="4194958" algn="l"/>
                <a:tab pos="4661248" algn="l"/>
                <a:tab pos="5127537" algn="l"/>
                <a:tab pos="5593827" algn="l"/>
                <a:tab pos="6060116" algn="l"/>
                <a:tab pos="6526407" algn="l"/>
                <a:tab pos="6992696" algn="l"/>
                <a:tab pos="7458986" algn="l"/>
                <a:tab pos="7925275" algn="l"/>
                <a:tab pos="8391565" algn="l"/>
                <a:tab pos="8857854" algn="l"/>
                <a:tab pos="9324144" algn="l"/>
              </a:tabLst>
            </a:pPr>
            <a:endParaRPr lang="en-US" altLang="en-US" dirty="0" smtClean="0">
              <a:latin typeface="Arial" charset="0"/>
              <a:ea typeface="Lucida Sans Unicode" pitchFamily="32" charset="0"/>
              <a:cs typeface="Lucida Sans Unicode" pitchFamily="32"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219A53E7-9A6C-488E-8E2A-22F10338DDBC}" type="slidenum">
              <a:rPr lang="en-GB" altLang="en-US" smtClean="0">
                <a:solidFill>
                  <a:srgbClr val="000000"/>
                </a:solidFill>
                <a:latin typeface="Times New Roman" pitchFamily="16" charset="0"/>
              </a:rPr>
              <a:pPr eaLnBrk="1" hangingPunct="1"/>
              <a:t>44</a:t>
            </a:fld>
            <a:endParaRPr lang="en-GB" altLang="en-US" smtClean="0">
              <a:solidFill>
                <a:srgbClr val="000000"/>
              </a:solidFill>
              <a:latin typeface="Times New Roman" pitchFamily="16" charset="0"/>
            </a:endParaRPr>
          </a:p>
        </p:txBody>
      </p:sp>
      <p:sp>
        <p:nvSpPr>
          <p:cNvPr id="82947" name="Rectangle 1"/>
          <p:cNvSpPr>
            <a:spLocks noGrp="1" noRot="1" noChangeAspect="1" noChangeArrowheads="1" noTextEdit="1"/>
          </p:cNvSpPr>
          <p:nvPr>
            <p:ph type="sldImg"/>
          </p:nvPr>
        </p:nvSpPr>
        <p:spPr>
          <a:xfrm>
            <a:off x="990600" y="766763"/>
            <a:ext cx="5119688" cy="3838575"/>
          </a:xfrm>
          <a:ln/>
        </p:spPr>
      </p:sp>
      <p:sp>
        <p:nvSpPr>
          <p:cNvPr id="82948" name="Rectangle 2"/>
          <p:cNvSpPr>
            <a:spLocks noGrp="1" noChangeArrowheads="1"/>
          </p:cNvSpPr>
          <p:nvPr>
            <p:ph type="body" idx="1"/>
          </p:nvPr>
        </p:nvSpPr>
        <p:spPr>
          <a:xfrm>
            <a:off x="710096" y="4860662"/>
            <a:ext cx="5675790" cy="46064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7948" indent="-177948">
              <a:buFont typeface="Arial" charset="0"/>
              <a:buChar char="•"/>
            </a:pPr>
            <a:r>
              <a:rPr lang="en-US" altLang="en-US" smtClean="0"/>
              <a:t>That concludes my presentation</a:t>
            </a:r>
          </a:p>
          <a:p>
            <a:pPr marL="177948" indent="-177948">
              <a:buFont typeface="Arial" charset="0"/>
              <a:buChar char="•"/>
            </a:pPr>
            <a:r>
              <a:rPr lang="en-US" altLang="en-US" smtClean="0"/>
              <a:t>Further detail is available from the HRCS website – HRCS Online – at the indicated web address</a:t>
            </a:r>
          </a:p>
          <a:p>
            <a:pPr marL="177948" indent="-177948">
              <a:buFont typeface="Arial" charset="0"/>
              <a:buChar char="•"/>
            </a:pPr>
            <a:r>
              <a:rPr lang="en-US" altLang="en-US" smtClean="0"/>
              <a:t>To get you started from this point you should start coding some simple example abstracts</a:t>
            </a:r>
          </a:p>
          <a:p>
            <a:pPr marL="177948" indent="-177948">
              <a:buFont typeface="Arial" charset="0"/>
              <a:buChar char="•"/>
            </a:pPr>
            <a:r>
              <a:rPr lang="en-US" altLang="en-US" smtClean="0"/>
              <a:t>I also recommend a very useful document for beginners available from the website in PDF form</a:t>
            </a:r>
          </a:p>
          <a:p>
            <a:pPr marL="177948" indent="-177948">
              <a:buFont typeface="Arial" charset="0"/>
              <a:buChar char="•"/>
            </a:pPr>
            <a:r>
              <a:rPr lang="en-US" altLang="en-US" smtClean="0"/>
              <a:t>It is called Common Mistakes and it lists 9 mistakes often made by those first using the HRCS system</a:t>
            </a:r>
          </a:p>
          <a:p>
            <a:pPr marL="177948" indent="-177948">
              <a:buFont typeface="Arial" charset="0"/>
              <a:buChar char="•"/>
            </a:pPr>
            <a:endParaRPr lang="en-US" altLang="en-US" smtClean="0"/>
          </a:p>
          <a:p>
            <a:pPr marL="177948" indent="-177948"/>
            <a:r>
              <a:rPr lang="en-US" altLang="en-US" smtClean="0">
                <a:latin typeface="Arial" charset="0"/>
                <a:ea typeface="Lucida Sans Unicode" pitchFamily="32" charset="0"/>
                <a:cs typeface="Lucida Sans Unicode" pitchFamily="32" charset="0"/>
              </a:rPr>
              <a:t>Link to document: http://www.hrcsonline.net/sites/default/files/HRCS_Common_Mistakes.pdf</a:t>
            </a: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CA760A58-8470-4EDE-A2FC-2B1B29C65312}" type="slidenum">
              <a:rPr lang="en-GB" altLang="en-US" smtClean="0">
                <a:solidFill>
                  <a:srgbClr val="000000"/>
                </a:solidFill>
                <a:latin typeface="Times New Roman" pitchFamily="16" charset="0"/>
              </a:rPr>
              <a:pPr eaLnBrk="1" hangingPunct="1"/>
              <a:t>5</a:t>
            </a:fld>
            <a:endParaRPr lang="en-GB" altLang="en-US" smtClean="0">
              <a:solidFill>
                <a:srgbClr val="000000"/>
              </a:solidFill>
              <a:latin typeface="Times New Roman" pitchFamily="16" charset="0"/>
            </a:endParaRPr>
          </a:p>
        </p:txBody>
      </p:sp>
      <p:sp>
        <p:nvSpPr>
          <p:cNvPr id="48131" name="Rectangle 1"/>
          <p:cNvSpPr>
            <a:spLocks noGrp="1" noRot="1" noChangeAspect="1" noChangeArrowheads="1" noTextEdit="1"/>
          </p:cNvSpPr>
          <p:nvPr>
            <p:ph type="sldImg"/>
          </p:nvPr>
        </p:nvSpPr>
        <p:spPr>
          <a:xfrm>
            <a:off x="990600" y="766763"/>
            <a:ext cx="5119688" cy="3838575"/>
          </a:xfrm>
          <a:ln/>
        </p:spPr>
      </p:sp>
      <p:sp>
        <p:nvSpPr>
          <p:cNvPr id="48132" name="Text Box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One early decision by the UKCRC partners was that there was a need for a national picture of health research in the UK</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This overview would provide the first accurate baseline of current national funding patterns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In particular it would allow different research funders to make more efficient decisions about their own funding in the context of funding by others.   </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The UKCRC Partners agreed that one of the first tasks of the UKCRC should be to map this overall UK health research portfolio </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This became the job of the UKCRC Secretariat team which was funded to coordinate the work of the UKCRC</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dirty="0" smtClean="0">
                <a:latin typeface="Arial" charset="0"/>
                <a:ea typeface="Lucida Sans Unicode" pitchFamily="32" charset="0"/>
                <a:cs typeface="Lucida Sans Unicode" pitchFamily="32" charset="0"/>
              </a:rPr>
              <a:t>The UKCRC was then led by Liam O’Toole its CEO and the analysis work was led by Andrew Speakman and Janet Valentine</a:t>
            </a:r>
          </a:p>
          <a:p>
            <a:pPr marL="237264" indent="-237264" eaLnBrk="1" hangingPunct="1">
              <a:spcBef>
                <a:spcPts val="467"/>
              </a:spcBef>
              <a:buClrTx/>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GB" altLang="en-US" dirty="0" smtClean="0">
              <a:latin typeface="Arial" charset="0"/>
              <a:ea typeface="Lucida Sans Unicode" pitchFamily="32" charset="0"/>
              <a:cs typeface="Lucida Sans Unicode" pitchFamily="32" charset="0"/>
            </a:endParaRPr>
          </a:p>
          <a:p>
            <a:pPr marL="237264" indent="-237264" eaLnBrk="1" hangingPunct="1">
              <a:spcBef>
                <a:spcPts val="467"/>
              </a:spcBef>
              <a:buClrTx/>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GB" altLang="en-US" dirty="0" smtClean="0">
              <a:latin typeface="Arial" charset="0"/>
              <a:ea typeface="Lucida Sans Unicode" pitchFamily="32" charset="0"/>
              <a:cs typeface="Lucida Sans Unicode" pitchFamily="3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A1DC2407-0FB1-47CF-A3BE-458794161B0E}" type="slidenum">
              <a:rPr lang="en-GB" altLang="en-US" smtClean="0">
                <a:solidFill>
                  <a:srgbClr val="000000"/>
                </a:solidFill>
                <a:latin typeface="Times New Roman" pitchFamily="16" charset="0"/>
              </a:rPr>
              <a:pPr eaLnBrk="1" hangingPunct="1"/>
              <a:t>6</a:t>
            </a:fld>
            <a:endParaRPr lang="en-GB" altLang="en-US" smtClean="0">
              <a:solidFill>
                <a:srgbClr val="000000"/>
              </a:solidFill>
              <a:latin typeface="Times New Roman" pitchFamily="16" charset="0"/>
            </a:endParaRPr>
          </a:p>
        </p:txBody>
      </p:sp>
      <p:sp>
        <p:nvSpPr>
          <p:cNvPr id="49155" name="Rectangle 1"/>
          <p:cNvSpPr>
            <a:spLocks noGrp="1" noRot="1" noChangeAspect="1" noChangeArrowheads="1" noTextEdit="1"/>
          </p:cNvSpPr>
          <p:nvPr>
            <p:ph type="sldImg"/>
          </p:nvPr>
        </p:nvSpPr>
        <p:spPr>
          <a:xfrm>
            <a:off x="992188" y="766763"/>
            <a:ext cx="5119687" cy="3838575"/>
          </a:xfrm>
          <a:ln/>
        </p:spPr>
      </p:sp>
      <p:sp>
        <p:nvSpPr>
          <p:cNvPr id="49156" name="Text Box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The analysis was based on a similar national exercise which had already been conducted in the field of Cancer and had a major impact including important joint outcomes to address perceived problems and gaps in research activity</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This was the Cancer Strategic Analysis of 2002  which was published by the National Cancer Research Institute (NCRI) – which is also a UK partnership organisation (see http://www.ncri.org.uk/)</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The analysis was based on an international cancer classification system called the Common Scientific Outline or CSO </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The CSO system is one of the sources for the HRCS but is also in active use in its own right by an international partnership called the International Cancer Research Partnership or ICRP (see https://www.icrpartnership.org/)</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GB" altLang="en-US" smtClean="0">
              <a:latin typeface="Arial" charset="0"/>
              <a:ea typeface="Lucida Sans Unicode" pitchFamily="32" charset="0"/>
              <a:cs typeface="Lucida Sans Unicode" pitchFamily="32" charset="0"/>
            </a:endParaRPr>
          </a:p>
          <a:p>
            <a:pPr marL="237264" indent="-237264" eaLnBrk="1" hangingPunct="1">
              <a:spcBef>
                <a:spcPts val="467"/>
              </a:spcBef>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Link to report: http://www.ncri.org.uk/wp-content/uploads/2013/11/2002-NCRI-Strategic-Analysis.pdf</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236CD0D7-4B9C-4EB6-9200-49B7BC8351CC}" type="slidenum">
              <a:rPr lang="en-GB" altLang="en-US" smtClean="0">
                <a:solidFill>
                  <a:srgbClr val="000000"/>
                </a:solidFill>
                <a:latin typeface="Times New Roman" pitchFamily="16" charset="0"/>
              </a:rPr>
              <a:pPr eaLnBrk="1" hangingPunct="1"/>
              <a:t>7</a:t>
            </a:fld>
            <a:endParaRPr lang="en-GB" altLang="en-US" smtClean="0">
              <a:solidFill>
                <a:srgbClr val="000000"/>
              </a:solidFill>
              <a:latin typeface="Times New Roman" pitchFamily="16" charset="0"/>
            </a:endParaRPr>
          </a:p>
        </p:txBody>
      </p:sp>
      <p:sp>
        <p:nvSpPr>
          <p:cNvPr id="50179" name="Rectangle 1"/>
          <p:cNvSpPr>
            <a:spLocks noGrp="1" noRot="1" noChangeAspect="1" noChangeArrowheads="1" noTextEdit="1"/>
          </p:cNvSpPr>
          <p:nvPr>
            <p:ph type="sldImg"/>
          </p:nvPr>
        </p:nvSpPr>
        <p:spPr>
          <a:xfrm>
            <a:off x="990600" y="766763"/>
            <a:ext cx="5119688" cy="3838575"/>
          </a:xfrm>
          <a:ln/>
        </p:spPr>
      </p:sp>
      <p:sp>
        <p:nvSpPr>
          <p:cNvPr id="50180" name="Text Box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Work on the first UK health research analysis began in 2005 and the report (pictured) was published in 2006</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The organisations that participated in this analysis included the 11 largest govt and charity organisations funding health research in the UK </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The govt bodies included the 4 UK health departments, the Medical Research Council and the health or ageing relevant portfolios of 3 other Research Councils that have remits wider than health research – specifically in the areas of socioeconomics, behaviour and biology and engineering and physical sciences.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There were also 3 participating charities: the Wellcome Trust, Cancer Research UK and the British Heart Foundation. These 3 charities at that time had individual annual research expenditure of more than £20m pa and together comprised more than 80% of the total research spend by medical research charities in the UK</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GB" altLang="en-US" smtClean="0">
              <a:latin typeface="Arial" charset="0"/>
              <a:ea typeface="Lucida Sans Unicode" pitchFamily="32" charset="0"/>
              <a:cs typeface="Lucida Sans Unicode" pitchFamily="32" charset="0"/>
            </a:endParaRPr>
          </a:p>
          <a:p>
            <a:pPr marL="237264" indent="-237264" eaLnBrk="1" hangingPunct="1">
              <a:spcBef>
                <a:spcPts val="467"/>
              </a:spcBef>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Link to report: http://www.ukcrc.org/index.aspx?o=2546</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B8EB7F82-0D7B-4E2F-9D7D-D852BA502D0F}" type="slidenum">
              <a:rPr lang="en-GB" altLang="en-US" smtClean="0">
                <a:solidFill>
                  <a:srgbClr val="000000"/>
                </a:solidFill>
                <a:latin typeface="Times New Roman" pitchFamily="16" charset="0"/>
              </a:rPr>
              <a:pPr eaLnBrk="1" hangingPunct="1"/>
              <a:t>8</a:t>
            </a:fld>
            <a:endParaRPr lang="en-GB" altLang="en-US" smtClean="0">
              <a:solidFill>
                <a:srgbClr val="000000"/>
              </a:solidFill>
              <a:latin typeface="Times New Roman" pitchFamily="16" charset="0"/>
            </a:endParaRPr>
          </a:p>
        </p:txBody>
      </p:sp>
      <p:sp>
        <p:nvSpPr>
          <p:cNvPr id="51203" name="Rectangle 1"/>
          <p:cNvSpPr>
            <a:spLocks noGrp="1" noRot="1" noChangeAspect="1" noChangeArrowheads="1" noTextEdit="1"/>
          </p:cNvSpPr>
          <p:nvPr>
            <p:ph type="sldImg"/>
          </p:nvPr>
        </p:nvSpPr>
        <p:spPr>
          <a:xfrm>
            <a:off x="990600" y="766763"/>
            <a:ext cx="5119688" cy="3838575"/>
          </a:xfrm>
          <a:ln/>
        </p:spPr>
      </p:sp>
      <p:sp>
        <p:nvSpPr>
          <p:cNvPr id="51204" name="Text Box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To achieve the analysis, the UKCRC established a central database of the health relevant portfolios of the 11 participating funders covering a period of one year from April 2004 to March 2005.</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The database eventually included details of more than 9 and a half thousand  awards representing a total spend of more than £950m for the year of the analysis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To be able to compare and analyse the different portfolios on the database it was necessary to included details of funding and descriptions of the research – short scientific abstracts.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A single bespoke classification system was designed jointly by the 11 participating funders to classify the abstracts - namely the HRCS – its aim was to cover the full spectrum of health research and to answer broad strategic questions about how the money was being used.</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The final classification system had 2 parts to it,  Research Activity Codes which capture the type of research taking place and Health Categories which capture the area of health or disease being studied</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Note that each award was classified using both parts of the system</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The whole process was labour intensive taking 18 months  with each award coded twice and involving contract coders and dedicated staff from the UKCRC Secretariat with input from the participating organisations</a:t>
            </a:r>
          </a:p>
          <a:p>
            <a:pPr marL="237264" indent="-237264" eaLnBrk="1" hangingPunct="1">
              <a:spcBef>
                <a:spcPts val="467"/>
              </a:spcBef>
              <a:buFont typeface="Times New Roman" pitchFamily="16" charset="0"/>
              <a:buAutoNum type="arabicPeriod"/>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GB" altLang="en-US" smtClean="0">
              <a:latin typeface="Arial" charset="0"/>
              <a:ea typeface="Lucida Sans Unicode" pitchFamily="32" charset="0"/>
              <a:cs typeface="Lucida Sans Unicode" pitchFamily="32" charset="0"/>
            </a:endParaRPr>
          </a:p>
          <a:p>
            <a:pPr marL="237264" indent="-237264" eaLnBrk="1" hangingPunct="1">
              <a:spcBef>
                <a:spcPts val="467"/>
              </a:spcBef>
              <a:buFont typeface="Times New Roman" pitchFamily="16" charset="0"/>
              <a:buAutoNum type="arabicPeriod"/>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GB" altLang="en-US" smtClean="0">
              <a:latin typeface="Arial" charset="0"/>
              <a:ea typeface="Lucida Sans Unicode" pitchFamily="32" charset="0"/>
              <a:cs typeface="Lucida Sans Unicode" pitchFamily="3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1pPr>
            <a:lvl2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2pPr>
            <a:lvl3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3pPr>
            <a:lvl4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4pPr>
            <a:lvl5pPr eaLnBrk="0" hangingPunc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5pPr>
            <a:lvl6pPr marL="2609903"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6pPr>
            <a:lvl7pPr marL="3084431"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7pPr>
            <a:lvl8pPr marL="3558959"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8pPr>
            <a:lvl9pPr marL="4033487" indent="-237264" defTabSz="466290" eaLnBrk="0" fontAlgn="base" hangingPunct="0">
              <a:spcBef>
                <a:spcPct val="0"/>
              </a:spcBef>
              <a:spcAft>
                <a:spcPct val="0"/>
              </a:spcAft>
              <a:buClr>
                <a:srgbClr val="000000"/>
              </a:buClr>
              <a:buSzPct val="100000"/>
              <a:buFont typeface="Times New Roman" pitchFamily="16" charset="0"/>
              <a:tabLst>
                <a:tab pos="751336" algn="l"/>
                <a:tab pos="1502672" algn="l"/>
                <a:tab pos="2254007" algn="l"/>
                <a:tab pos="3005343" algn="l"/>
              </a:tabLst>
              <a:defRPr>
                <a:solidFill>
                  <a:schemeClr val="bg1"/>
                </a:solidFill>
                <a:latin typeface="Arial" charset="0"/>
                <a:ea typeface="Lucida Sans Unicode" pitchFamily="32" charset="0"/>
                <a:cs typeface="Lucida Sans Unicode" pitchFamily="32" charset="0"/>
              </a:defRPr>
            </a:lvl9pPr>
          </a:lstStyle>
          <a:p>
            <a:pPr eaLnBrk="1" hangingPunct="1"/>
            <a:fld id="{44B7BC3B-C28B-4E4D-B558-B130832DCCCE}" type="slidenum">
              <a:rPr lang="en-GB" altLang="en-US" smtClean="0">
                <a:solidFill>
                  <a:srgbClr val="000000"/>
                </a:solidFill>
                <a:latin typeface="Times New Roman" pitchFamily="16" charset="0"/>
              </a:rPr>
              <a:pPr eaLnBrk="1" hangingPunct="1"/>
              <a:t>9</a:t>
            </a:fld>
            <a:endParaRPr lang="en-GB" altLang="en-US" smtClean="0">
              <a:solidFill>
                <a:srgbClr val="000000"/>
              </a:solidFill>
              <a:latin typeface="Times New Roman" pitchFamily="16" charset="0"/>
            </a:endParaRPr>
          </a:p>
        </p:txBody>
      </p:sp>
      <p:sp>
        <p:nvSpPr>
          <p:cNvPr id="52227" name="Rectangle 1"/>
          <p:cNvSpPr>
            <a:spLocks noGrp="1" noRot="1" noChangeAspect="1" noChangeArrowheads="1" noTextEdit="1"/>
          </p:cNvSpPr>
          <p:nvPr>
            <p:ph type="sldImg"/>
          </p:nvPr>
        </p:nvSpPr>
        <p:spPr>
          <a:xfrm>
            <a:off x="990600" y="766763"/>
            <a:ext cx="5119688" cy="3838575"/>
          </a:xfrm>
          <a:ln/>
        </p:spPr>
      </p:sp>
      <p:sp>
        <p:nvSpPr>
          <p:cNvPr id="52228" name="Text Box 2"/>
          <p:cNvSpPr>
            <a:spLocks noGrp="1" noChangeArrowheads="1"/>
          </p:cNvSpPr>
          <p:nvPr>
            <p:ph type="body" idx="1"/>
          </p:nvPr>
        </p:nvSpPr>
        <p:spPr>
          <a:xfrm>
            <a:off x="947348" y="4860662"/>
            <a:ext cx="5206264" cy="4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This pie chart represents one of the main results from the analysis.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It shows the combined spend of the 11 funders classified using the 8 main Research Activity Code groups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As you can see around 1/3 of the total expenditure was classified as Underpinning. This represents anything investigating normal function - including basic biology, behaviour and socioeconomic studies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A further 1/3 of national funding was classified as Aetiology. This category includes all research on causes and development of disease. For example most of epidemiology is within this category</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The remaining third of funding was divided between the other 6 Research Activity Code groups representing research at the more applied end of the spectrum</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This includes the Prevention code (2.5%) which includes research on vaccines and health behaviour change for example to do with diet and smoking</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The Detection and Diagnosis code (5.2%)  includes research into predictive markers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Research into treatment and therapies (16.6%) includes all types of treatment from pharmaceutical, medical devices to behavioural and physical therapies and is divided into two parts within the system representing Development and Evaluation of treatments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The Disease Management code (2.3%) covers research into health management at the personal level – including issues relevant to patients and health professionals</a:t>
            </a:r>
          </a:p>
          <a:p>
            <a:pPr marL="237264" indent="-237264" eaLnBrk="1" hangingPunct="1">
              <a:spcBef>
                <a:spcPts val="467"/>
              </a:spcBef>
              <a:buFont typeface="Arial" charset="0"/>
              <a:buChar char="•"/>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r>
              <a:rPr lang="en-GB" altLang="en-US" smtClean="0">
                <a:latin typeface="Arial" charset="0"/>
                <a:ea typeface="Lucida Sans Unicode" pitchFamily="32" charset="0"/>
                <a:cs typeface="Lucida Sans Unicode" pitchFamily="32" charset="0"/>
              </a:rPr>
              <a:t>The Health Services code (4.8%) covers research at an organisational level and includes health care delivery, policy and health economics</a:t>
            </a:r>
          </a:p>
          <a:p>
            <a:pPr marL="237264" indent="-237264" eaLnBrk="1" hangingPunct="1">
              <a:spcBef>
                <a:spcPts val="467"/>
              </a:spcBef>
              <a:buFont typeface="Times New Roman" pitchFamily="16" charset="0"/>
              <a:buAutoNum type="arabicPeriod"/>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GB" altLang="en-US" smtClean="0">
              <a:latin typeface="Arial" charset="0"/>
              <a:ea typeface="Lucida Sans Unicode" pitchFamily="32" charset="0"/>
              <a:cs typeface="Lucida Sans Unicode" pitchFamily="32" charset="0"/>
            </a:endParaRPr>
          </a:p>
          <a:p>
            <a:pPr marL="237264" indent="-237264" eaLnBrk="1" hangingPunct="1">
              <a:spcBef>
                <a:spcPts val="467"/>
              </a:spcBef>
              <a:buClrTx/>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GB" altLang="en-US" smtClean="0">
              <a:latin typeface="Arial" charset="0"/>
              <a:ea typeface="Lucida Sans Unicode" pitchFamily="32" charset="0"/>
              <a:cs typeface="Lucida Sans Unicode" pitchFamily="32" charset="0"/>
            </a:endParaRPr>
          </a:p>
          <a:p>
            <a:pPr marL="237264" indent="-237264" eaLnBrk="1" hangingPunct="1">
              <a:spcBef>
                <a:spcPts val="467"/>
              </a:spcBef>
              <a:buClrTx/>
              <a:tabLst>
                <a:tab pos="237264" algn="l"/>
                <a:tab pos="701906" algn="l"/>
                <a:tab pos="1168196" algn="l"/>
                <a:tab pos="1634485" algn="l"/>
                <a:tab pos="2100775" algn="l"/>
                <a:tab pos="2567064" algn="l"/>
                <a:tab pos="3033354" algn="l"/>
                <a:tab pos="3499643" algn="l"/>
                <a:tab pos="3965933" algn="l"/>
                <a:tab pos="4432222" algn="l"/>
                <a:tab pos="4898512" algn="l"/>
                <a:tab pos="5364801" algn="l"/>
                <a:tab pos="5831091" algn="l"/>
                <a:tab pos="6297380" algn="l"/>
                <a:tab pos="6763670" algn="l"/>
                <a:tab pos="7229960" algn="l"/>
                <a:tab pos="7696250" algn="l"/>
                <a:tab pos="8162539" algn="l"/>
                <a:tab pos="8628829" algn="l"/>
                <a:tab pos="9095118" algn="l"/>
                <a:tab pos="9561408" algn="l"/>
              </a:tabLst>
            </a:pPr>
            <a:endParaRPr lang="en-GB" altLang="en-US" smtClean="0">
              <a:latin typeface="Arial" charset="0"/>
              <a:ea typeface="Lucida Sans Unicode" pitchFamily="32" charset="0"/>
              <a:cs typeface="Lucida Sans Unicode" pitchFamily="3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1"/>
          </p:nvPr>
        </p:nvSpPr>
        <p:spPr>
          <a:ln/>
        </p:spPr>
        <p:txBody>
          <a:bodyPr/>
          <a:lstStyle>
            <a:lvl1pPr>
              <a:defRPr/>
            </a:lvl1pPr>
          </a:lstStyle>
          <a:p>
            <a:pPr>
              <a:defRPr/>
            </a:pPr>
            <a:r>
              <a:rPr lang="en-GB" altLang="en-US"/>
              <a:t>  • </a:t>
            </a:r>
            <a:fld id="{48F4DD0D-C2F1-45D9-ABB7-49911C8D7F37}"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331364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1"/>
          </p:nvPr>
        </p:nvSpPr>
        <p:spPr>
          <a:ln/>
        </p:spPr>
        <p:txBody>
          <a:bodyPr/>
          <a:lstStyle>
            <a:lvl1pPr>
              <a:defRPr/>
            </a:lvl1pPr>
          </a:lstStyle>
          <a:p>
            <a:pPr>
              <a:defRPr/>
            </a:pPr>
            <a:r>
              <a:rPr lang="en-GB" altLang="en-US"/>
              <a:t>  • </a:t>
            </a:r>
            <a:fld id="{A57DDCE1-355D-4551-9DAA-4103AC432C57}"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162776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4313" y="125413"/>
            <a:ext cx="2109787" cy="56975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34950" y="125413"/>
            <a:ext cx="6176963"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1"/>
          </p:nvPr>
        </p:nvSpPr>
        <p:spPr>
          <a:ln/>
        </p:spPr>
        <p:txBody>
          <a:bodyPr/>
          <a:lstStyle>
            <a:lvl1pPr>
              <a:defRPr/>
            </a:lvl1pPr>
          </a:lstStyle>
          <a:p>
            <a:pPr>
              <a:defRPr/>
            </a:pPr>
            <a:r>
              <a:rPr lang="en-GB" altLang="en-US"/>
              <a:t>  • </a:t>
            </a:r>
            <a:fld id="{DC95FD6C-442C-40F2-AF9E-2B4C552FA859}"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3562238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4950" y="125413"/>
            <a:ext cx="7250113" cy="6731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16900" cy="4222750"/>
          </a:xfrm>
        </p:spPr>
        <p:txBody>
          <a:bodyPr/>
          <a:lstStyle/>
          <a:p>
            <a:pPr lvl="0"/>
            <a:endParaRPr lang="en-GB" noProof="0" smtClean="0"/>
          </a:p>
        </p:txBody>
      </p:sp>
      <p:sp>
        <p:nvSpPr>
          <p:cNvPr id="4" name="Rectangle 4"/>
          <p:cNvSpPr>
            <a:spLocks noGrp="1" noChangeArrowheads="1"/>
          </p:cNvSpPr>
          <p:nvPr>
            <p:ph type="ftr"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1"/>
          </p:nvPr>
        </p:nvSpPr>
        <p:spPr>
          <a:ln/>
        </p:spPr>
        <p:txBody>
          <a:bodyPr/>
          <a:lstStyle>
            <a:lvl1pPr>
              <a:defRPr/>
            </a:lvl1pPr>
          </a:lstStyle>
          <a:p>
            <a:pPr>
              <a:defRPr/>
            </a:pPr>
            <a:r>
              <a:rPr lang="en-GB" altLang="en-US"/>
              <a:t>  • </a:t>
            </a:r>
            <a:fld id="{65830AA0-5690-48E7-9F29-7D0F18FAC035}"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3879219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
          <p:cNvSpPr>
            <a:spLocks noGrp="1" noChangeArrowheads="1"/>
          </p:cNvSpPr>
          <p:nvPr>
            <p:ph type="dt" idx="10"/>
          </p:nvPr>
        </p:nvSpPr>
        <p:spPr>
          <a:ln/>
        </p:spPr>
        <p:txBody>
          <a:bodyPr/>
          <a:lstStyle>
            <a:lvl1pPr>
              <a:defRPr/>
            </a:lvl1pPr>
          </a:lstStyle>
          <a:p>
            <a:pPr>
              <a:defRPr/>
            </a:pPr>
            <a:endParaRPr lang="en-GB" altLang="en-US"/>
          </a:p>
        </p:txBody>
      </p:sp>
      <p:sp>
        <p:nvSpPr>
          <p:cNvPr id="5" name="Rectangle 3"/>
          <p:cNvSpPr>
            <a:spLocks noGrp="1" noChangeArrowheads="1"/>
          </p:cNvSpPr>
          <p:nvPr>
            <p:ph type="ftr" idx="11"/>
          </p:nvPr>
        </p:nvSpPr>
        <p:spPr>
          <a:ln/>
        </p:spPr>
        <p:txBody>
          <a:bodyPr/>
          <a:lstStyle>
            <a:lvl1pPr>
              <a:defRPr/>
            </a:lvl1pPr>
          </a:lstStyle>
          <a:p>
            <a:pPr>
              <a:defRPr/>
            </a:pPr>
            <a:endParaRPr lang="en-GB" altLang="en-US"/>
          </a:p>
        </p:txBody>
      </p:sp>
      <p:sp>
        <p:nvSpPr>
          <p:cNvPr id="6" name="Rectangle 4"/>
          <p:cNvSpPr>
            <a:spLocks noGrp="1" noChangeArrowheads="1"/>
          </p:cNvSpPr>
          <p:nvPr>
            <p:ph type="sldNum" idx="12"/>
          </p:nvPr>
        </p:nvSpPr>
        <p:spPr>
          <a:ln/>
        </p:spPr>
        <p:txBody>
          <a:bodyPr/>
          <a:lstStyle>
            <a:lvl1pPr>
              <a:defRPr/>
            </a:lvl1pPr>
          </a:lstStyle>
          <a:p>
            <a:pPr>
              <a:defRPr/>
            </a:pPr>
            <a:fld id="{3A5DA793-E26D-4A79-B2AF-E3E546605EC2}" type="slidenum">
              <a:rPr lang="en-GB" altLang="en-US"/>
              <a:pPr>
                <a:defRPr/>
              </a:pPr>
              <a:t>‹#›</a:t>
            </a:fld>
            <a:endParaRPr lang="en-GB" altLang="en-US"/>
          </a:p>
        </p:txBody>
      </p:sp>
    </p:spTree>
    <p:extLst>
      <p:ext uri="{BB962C8B-B14F-4D97-AF65-F5344CB8AC3E}">
        <p14:creationId xmlns:p14="http://schemas.microsoft.com/office/powerpoint/2010/main" val="1053812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idx="10"/>
          </p:nvPr>
        </p:nvSpPr>
        <p:spPr>
          <a:ln/>
        </p:spPr>
        <p:txBody>
          <a:bodyPr/>
          <a:lstStyle>
            <a:lvl1pPr>
              <a:defRPr/>
            </a:lvl1pPr>
          </a:lstStyle>
          <a:p>
            <a:pPr>
              <a:defRPr/>
            </a:pPr>
            <a:endParaRPr lang="en-GB" altLang="en-US"/>
          </a:p>
        </p:txBody>
      </p:sp>
      <p:sp>
        <p:nvSpPr>
          <p:cNvPr id="5" name="Rectangle 3"/>
          <p:cNvSpPr>
            <a:spLocks noGrp="1" noChangeArrowheads="1"/>
          </p:cNvSpPr>
          <p:nvPr>
            <p:ph type="ftr" idx="11"/>
          </p:nvPr>
        </p:nvSpPr>
        <p:spPr>
          <a:ln/>
        </p:spPr>
        <p:txBody>
          <a:bodyPr/>
          <a:lstStyle>
            <a:lvl1pPr>
              <a:defRPr/>
            </a:lvl1pPr>
          </a:lstStyle>
          <a:p>
            <a:pPr>
              <a:defRPr/>
            </a:pPr>
            <a:endParaRPr lang="en-GB" altLang="en-US"/>
          </a:p>
        </p:txBody>
      </p:sp>
      <p:sp>
        <p:nvSpPr>
          <p:cNvPr id="6" name="Rectangle 4"/>
          <p:cNvSpPr>
            <a:spLocks noGrp="1" noChangeArrowheads="1"/>
          </p:cNvSpPr>
          <p:nvPr>
            <p:ph type="sldNum" idx="12"/>
          </p:nvPr>
        </p:nvSpPr>
        <p:spPr>
          <a:ln/>
        </p:spPr>
        <p:txBody>
          <a:bodyPr/>
          <a:lstStyle>
            <a:lvl1pPr>
              <a:defRPr/>
            </a:lvl1pPr>
          </a:lstStyle>
          <a:p>
            <a:pPr>
              <a:defRPr/>
            </a:pPr>
            <a:fld id="{4D7C4E8E-3903-41BF-8F34-4D1D8D7DCC18}" type="slidenum">
              <a:rPr lang="en-GB" altLang="en-US"/>
              <a:pPr>
                <a:defRPr/>
              </a:pPr>
              <a:t>‹#›</a:t>
            </a:fld>
            <a:endParaRPr lang="en-GB" altLang="en-US"/>
          </a:p>
        </p:txBody>
      </p:sp>
    </p:spTree>
    <p:extLst>
      <p:ext uri="{BB962C8B-B14F-4D97-AF65-F5344CB8AC3E}">
        <p14:creationId xmlns:p14="http://schemas.microsoft.com/office/powerpoint/2010/main" val="1960413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idx="10"/>
          </p:nvPr>
        </p:nvSpPr>
        <p:spPr>
          <a:ln/>
        </p:spPr>
        <p:txBody>
          <a:bodyPr/>
          <a:lstStyle>
            <a:lvl1pPr>
              <a:defRPr/>
            </a:lvl1pPr>
          </a:lstStyle>
          <a:p>
            <a:pPr>
              <a:defRPr/>
            </a:pPr>
            <a:endParaRPr lang="en-GB" altLang="en-US"/>
          </a:p>
        </p:txBody>
      </p:sp>
      <p:sp>
        <p:nvSpPr>
          <p:cNvPr id="5" name="Rectangle 3"/>
          <p:cNvSpPr>
            <a:spLocks noGrp="1" noChangeArrowheads="1"/>
          </p:cNvSpPr>
          <p:nvPr>
            <p:ph type="ftr" idx="11"/>
          </p:nvPr>
        </p:nvSpPr>
        <p:spPr>
          <a:ln/>
        </p:spPr>
        <p:txBody>
          <a:bodyPr/>
          <a:lstStyle>
            <a:lvl1pPr>
              <a:defRPr/>
            </a:lvl1pPr>
          </a:lstStyle>
          <a:p>
            <a:pPr>
              <a:defRPr/>
            </a:pPr>
            <a:endParaRPr lang="en-GB" altLang="en-US"/>
          </a:p>
        </p:txBody>
      </p:sp>
      <p:sp>
        <p:nvSpPr>
          <p:cNvPr id="6" name="Rectangle 4"/>
          <p:cNvSpPr>
            <a:spLocks noGrp="1" noChangeArrowheads="1"/>
          </p:cNvSpPr>
          <p:nvPr>
            <p:ph type="sldNum" idx="12"/>
          </p:nvPr>
        </p:nvSpPr>
        <p:spPr>
          <a:ln/>
        </p:spPr>
        <p:txBody>
          <a:bodyPr/>
          <a:lstStyle>
            <a:lvl1pPr>
              <a:defRPr/>
            </a:lvl1pPr>
          </a:lstStyle>
          <a:p>
            <a:pPr>
              <a:defRPr/>
            </a:pPr>
            <a:fld id="{181ECE65-2935-4622-B4F8-C0807605AFF9}" type="slidenum">
              <a:rPr lang="en-GB" altLang="en-US"/>
              <a:pPr>
                <a:defRPr/>
              </a:pPr>
              <a:t>‹#›</a:t>
            </a:fld>
            <a:endParaRPr lang="en-GB" altLang="en-US"/>
          </a:p>
        </p:txBody>
      </p:sp>
    </p:spTree>
    <p:extLst>
      <p:ext uri="{BB962C8B-B14F-4D97-AF65-F5344CB8AC3E}">
        <p14:creationId xmlns:p14="http://schemas.microsoft.com/office/powerpoint/2010/main" val="492746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4963"/>
            <a:ext cx="4032250" cy="451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1850" y="1604963"/>
            <a:ext cx="4032250" cy="451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idx="10"/>
          </p:nvPr>
        </p:nvSpPr>
        <p:spPr>
          <a:ln/>
        </p:spPr>
        <p:txBody>
          <a:bodyPr/>
          <a:lstStyle>
            <a:lvl1pPr>
              <a:defRPr/>
            </a:lvl1pPr>
          </a:lstStyle>
          <a:p>
            <a:pPr>
              <a:defRPr/>
            </a:pPr>
            <a:endParaRPr lang="en-GB" altLang="en-US"/>
          </a:p>
        </p:txBody>
      </p:sp>
      <p:sp>
        <p:nvSpPr>
          <p:cNvPr id="6" name="Rectangle 3"/>
          <p:cNvSpPr>
            <a:spLocks noGrp="1" noChangeArrowheads="1"/>
          </p:cNvSpPr>
          <p:nvPr>
            <p:ph type="ftr" idx="11"/>
          </p:nvPr>
        </p:nvSpPr>
        <p:spPr>
          <a:ln/>
        </p:spPr>
        <p:txBody>
          <a:bodyPr/>
          <a:lstStyle>
            <a:lvl1pPr>
              <a:defRPr/>
            </a:lvl1pPr>
          </a:lstStyle>
          <a:p>
            <a:pPr>
              <a:defRPr/>
            </a:pPr>
            <a:endParaRPr lang="en-GB" altLang="en-US"/>
          </a:p>
        </p:txBody>
      </p:sp>
      <p:sp>
        <p:nvSpPr>
          <p:cNvPr id="7" name="Rectangle 4"/>
          <p:cNvSpPr>
            <a:spLocks noGrp="1" noChangeArrowheads="1"/>
          </p:cNvSpPr>
          <p:nvPr>
            <p:ph type="sldNum" idx="12"/>
          </p:nvPr>
        </p:nvSpPr>
        <p:spPr>
          <a:ln/>
        </p:spPr>
        <p:txBody>
          <a:bodyPr/>
          <a:lstStyle>
            <a:lvl1pPr>
              <a:defRPr/>
            </a:lvl1pPr>
          </a:lstStyle>
          <a:p>
            <a:pPr>
              <a:defRPr/>
            </a:pPr>
            <a:fld id="{82B2B43E-8AC4-4EB5-B192-A6634CF40964}" type="slidenum">
              <a:rPr lang="en-GB" altLang="en-US"/>
              <a:pPr>
                <a:defRPr/>
              </a:pPr>
              <a:t>‹#›</a:t>
            </a:fld>
            <a:endParaRPr lang="en-GB" altLang="en-US"/>
          </a:p>
        </p:txBody>
      </p:sp>
    </p:spTree>
    <p:extLst>
      <p:ext uri="{BB962C8B-B14F-4D97-AF65-F5344CB8AC3E}">
        <p14:creationId xmlns:p14="http://schemas.microsoft.com/office/powerpoint/2010/main" val="1126836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idx="10"/>
          </p:nvPr>
        </p:nvSpPr>
        <p:spPr>
          <a:ln/>
        </p:spPr>
        <p:txBody>
          <a:bodyPr/>
          <a:lstStyle>
            <a:lvl1pPr>
              <a:defRPr/>
            </a:lvl1pPr>
          </a:lstStyle>
          <a:p>
            <a:pPr>
              <a:defRPr/>
            </a:pPr>
            <a:endParaRPr lang="en-GB" altLang="en-US"/>
          </a:p>
        </p:txBody>
      </p:sp>
      <p:sp>
        <p:nvSpPr>
          <p:cNvPr id="8" name="Rectangle 3"/>
          <p:cNvSpPr>
            <a:spLocks noGrp="1" noChangeArrowheads="1"/>
          </p:cNvSpPr>
          <p:nvPr>
            <p:ph type="ftr" idx="11"/>
          </p:nvPr>
        </p:nvSpPr>
        <p:spPr>
          <a:ln/>
        </p:spPr>
        <p:txBody>
          <a:bodyPr/>
          <a:lstStyle>
            <a:lvl1pPr>
              <a:defRPr/>
            </a:lvl1pPr>
          </a:lstStyle>
          <a:p>
            <a:pPr>
              <a:defRPr/>
            </a:pPr>
            <a:endParaRPr lang="en-GB" altLang="en-US"/>
          </a:p>
        </p:txBody>
      </p:sp>
      <p:sp>
        <p:nvSpPr>
          <p:cNvPr id="9" name="Rectangle 4"/>
          <p:cNvSpPr>
            <a:spLocks noGrp="1" noChangeArrowheads="1"/>
          </p:cNvSpPr>
          <p:nvPr>
            <p:ph type="sldNum" idx="12"/>
          </p:nvPr>
        </p:nvSpPr>
        <p:spPr>
          <a:ln/>
        </p:spPr>
        <p:txBody>
          <a:bodyPr/>
          <a:lstStyle>
            <a:lvl1pPr>
              <a:defRPr/>
            </a:lvl1pPr>
          </a:lstStyle>
          <a:p>
            <a:pPr>
              <a:defRPr/>
            </a:pPr>
            <a:fld id="{1B6F52FC-3027-481F-B5C0-EB75942CE3AD}" type="slidenum">
              <a:rPr lang="en-GB" altLang="en-US"/>
              <a:pPr>
                <a:defRPr/>
              </a:pPr>
              <a:t>‹#›</a:t>
            </a:fld>
            <a:endParaRPr lang="en-GB" altLang="en-US"/>
          </a:p>
        </p:txBody>
      </p:sp>
    </p:spTree>
    <p:extLst>
      <p:ext uri="{BB962C8B-B14F-4D97-AF65-F5344CB8AC3E}">
        <p14:creationId xmlns:p14="http://schemas.microsoft.com/office/powerpoint/2010/main" val="624818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idx="10"/>
          </p:nvPr>
        </p:nvSpPr>
        <p:spPr>
          <a:ln/>
        </p:spPr>
        <p:txBody>
          <a:bodyPr/>
          <a:lstStyle>
            <a:lvl1pPr>
              <a:defRPr/>
            </a:lvl1pPr>
          </a:lstStyle>
          <a:p>
            <a:pPr>
              <a:defRPr/>
            </a:pPr>
            <a:endParaRPr lang="en-GB" altLang="en-US"/>
          </a:p>
        </p:txBody>
      </p:sp>
      <p:sp>
        <p:nvSpPr>
          <p:cNvPr id="4" name="Rectangle 3"/>
          <p:cNvSpPr>
            <a:spLocks noGrp="1" noChangeArrowheads="1"/>
          </p:cNvSpPr>
          <p:nvPr>
            <p:ph type="ftr" idx="11"/>
          </p:nvPr>
        </p:nvSpPr>
        <p:spPr>
          <a:ln/>
        </p:spPr>
        <p:txBody>
          <a:bodyPr/>
          <a:lstStyle>
            <a:lvl1pPr>
              <a:defRPr/>
            </a:lvl1pPr>
          </a:lstStyle>
          <a:p>
            <a:pPr>
              <a:defRPr/>
            </a:pPr>
            <a:endParaRPr lang="en-GB" altLang="en-US"/>
          </a:p>
        </p:txBody>
      </p:sp>
      <p:sp>
        <p:nvSpPr>
          <p:cNvPr id="5" name="Rectangle 4"/>
          <p:cNvSpPr>
            <a:spLocks noGrp="1" noChangeArrowheads="1"/>
          </p:cNvSpPr>
          <p:nvPr>
            <p:ph type="sldNum" idx="12"/>
          </p:nvPr>
        </p:nvSpPr>
        <p:spPr>
          <a:ln/>
        </p:spPr>
        <p:txBody>
          <a:bodyPr/>
          <a:lstStyle>
            <a:lvl1pPr>
              <a:defRPr/>
            </a:lvl1pPr>
          </a:lstStyle>
          <a:p>
            <a:pPr>
              <a:defRPr/>
            </a:pPr>
            <a:fld id="{C12AB81B-4CDE-4443-B1C8-926895C76365}" type="slidenum">
              <a:rPr lang="en-GB" altLang="en-US"/>
              <a:pPr>
                <a:defRPr/>
              </a:pPr>
              <a:t>‹#›</a:t>
            </a:fld>
            <a:endParaRPr lang="en-GB" altLang="en-US"/>
          </a:p>
        </p:txBody>
      </p:sp>
    </p:spTree>
    <p:extLst>
      <p:ext uri="{BB962C8B-B14F-4D97-AF65-F5344CB8AC3E}">
        <p14:creationId xmlns:p14="http://schemas.microsoft.com/office/powerpoint/2010/main" val="439429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pPr>
              <a:defRPr/>
            </a:pPr>
            <a:endParaRPr lang="en-GB" altLang="en-US"/>
          </a:p>
        </p:txBody>
      </p:sp>
      <p:sp>
        <p:nvSpPr>
          <p:cNvPr id="3" name="Rectangle 3"/>
          <p:cNvSpPr>
            <a:spLocks noGrp="1" noChangeArrowheads="1"/>
          </p:cNvSpPr>
          <p:nvPr>
            <p:ph type="ftr" idx="11"/>
          </p:nvPr>
        </p:nvSpPr>
        <p:spPr>
          <a:ln/>
        </p:spPr>
        <p:txBody>
          <a:bodyPr/>
          <a:lstStyle>
            <a:lvl1pPr>
              <a:defRPr/>
            </a:lvl1pPr>
          </a:lstStyle>
          <a:p>
            <a:pPr>
              <a:defRPr/>
            </a:pPr>
            <a:endParaRPr lang="en-GB" altLang="en-US"/>
          </a:p>
        </p:txBody>
      </p:sp>
      <p:sp>
        <p:nvSpPr>
          <p:cNvPr id="4" name="Rectangle 4"/>
          <p:cNvSpPr>
            <a:spLocks noGrp="1" noChangeArrowheads="1"/>
          </p:cNvSpPr>
          <p:nvPr>
            <p:ph type="sldNum" idx="12"/>
          </p:nvPr>
        </p:nvSpPr>
        <p:spPr>
          <a:ln/>
        </p:spPr>
        <p:txBody>
          <a:bodyPr/>
          <a:lstStyle>
            <a:lvl1pPr>
              <a:defRPr/>
            </a:lvl1pPr>
          </a:lstStyle>
          <a:p>
            <a:pPr>
              <a:defRPr/>
            </a:pPr>
            <a:fld id="{88120BFB-4138-4051-9CCC-70C99043F8F9}" type="slidenum">
              <a:rPr lang="en-GB" altLang="en-US"/>
              <a:pPr>
                <a:defRPr/>
              </a:pPr>
              <a:t>‹#›</a:t>
            </a:fld>
            <a:endParaRPr lang="en-GB" altLang="en-US"/>
          </a:p>
        </p:txBody>
      </p:sp>
    </p:spTree>
    <p:extLst>
      <p:ext uri="{BB962C8B-B14F-4D97-AF65-F5344CB8AC3E}">
        <p14:creationId xmlns:p14="http://schemas.microsoft.com/office/powerpoint/2010/main" val="412935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1"/>
          </p:nvPr>
        </p:nvSpPr>
        <p:spPr>
          <a:ln/>
        </p:spPr>
        <p:txBody>
          <a:bodyPr/>
          <a:lstStyle>
            <a:lvl1pPr>
              <a:defRPr/>
            </a:lvl1pPr>
          </a:lstStyle>
          <a:p>
            <a:pPr>
              <a:defRPr/>
            </a:pPr>
            <a:r>
              <a:rPr lang="en-GB" altLang="en-US"/>
              <a:t>  • </a:t>
            </a:r>
            <a:fld id="{375CA96F-906B-4807-A3C8-BB5F2D45347D}"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3687546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endParaRPr lang="en-GB" altLang="en-US"/>
          </a:p>
        </p:txBody>
      </p:sp>
      <p:sp>
        <p:nvSpPr>
          <p:cNvPr id="6" name="Rectangle 3"/>
          <p:cNvSpPr>
            <a:spLocks noGrp="1" noChangeArrowheads="1"/>
          </p:cNvSpPr>
          <p:nvPr>
            <p:ph type="ftr" idx="11"/>
          </p:nvPr>
        </p:nvSpPr>
        <p:spPr>
          <a:ln/>
        </p:spPr>
        <p:txBody>
          <a:bodyPr/>
          <a:lstStyle>
            <a:lvl1pPr>
              <a:defRPr/>
            </a:lvl1pPr>
          </a:lstStyle>
          <a:p>
            <a:pPr>
              <a:defRPr/>
            </a:pPr>
            <a:endParaRPr lang="en-GB" altLang="en-US"/>
          </a:p>
        </p:txBody>
      </p:sp>
      <p:sp>
        <p:nvSpPr>
          <p:cNvPr id="7" name="Rectangle 4"/>
          <p:cNvSpPr>
            <a:spLocks noGrp="1" noChangeArrowheads="1"/>
          </p:cNvSpPr>
          <p:nvPr>
            <p:ph type="sldNum" idx="12"/>
          </p:nvPr>
        </p:nvSpPr>
        <p:spPr>
          <a:ln/>
        </p:spPr>
        <p:txBody>
          <a:bodyPr/>
          <a:lstStyle>
            <a:lvl1pPr>
              <a:defRPr/>
            </a:lvl1pPr>
          </a:lstStyle>
          <a:p>
            <a:pPr>
              <a:defRPr/>
            </a:pPr>
            <a:fld id="{57346DBA-AE5D-4294-B441-6879B4F9FC92}" type="slidenum">
              <a:rPr lang="en-GB" altLang="en-US"/>
              <a:pPr>
                <a:defRPr/>
              </a:pPr>
              <a:t>‹#›</a:t>
            </a:fld>
            <a:endParaRPr lang="en-GB" altLang="en-US"/>
          </a:p>
        </p:txBody>
      </p:sp>
    </p:spTree>
    <p:extLst>
      <p:ext uri="{BB962C8B-B14F-4D97-AF65-F5344CB8AC3E}">
        <p14:creationId xmlns:p14="http://schemas.microsoft.com/office/powerpoint/2010/main" val="2374582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endParaRPr lang="en-GB" altLang="en-US"/>
          </a:p>
        </p:txBody>
      </p:sp>
      <p:sp>
        <p:nvSpPr>
          <p:cNvPr id="6" name="Rectangle 3"/>
          <p:cNvSpPr>
            <a:spLocks noGrp="1" noChangeArrowheads="1"/>
          </p:cNvSpPr>
          <p:nvPr>
            <p:ph type="ftr" idx="11"/>
          </p:nvPr>
        </p:nvSpPr>
        <p:spPr>
          <a:ln/>
        </p:spPr>
        <p:txBody>
          <a:bodyPr/>
          <a:lstStyle>
            <a:lvl1pPr>
              <a:defRPr/>
            </a:lvl1pPr>
          </a:lstStyle>
          <a:p>
            <a:pPr>
              <a:defRPr/>
            </a:pPr>
            <a:endParaRPr lang="en-GB" altLang="en-US"/>
          </a:p>
        </p:txBody>
      </p:sp>
      <p:sp>
        <p:nvSpPr>
          <p:cNvPr id="7" name="Rectangle 4"/>
          <p:cNvSpPr>
            <a:spLocks noGrp="1" noChangeArrowheads="1"/>
          </p:cNvSpPr>
          <p:nvPr>
            <p:ph type="sldNum" idx="12"/>
          </p:nvPr>
        </p:nvSpPr>
        <p:spPr>
          <a:ln/>
        </p:spPr>
        <p:txBody>
          <a:bodyPr/>
          <a:lstStyle>
            <a:lvl1pPr>
              <a:defRPr/>
            </a:lvl1pPr>
          </a:lstStyle>
          <a:p>
            <a:pPr>
              <a:defRPr/>
            </a:pPr>
            <a:fld id="{EAD24E9C-69E2-4E1A-B19D-569D27E62535}" type="slidenum">
              <a:rPr lang="en-GB" altLang="en-US"/>
              <a:pPr>
                <a:defRPr/>
              </a:pPr>
              <a:t>‹#›</a:t>
            </a:fld>
            <a:endParaRPr lang="en-GB" altLang="en-US"/>
          </a:p>
        </p:txBody>
      </p:sp>
    </p:spTree>
    <p:extLst>
      <p:ext uri="{BB962C8B-B14F-4D97-AF65-F5344CB8AC3E}">
        <p14:creationId xmlns:p14="http://schemas.microsoft.com/office/powerpoint/2010/main" val="1635521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idx="10"/>
          </p:nvPr>
        </p:nvSpPr>
        <p:spPr>
          <a:ln/>
        </p:spPr>
        <p:txBody>
          <a:bodyPr/>
          <a:lstStyle>
            <a:lvl1pPr>
              <a:defRPr/>
            </a:lvl1pPr>
          </a:lstStyle>
          <a:p>
            <a:pPr>
              <a:defRPr/>
            </a:pPr>
            <a:endParaRPr lang="en-GB" altLang="en-US"/>
          </a:p>
        </p:txBody>
      </p:sp>
      <p:sp>
        <p:nvSpPr>
          <p:cNvPr id="5" name="Rectangle 3"/>
          <p:cNvSpPr>
            <a:spLocks noGrp="1" noChangeArrowheads="1"/>
          </p:cNvSpPr>
          <p:nvPr>
            <p:ph type="ftr" idx="11"/>
          </p:nvPr>
        </p:nvSpPr>
        <p:spPr>
          <a:ln/>
        </p:spPr>
        <p:txBody>
          <a:bodyPr/>
          <a:lstStyle>
            <a:lvl1pPr>
              <a:defRPr/>
            </a:lvl1pPr>
          </a:lstStyle>
          <a:p>
            <a:pPr>
              <a:defRPr/>
            </a:pPr>
            <a:endParaRPr lang="en-GB" altLang="en-US"/>
          </a:p>
        </p:txBody>
      </p:sp>
      <p:sp>
        <p:nvSpPr>
          <p:cNvPr id="6" name="Rectangle 4"/>
          <p:cNvSpPr>
            <a:spLocks noGrp="1" noChangeArrowheads="1"/>
          </p:cNvSpPr>
          <p:nvPr>
            <p:ph type="sldNum" idx="12"/>
          </p:nvPr>
        </p:nvSpPr>
        <p:spPr>
          <a:ln/>
        </p:spPr>
        <p:txBody>
          <a:bodyPr/>
          <a:lstStyle>
            <a:lvl1pPr>
              <a:defRPr/>
            </a:lvl1pPr>
          </a:lstStyle>
          <a:p>
            <a:pPr>
              <a:defRPr/>
            </a:pPr>
            <a:fld id="{82FB4292-F7F7-4E6F-A87B-1707D9C6497D}" type="slidenum">
              <a:rPr lang="en-GB" altLang="en-US"/>
              <a:pPr>
                <a:defRPr/>
              </a:pPr>
              <a:t>‹#›</a:t>
            </a:fld>
            <a:endParaRPr lang="en-GB" altLang="en-US"/>
          </a:p>
        </p:txBody>
      </p:sp>
    </p:spTree>
    <p:extLst>
      <p:ext uri="{BB962C8B-B14F-4D97-AF65-F5344CB8AC3E}">
        <p14:creationId xmlns:p14="http://schemas.microsoft.com/office/powerpoint/2010/main" val="4038614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3050"/>
            <a:ext cx="2054225" cy="5845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3050"/>
            <a:ext cx="6010275"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idx="10"/>
          </p:nvPr>
        </p:nvSpPr>
        <p:spPr>
          <a:ln/>
        </p:spPr>
        <p:txBody>
          <a:bodyPr/>
          <a:lstStyle>
            <a:lvl1pPr>
              <a:defRPr/>
            </a:lvl1pPr>
          </a:lstStyle>
          <a:p>
            <a:pPr>
              <a:defRPr/>
            </a:pPr>
            <a:endParaRPr lang="en-GB" altLang="en-US"/>
          </a:p>
        </p:txBody>
      </p:sp>
      <p:sp>
        <p:nvSpPr>
          <p:cNvPr id="5" name="Rectangle 3"/>
          <p:cNvSpPr>
            <a:spLocks noGrp="1" noChangeArrowheads="1"/>
          </p:cNvSpPr>
          <p:nvPr>
            <p:ph type="ftr" idx="11"/>
          </p:nvPr>
        </p:nvSpPr>
        <p:spPr>
          <a:ln/>
        </p:spPr>
        <p:txBody>
          <a:bodyPr/>
          <a:lstStyle>
            <a:lvl1pPr>
              <a:defRPr/>
            </a:lvl1pPr>
          </a:lstStyle>
          <a:p>
            <a:pPr>
              <a:defRPr/>
            </a:pPr>
            <a:endParaRPr lang="en-GB" altLang="en-US"/>
          </a:p>
        </p:txBody>
      </p:sp>
      <p:sp>
        <p:nvSpPr>
          <p:cNvPr id="6" name="Rectangle 4"/>
          <p:cNvSpPr>
            <a:spLocks noGrp="1" noChangeArrowheads="1"/>
          </p:cNvSpPr>
          <p:nvPr>
            <p:ph type="sldNum" idx="12"/>
          </p:nvPr>
        </p:nvSpPr>
        <p:spPr>
          <a:ln/>
        </p:spPr>
        <p:txBody>
          <a:bodyPr/>
          <a:lstStyle>
            <a:lvl1pPr>
              <a:defRPr/>
            </a:lvl1pPr>
          </a:lstStyle>
          <a:p>
            <a:pPr>
              <a:defRPr/>
            </a:pPr>
            <a:fld id="{B59D02AC-671C-49C8-97C5-FE520C652D25}" type="slidenum">
              <a:rPr lang="en-GB" altLang="en-US"/>
              <a:pPr>
                <a:defRPr/>
              </a:pPr>
              <a:t>‹#›</a:t>
            </a:fld>
            <a:endParaRPr lang="en-GB" altLang="en-US"/>
          </a:p>
        </p:txBody>
      </p:sp>
    </p:spTree>
    <p:extLst>
      <p:ext uri="{BB962C8B-B14F-4D97-AF65-F5344CB8AC3E}">
        <p14:creationId xmlns:p14="http://schemas.microsoft.com/office/powerpoint/2010/main" val="281068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16900" cy="1131888"/>
          </a:xfrm>
        </p:spPr>
        <p:txBody>
          <a:bodyPr/>
          <a:lstStyle/>
          <a:p>
            <a:r>
              <a:rPr lang="en-US" smtClean="0"/>
              <a:t>Click to edit Master title style</a:t>
            </a:r>
            <a:endParaRPr lang="en-GB"/>
          </a:p>
        </p:txBody>
      </p:sp>
      <p:sp>
        <p:nvSpPr>
          <p:cNvPr id="3" name="Rectangle 2"/>
          <p:cNvSpPr>
            <a:spLocks noGrp="1" noChangeArrowheads="1"/>
          </p:cNvSpPr>
          <p:nvPr>
            <p:ph type="dt" idx="10"/>
          </p:nvPr>
        </p:nvSpPr>
        <p:spPr>
          <a:ln/>
        </p:spPr>
        <p:txBody>
          <a:bodyPr/>
          <a:lstStyle>
            <a:lvl1pPr>
              <a:defRPr/>
            </a:lvl1pPr>
          </a:lstStyle>
          <a:p>
            <a:pPr>
              <a:defRPr/>
            </a:pPr>
            <a:endParaRPr lang="en-GB" altLang="en-US"/>
          </a:p>
        </p:txBody>
      </p:sp>
      <p:sp>
        <p:nvSpPr>
          <p:cNvPr id="4" name="Rectangle 3"/>
          <p:cNvSpPr>
            <a:spLocks noGrp="1" noChangeArrowheads="1"/>
          </p:cNvSpPr>
          <p:nvPr>
            <p:ph type="ftr" idx="11"/>
          </p:nvPr>
        </p:nvSpPr>
        <p:spPr>
          <a:ln/>
        </p:spPr>
        <p:txBody>
          <a:bodyPr/>
          <a:lstStyle>
            <a:lvl1pPr>
              <a:defRPr/>
            </a:lvl1pPr>
          </a:lstStyle>
          <a:p>
            <a:pPr>
              <a:defRPr/>
            </a:pPr>
            <a:endParaRPr lang="en-GB" altLang="en-US"/>
          </a:p>
        </p:txBody>
      </p:sp>
      <p:sp>
        <p:nvSpPr>
          <p:cNvPr id="5" name="Rectangle 4"/>
          <p:cNvSpPr>
            <a:spLocks noGrp="1" noChangeArrowheads="1"/>
          </p:cNvSpPr>
          <p:nvPr>
            <p:ph type="sldNum" idx="12"/>
          </p:nvPr>
        </p:nvSpPr>
        <p:spPr>
          <a:ln/>
        </p:spPr>
        <p:txBody>
          <a:bodyPr/>
          <a:lstStyle>
            <a:lvl1pPr>
              <a:defRPr/>
            </a:lvl1pPr>
          </a:lstStyle>
          <a:p>
            <a:pPr>
              <a:defRPr/>
            </a:pPr>
            <a:fld id="{3851A690-F95E-4C9E-B397-EA542BBB3F95}" type="slidenum">
              <a:rPr lang="en-GB" altLang="en-US"/>
              <a:pPr>
                <a:defRPr/>
              </a:pPr>
              <a:t>‹#›</a:t>
            </a:fld>
            <a:endParaRPr lang="en-GB" altLang="en-US"/>
          </a:p>
        </p:txBody>
      </p:sp>
    </p:spTree>
    <p:extLst>
      <p:ext uri="{BB962C8B-B14F-4D97-AF65-F5344CB8AC3E}">
        <p14:creationId xmlns:p14="http://schemas.microsoft.com/office/powerpoint/2010/main" val="61116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1"/>
          </p:nvPr>
        </p:nvSpPr>
        <p:spPr>
          <a:ln/>
        </p:spPr>
        <p:txBody>
          <a:bodyPr/>
          <a:lstStyle>
            <a:lvl1pPr>
              <a:defRPr/>
            </a:lvl1pPr>
          </a:lstStyle>
          <a:p>
            <a:pPr>
              <a:defRPr/>
            </a:pPr>
            <a:r>
              <a:rPr lang="en-GB" altLang="en-US"/>
              <a:t>  • </a:t>
            </a:r>
            <a:fld id="{A051EDB7-C0D9-4A76-9964-620E54905F68}"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150490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2250" cy="4222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1850" y="1600200"/>
            <a:ext cx="4032250" cy="4222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idx="10"/>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1"/>
          </p:nvPr>
        </p:nvSpPr>
        <p:spPr>
          <a:ln/>
        </p:spPr>
        <p:txBody>
          <a:bodyPr/>
          <a:lstStyle>
            <a:lvl1pPr>
              <a:defRPr/>
            </a:lvl1pPr>
          </a:lstStyle>
          <a:p>
            <a:pPr>
              <a:defRPr/>
            </a:pPr>
            <a:r>
              <a:rPr lang="en-GB" altLang="en-US"/>
              <a:t>  • </a:t>
            </a:r>
            <a:fld id="{0217DE91-A10C-4E2D-B3EB-5CC721B55B9C}"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326373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idx="10"/>
          </p:nvPr>
        </p:nvSpPr>
        <p:spPr>
          <a:ln/>
        </p:spPr>
        <p:txBody>
          <a:bodyPr/>
          <a:lstStyle>
            <a:lvl1pPr>
              <a:defRPr/>
            </a:lvl1pPr>
          </a:lstStyle>
          <a:p>
            <a:pPr>
              <a:defRPr/>
            </a:pPr>
            <a:endParaRPr lang="en-GB" altLang="en-US"/>
          </a:p>
        </p:txBody>
      </p:sp>
      <p:sp>
        <p:nvSpPr>
          <p:cNvPr id="8" name="Rectangle 5"/>
          <p:cNvSpPr>
            <a:spLocks noGrp="1" noChangeArrowheads="1"/>
          </p:cNvSpPr>
          <p:nvPr>
            <p:ph type="sldNum" idx="11"/>
          </p:nvPr>
        </p:nvSpPr>
        <p:spPr>
          <a:ln/>
        </p:spPr>
        <p:txBody>
          <a:bodyPr/>
          <a:lstStyle>
            <a:lvl1pPr>
              <a:defRPr/>
            </a:lvl1pPr>
          </a:lstStyle>
          <a:p>
            <a:pPr>
              <a:defRPr/>
            </a:pPr>
            <a:r>
              <a:rPr lang="en-GB" altLang="en-US"/>
              <a:t>  • </a:t>
            </a:r>
            <a:fld id="{6F7CD05D-6AC1-4EEC-9B7B-43608152D834}"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352327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idx="10"/>
          </p:nvPr>
        </p:nvSpPr>
        <p:spPr>
          <a:ln/>
        </p:spPr>
        <p:txBody>
          <a:bodyPr/>
          <a:lstStyle>
            <a:lvl1pPr>
              <a:defRPr/>
            </a:lvl1pPr>
          </a:lstStyle>
          <a:p>
            <a:pPr>
              <a:defRPr/>
            </a:pPr>
            <a:endParaRPr lang="en-GB" altLang="en-US"/>
          </a:p>
        </p:txBody>
      </p:sp>
      <p:sp>
        <p:nvSpPr>
          <p:cNvPr id="4" name="Rectangle 5"/>
          <p:cNvSpPr>
            <a:spLocks noGrp="1" noChangeArrowheads="1"/>
          </p:cNvSpPr>
          <p:nvPr>
            <p:ph type="sldNum" idx="11"/>
          </p:nvPr>
        </p:nvSpPr>
        <p:spPr>
          <a:ln/>
        </p:spPr>
        <p:txBody>
          <a:bodyPr/>
          <a:lstStyle>
            <a:lvl1pPr>
              <a:defRPr/>
            </a:lvl1pPr>
          </a:lstStyle>
          <a:p>
            <a:pPr>
              <a:defRPr/>
            </a:pPr>
            <a:r>
              <a:rPr lang="en-GB" altLang="en-US"/>
              <a:t>  • </a:t>
            </a:r>
            <a:fld id="{5D194018-EB50-41C3-8961-C2F2F0BADDFF}"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39851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a:ln/>
        </p:spPr>
        <p:txBody>
          <a:bodyPr/>
          <a:lstStyle>
            <a:lvl1pPr>
              <a:defRPr/>
            </a:lvl1pPr>
          </a:lstStyle>
          <a:p>
            <a:pPr>
              <a:defRPr/>
            </a:pPr>
            <a:endParaRPr lang="en-GB" altLang="en-US"/>
          </a:p>
        </p:txBody>
      </p:sp>
      <p:sp>
        <p:nvSpPr>
          <p:cNvPr id="3" name="Rectangle 5"/>
          <p:cNvSpPr>
            <a:spLocks noGrp="1" noChangeArrowheads="1"/>
          </p:cNvSpPr>
          <p:nvPr>
            <p:ph type="sldNum" idx="11"/>
          </p:nvPr>
        </p:nvSpPr>
        <p:spPr>
          <a:ln/>
        </p:spPr>
        <p:txBody>
          <a:bodyPr/>
          <a:lstStyle>
            <a:lvl1pPr>
              <a:defRPr/>
            </a:lvl1pPr>
          </a:lstStyle>
          <a:p>
            <a:pPr>
              <a:defRPr/>
            </a:pPr>
            <a:r>
              <a:rPr lang="en-GB" altLang="en-US"/>
              <a:t>  • </a:t>
            </a:r>
            <a:fld id="{48E09F02-01FF-4586-A6CE-796C00146AA9}"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354731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idx="10"/>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1"/>
          </p:nvPr>
        </p:nvSpPr>
        <p:spPr>
          <a:ln/>
        </p:spPr>
        <p:txBody>
          <a:bodyPr/>
          <a:lstStyle>
            <a:lvl1pPr>
              <a:defRPr/>
            </a:lvl1pPr>
          </a:lstStyle>
          <a:p>
            <a:pPr>
              <a:defRPr/>
            </a:pPr>
            <a:r>
              <a:rPr lang="en-GB" altLang="en-US"/>
              <a:t>  • </a:t>
            </a:r>
            <a:fld id="{DABAB078-F77B-4235-9AFC-7F10826C1F89}"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376078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idx="10"/>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1"/>
          </p:nvPr>
        </p:nvSpPr>
        <p:spPr>
          <a:ln/>
        </p:spPr>
        <p:txBody>
          <a:bodyPr/>
          <a:lstStyle>
            <a:lvl1pPr>
              <a:defRPr/>
            </a:lvl1pPr>
          </a:lstStyle>
          <a:p>
            <a:pPr>
              <a:defRPr/>
            </a:pPr>
            <a:r>
              <a:rPr lang="en-GB" altLang="en-US"/>
              <a:t>  • </a:t>
            </a:r>
            <a:fld id="{12BA3A0C-3E93-4D91-9D09-77AF5D99E0DF}"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61817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7" name="Rectangle 2"/>
          <p:cNvSpPr>
            <a:spLocks noGrp="1" noChangeArrowheads="1"/>
          </p:cNvSpPr>
          <p:nvPr>
            <p:ph type="title"/>
          </p:nvPr>
        </p:nvSpPr>
        <p:spPr bwMode="auto">
          <a:xfrm>
            <a:off x="234950" y="125413"/>
            <a:ext cx="725011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457200" y="1600200"/>
            <a:ext cx="82169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4"/>
          <p:cNvSpPr>
            <a:spLocks noGrp="1" noChangeArrowheads="1"/>
          </p:cNvSpPr>
          <p:nvPr>
            <p:ph type="ftr"/>
          </p:nvPr>
        </p:nvSpPr>
        <p:spPr bwMode="auto">
          <a:xfrm>
            <a:off x="3124200" y="6245225"/>
            <a:ext cx="2882900" cy="463550"/>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en-GB" altLang="en-US"/>
          </a:p>
        </p:txBody>
      </p:sp>
      <p:sp>
        <p:nvSpPr>
          <p:cNvPr id="1029" name="Rectangle 5"/>
          <p:cNvSpPr>
            <a:spLocks noGrp="1" noChangeArrowheads="1"/>
          </p:cNvSpPr>
          <p:nvPr>
            <p:ph type="sldNum"/>
          </p:nvPr>
        </p:nvSpPr>
        <p:spPr bwMode="auto">
          <a:xfrm>
            <a:off x="6534150" y="6237288"/>
            <a:ext cx="2120900" cy="915987"/>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r>
              <a:rPr lang="en-GB" altLang="en-US"/>
              <a:t>  • </a:t>
            </a:r>
            <a:fld id="{CBDC69B3-255E-4343-AF65-89A003BEE6AC}" type="slidenum">
              <a:rPr lang="en-GB" altLang="en-US"/>
              <a:pPr>
                <a:defRPr/>
              </a:pPr>
              <a:t>‹#›</a:t>
            </a:fld>
            <a:endParaRPr lang="en-GB" altLang="en-US"/>
          </a:p>
          <a:p>
            <a:pPr>
              <a:defRPr/>
            </a:pPr>
            <a:endParaRPr lang="en-GB" altLang="en-US"/>
          </a:p>
        </p:txBody>
      </p:sp>
      <p:sp>
        <p:nvSpPr>
          <p:cNvPr id="1031" name="Rectangle 6"/>
          <p:cNvSpPr>
            <a:spLocks noChangeArrowheads="1"/>
          </p:cNvSpPr>
          <p:nvPr/>
        </p:nvSpPr>
        <p:spPr bwMode="auto">
          <a:xfrm>
            <a:off x="0" y="1588"/>
            <a:ext cx="9140825" cy="6856412"/>
          </a:xfrm>
          <a:prstGeom prst="rect">
            <a:avLst/>
          </a:prstGeom>
          <a:noFill/>
          <a:ln w="9360">
            <a:solidFill>
              <a:srgbClr val="000000"/>
            </a:solidFill>
            <a:miter lim="800000"/>
            <a:headEnd/>
            <a:tailEnd/>
          </a:ln>
          <a:effectLst/>
        </p:spPr>
        <p:txBody>
          <a:bodyPr wrap="none" anchor="ctr"/>
          <a:lstStyle/>
          <a:p>
            <a:pPr>
              <a:defRPr/>
            </a:pPr>
            <a:endParaRPr lang="en-US" altLang="en-US"/>
          </a:p>
        </p:txBody>
      </p:sp>
      <p:pic>
        <p:nvPicPr>
          <p:cNvPr id="1032"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8588" y="6577013"/>
            <a:ext cx="41481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2800" b="1">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2800" b="1">
          <a:solidFill>
            <a:srgbClr val="FFFFFF"/>
          </a:solidFill>
          <a:latin typeface="Arial" charset="0"/>
          <a:ea typeface="Lucida Sans Unicode" pitchFamily="32" charset="0"/>
          <a:cs typeface="Lucida Sans Unicode" pitchFamily="32" charset="0"/>
        </a:defRPr>
      </a:lvl2pPr>
      <a:lvl3pPr algn="l" defTabSz="449263" rtl="0" eaLnBrk="0" fontAlgn="base" hangingPunct="0">
        <a:spcBef>
          <a:spcPct val="0"/>
        </a:spcBef>
        <a:spcAft>
          <a:spcPct val="0"/>
        </a:spcAft>
        <a:buClr>
          <a:srgbClr val="000000"/>
        </a:buClr>
        <a:buSzPct val="100000"/>
        <a:buFont typeface="Times New Roman" pitchFamily="16" charset="0"/>
        <a:defRPr sz="2800" b="1">
          <a:solidFill>
            <a:srgbClr val="FFFFFF"/>
          </a:solidFill>
          <a:latin typeface="Arial" charset="0"/>
          <a:ea typeface="Lucida Sans Unicode" pitchFamily="32" charset="0"/>
          <a:cs typeface="Lucida Sans Unicode" pitchFamily="32" charset="0"/>
        </a:defRPr>
      </a:lvl3pPr>
      <a:lvl4pPr algn="l" defTabSz="449263" rtl="0" eaLnBrk="0" fontAlgn="base" hangingPunct="0">
        <a:spcBef>
          <a:spcPct val="0"/>
        </a:spcBef>
        <a:spcAft>
          <a:spcPct val="0"/>
        </a:spcAft>
        <a:buClr>
          <a:srgbClr val="000000"/>
        </a:buClr>
        <a:buSzPct val="100000"/>
        <a:buFont typeface="Times New Roman" pitchFamily="16" charset="0"/>
        <a:defRPr sz="2800" b="1">
          <a:solidFill>
            <a:srgbClr val="FFFFFF"/>
          </a:solidFill>
          <a:latin typeface="Arial" charset="0"/>
          <a:ea typeface="Lucida Sans Unicode" pitchFamily="32" charset="0"/>
          <a:cs typeface="Lucida Sans Unicode" pitchFamily="32" charset="0"/>
        </a:defRPr>
      </a:lvl4pPr>
      <a:lvl5pPr algn="l" defTabSz="449263" rtl="0" eaLnBrk="0" fontAlgn="base" hangingPunct="0">
        <a:spcBef>
          <a:spcPct val="0"/>
        </a:spcBef>
        <a:spcAft>
          <a:spcPct val="0"/>
        </a:spcAft>
        <a:buClr>
          <a:srgbClr val="000000"/>
        </a:buClr>
        <a:buSzPct val="100000"/>
        <a:buFont typeface="Times New Roman" pitchFamily="16" charset="0"/>
        <a:defRPr sz="2800" b="1">
          <a:solidFill>
            <a:srgbClr val="FFFFFF"/>
          </a:solidFill>
          <a:latin typeface="Arial" charset="0"/>
          <a:ea typeface="Lucida Sans Unicode" pitchFamily="32" charset="0"/>
          <a:cs typeface="Lucida Sans Unicode" pitchFamily="32" charset="0"/>
        </a:defRPr>
      </a:lvl5pPr>
      <a:lvl6pPr marL="2514600" indent="-228600" algn="l" defTabSz="449263" rtl="0" fontAlgn="base">
        <a:spcBef>
          <a:spcPct val="0"/>
        </a:spcBef>
        <a:spcAft>
          <a:spcPct val="0"/>
        </a:spcAft>
        <a:buClr>
          <a:srgbClr val="000000"/>
        </a:buClr>
        <a:buSzPct val="100000"/>
        <a:buFont typeface="Times New Roman" pitchFamily="16" charset="0"/>
        <a:defRPr sz="2800" b="1">
          <a:solidFill>
            <a:srgbClr val="FFFFFF"/>
          </a:solidFill>
          <a:latin typeface="Arial" charset="0"/>
          <a:ea typeface="Lucida Sans Unicode" pitchFamily="32" charset="0"/>
          <a:cs typeface="Lucida Sans Unicode" pitchFamily="32" charset="0"/>
        </a:defRPr>
      </a:lvl6pPr>
      <a:lvl7pPr marL="2971800" indent="-228600" algn="l" defTabSz="449263" rtl="0" fontAlgn="base">
        <a:spcBef>
          <a:spcPct val="0"/>
        </a:spcBef>
        <a:spcAft>
          <a:spcPct val="0"/>
        </a:spcAft>
        <a:buClr>
          <a:srgbClr val="000000"/>
        </a:buClr>
        <a:buSzPct val="100000"/>
        <a:buFont typeface="Times New Roman" pitchFamily="16" charset="0"/>
        <a:defRPr sz="2800" b="1">
          <a:solidFill>
            <a:srgbClr val="FFFFFF"/>
          </a:solidFill>
          <a:latin typeface="Arial" charset="0"/>
          <a:ea typeface="Lucida Sans Unicode" pitchFamily="32" charset="0"/>
          <a:cs typeface="Lucida Sans Unicode" pitchFamily="32" charset="0"/>
        </a:defRPr>
      </a:lvl7pPr>
      <a:lvl8pPr marL="3429000" indent="-228600" algn="l" defTabSz="449263" rtl="0" fontAlgn="base">
        <a:spcBef>
          <a:spcPct val="0"/>
        </a:spcBef>
        <a:spcAft>
          <a:spcPct val="0"/>
        </a:spcAft>
        <a:buClr>
          <a:srgbClr val="000000"/>
        </a:buClr>
        <a:buSzPct val="100000"/>
        <a:buFont typeface="Times New Roman" pitchFamily="16" charset="0"/>
        <a:defRPr sz="2800" b="1">
          <a:solidFill>
            <a:srgbClr val="FFFFFF"/>
          </a:solidFill>
          <a:latin typeface="Arial" charset="0"/>
          <a:ea typeface="Lucida Sans Unicode" pitchFamily="32" charset="0"/>
          <a:cs typeface="Lucida Sans Unicode" pitchFamily="32" charset="0"/>
        </a:defRPr>
      </a:lvl8pPr>
      <a:lvl9pPr marL="3886200" indent="-228600" algn="l" defTabSz="449263" rtl="0" fontAlgn="base">
        <a:spcBef>
          <a:spcPct val="0"/>
        </a:spcBef>
        <a:spcAft>
          <a:spcPct val="0"/>
        </a:spcAft>
        <a:buClr>
          <a:srgbClr val="000000"/>
        </a:buClr>
        <a:buSzPct val="100000"/>
        <a:buFont typeface="Times New Roman" pitchFamily="16" charset="0"/>
        <a:defRPr sz="2800" b="1">
          <a:solidFill>
            <a:srgbClr val="FFFFFF"/>
          </a:solidFill>
          <a:latin typeface="Arial" charset="0"/>
          <a:ea typeface="Lucida Sans Unicode" pitchFamily="32" charset="0"/>
          <a:cs typeface="Lucida Sans Unicode" pitchFamily="32"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2"/>
          <p:cNvSpPr>
            <a:spLocks noGrp="1" noChangeArrowheads="1"/>
          </p:cNvSpPr>
          <p:nvPr>
            <p:ph type="dt"/>
          </p:nvPr>
        </p:nvSpPr>
        <p:spPr bwMode="auto">
          <a:xfrm>
            <a:off x="457200" y="6245225"/>
            <a:ext cx="2120900" cy="463550"/>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buClrTx/>
              <a:buFontTx/>
              <a:buNone/>
              <a:tabLst>
                <a:tab pos="723900" algn="l"/>
                <a:tab pos="1447800" algn="l"/>
              </a:tabLst>
              <a:defRPr sz="1400">
                <a:solidFill>
                  <a:srgbClr val="000000"/>
                </a:solidFill>
                <a:latin typeface="Times New Roman" pitchFamily="16" charset="0"/>
              </a:defRPr>
            </a:lvl1pPr>
          </a:lstStyle>
          <a:p>
            <a:pPr>
              <a:defRPr/>
            </a:pPr>
            <a:endParaRPr lang="en-GB" altLang="en-US"/>
          </a:p>
        </p:txBody>
      </p:sp>
      <p:sp>
        <p:nvSpPr>
          <p:cNvPr id="2051" name="Rectangle 3"/>
          <p:cNvSpPr>
            <a:spLocks noGrp="1" noChangeArrowheads="1"/>
          </p:cNvSpPr>
          <p:nvPr>
            <p:ph type="ftr"/>
          </p:nvPr>
        </p:nvSpPr>
        <p:spPr bwMode="auto">
          <a:xfrm>
            <a:off x="3124200" y="6245225"/>
            <a:ext cx="2882900" cy="463550"/>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ctr">
              <a:buClrTx/>
              <a:buFontTx/>
              <a:buNone/>
              <a:tabLst>
                <a:tab pos="723900" algn="l"/>
                <a:tab pos="1447800" algn="l"/>
                <a:tab pos="2171700" algn="l"/>
              </a:tabLst>
              <a:defRPr sz="1400">
                <a:solidFill>
                  <a:srgbClr val="000000"/>
                </a:solidFill>
                <a:latin typeface="Times New Roman" pitchFamily="16" charset="0"/>
              </a:defRPr>
            </a:lvl1pPr>
          </a:lstStyle>
          <a:p>
            <a:pPr>
              <a:defRPr/>
            </a:pPr>
            <a:endParaRPr lang="en-GB" altLang="en-US"/>
          </a:p>
        </p:txBody>
      </p:sp>
      <p:sp>
        <p:nvSpPr>
          <p:cNvPr id="2052" name="Rectangle 4"/>
          <p:cNvSpPr>
            <a:spLocks noGrp="1" noChangeArrowheads="1"/>
          </p:cNvSpPr>
          <p:nvPr>
            <p:ph type="sldNum"/>
          </p:nvPr>
        </p:nvSpPr>
        <p:spPr bwMode="auto">
          <a:xfrm>
            <a:off x="6553200" y="6245225"/>
            <a:ext cx="2120900" cy="463550"/>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a:solidFill>
                  <a:srgbClr val="000000"/>
                </a:solidFill>
                <a:latin typeface="Times New Roman" pitchFamily="16" charset="0"/>
              </a:defRPr>
            </a:lvl1pPr>
          </a:lstStyle>
          <a:p>
            <a:pPr>
              <a:defRPr/>
            </a:pPr>
            <a:fld id="{3B2AA50C-AA11-4AC4-B1D4-BA4EE1F12F7A}" type="slidenum">
              <a:rPr lang="en-GB" altLang="en-US"/>
              <a:pPr>
                <a:defRPr/>
              </a:pPr>
              <a:t>‹#›</a:t>
            </a:fld>
            <a:endParaRPr lang="en-GB" altLang="en-US"/>
          </a:p>
        </p:txBody>
      </p:sp>
      <p:sp>
        <p:nvSpPr>
          <p:cNvPr id="2054" name="Rectangle 5"/>
          <p:cNvSpPr>
            <a:spLocks noChangeArrowheads="1"/>
          </p:cNvSpPr>
          <p:nvPr/>
        </p:nvSpPr>
        <p:spPr bwMode="auto">
          <a:xfrm>
            <a:off x="0" y="1588"/>
            <a:ext cx="9140825" cy="6856412"/>
          </a:xfrm>
          <a:prstGeom prst="rect">
            <a:avLst/>
          </a:prstGeom>
          <a:noFill/>
          <a:ln w="9360">
            <a:solidFill>
              <a:srgbClr val="000000"/>
            </a:solidFill>
            <a:miter lim="800000"/>
            <a:headEnd/>
            <a:tailEnd/>
          </a:ln>
          <a:effectLst/>
        </p:spPr>
        <p:txBody>
          <a:bodyPr wrap="none" anchor="ctr"/>
          <a:lstStyle/>
          <a:p>
            <a:pPr>
              <a:defRPr/>
            </a:pPr>
            <a:endParaRPr lang="en-US" altLang="en-US"/>
          </a:p>
        </p:txBody>
      </p:sp>
      <p:sp>
        <p:nvSpPr>
          <p:cNvPr id="3" name="Text Box 6"/>
          <p:cNvSpPr txBox="1">
            <a:spLocks noChangeArrowheads="1"/>
          </p:cNvSpPr>
          <p:nvPr/>
        </p:nvSpPr>
        <p:spPr bwMode="auto">
          <a:xfrm>
            <a:off x="3571875" y="3168650"/>
            <a:ext cx="4708525" cy="520700"/>
          </a:xfrm>
          <a:prstGeom prst="rect">
            <a:avLst/>
          </a:prstGeom>
          <a:noFill/>
          <a:ln>
            <a:noFill/>
          </a:ln>
          <a:effectLs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a:spcBef>
                <a:spcPts val="1750"/>
              </a:spcBef>
              <a:buClrTx/>
              <a:buFontTx/>
              <a:buNone/>
              <a:defRPr/>
            </a:pPr>
            <a:r>
              <a:rPr lang="en-GB" altLang="en-US" sz="2800" b="1" smtClean="0">
                <a:solidFill>
                  <a:srgbClr val="FFFFFF"/>
                </a:solidFill>
              </a:rPr>
              <a:t>Igniting our potential</a:t>
            </a:r>
          </a:p>
        </p:txBody>
      </p:sp>
      <p:sp>
        <p:nvSpPr>
          <p:cNvPr id="2056" name="Rectangle 7"/>
          <p:cNvSpPr>
            <a:spLocks noGrp="1" noChangeArrowheads="1"/>
          </p:cNvSpPr>
          <p:nvPr>
            <p:ph type="title"/>
          </p:nvPr>
        </p:nvSpPr>
        <p:spPr bwMode="auto">
          <a:xfrm>
            <a:off x="457200" y="273050"/>
            <a:ext cx="82169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7" name="Rectangle 8"/>
          <p:cNvSpPr>
            <a:spLocks noGrp="1" noChangeArrowheads="1"/>
          </p:cNvSpPr>
          <p:nvPr>
            <p:ph type="body" idx="1"/>
          </p:nvPr>
        </p:nvSpPr>
        <p:spPr bwMode="auto">
          <a:xfrm>
            <a:off x="457200" y="1604963"/>
            <a:ext cx="8216900"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2800" b="1">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2800" b="1">
          <a:solidFill>
            <a:srgbClr val="FFFFFF"/>
          </a:solidFill>
          <a:latin typeface="Arial" charset="0"/>
          <a:ea typeface="Lucida Sans Unicode" pitchFamily="32" charset="0"/>
          <a:cs typeface="Lucida Sans Unicode" pitchFamily="32" charset="0"/>
        </a:defRPr>
      </a:lvl2pPr>
      <a:lvl3pPr algn="l" defTabSz="449263" rtl="0" eaLnBrk="0" fontAlgn="base" hangingPunct="0">
        <a:spcBef>
          <a:spcPct val="0"/>
        </a:spcBef>
        <a:spcAft>
          <a:spcPct val="0"/>
        </a:spcAft>
        <a:buClr>
          <a:srgbClr val="000000"/>
        </a:buClr>
        <a:buSzPct val="100000"/>
        <a:buFont typeface="Times New Roman" pitchFamily="16" charset="0"/>
        <a:defRPr sz="2800" b="1">
          <a:solidFill>
            <a:srgbClr val="FFFFFF"/>
          </a:solidFill>
          <a:latin typeface="Arial" charset="0"/>
          <a:ea typeface="Lucida Sans Unicode" pitchFamily="32" charset="0"/>
          <a:cs typeface="Lucida Sans Unicode" pitchFamily="32" charset="0"/>
        </a:defRPr>
      </a:lvl3pPr>
      <a:lvl4pPr algn="l" defTabSz="449263" rtl="0" eaLnBrk="0" fontAlgn="base" hangingPunct="0">
        <a:spcBef>
          <a:spcPct val="0"/>
        </a:spcBef>
        <a:spcAft>
          <a:spcPct val="0"/>
        </a:spcAft>
        <a:buClr>
          <a:srgbClr val="000000"/>
        </a:buClr>
        <a:buSzPct val="100000"/>
        <a:buFont typeface="Times New Roman" pitchFamily="16" charset="0"/>
        <a:defRPr sz="2800" b="1">
          <a:solidFill>
            <a:srgbClr val="FFFFFF"/>
          </a:solidFill>
          <a:latin typeface="Arial" charset="0"/>
          <a:ea typeface="Lucida Sans Unicode" pitchFamily="32" charset="0"/>
          <a:cs typeface="Lucida Sans Unicode" pitchFamily="32" charset="0"/>
        </a:defRPr>
      </a:lvl4pPr>
      <a:lvl5pPr algn="l" defTabSz="449263" rtl="0" eaLnBrk="0" fontAlgn="base" hangingPunct="0">
        <a:spcBef>
          <a:spcPct val="0"/>
        </a:spcBef>
        <a:spcAft>
          <a:spcPct val="0"/>
        </a:spcAft>
        <a:buClr>
          <a:srgbClr val="000000"/>
        </a:buClr>
        <a:buSzPct val="100000"/>
        <a:buFont typeface="Times New Roman" pitchFamily="16" charset="0"/>
        <a:defRPr sz="2800" b="1">
          <a:solidFill>
            <a:srgbClr val="FFFFFF"/>
          </a:solidFill>
          <a:latin typeface="Arial" charset="0"/>
          <a:ea typeface="Lucida Sans Unicode" pitchFamily="32" charset="0"/>
          <a:cs typeface="Lucida Sans Unicode" pitchFamily="32" charset="0"/>
        </a:defRPr>
      </a:lvl5pPr>
      <a:lvl6pPr marL="2514600" indent="-228600" algn="l" defTabSz="449263" rtl="0" fontAlgn="base">
        <a:spcBef>
          <a:spcPct val="0"/>
        </a:spcBef>
        <a:spcAft>
          <a:spcPct val="0"/>
        </a:spcAft>
        <a:buClr>
          <a:srgbClr val="000000"/>
        </a:buClr>
        <a:buSzPct val="100000"/>
        <a:buFont typeface="Times New Roman" pitchFamily="16" charset="0"/>
        <a:defRPr sz="2800" b="1">
          <a:solidFill>
            <a:srgbClr val="FFFFFF"/>
          </a:solidFill>
          <a:latin typeface="Arial" charset="0"/>
          <a:ea typeface="Lucida Sans Unicode" pitchFamily="32" charset="0"/>
          <a:cs typeface="Lucida Sans Unicode" pitchFamily="32" charset="0"/>
        </a:defRPr>
      </a:lvl6pPr>
      <a:lvl7pPr marL="2971800" indent="-228600" algn="l" defTabSz="449263" rtl="0" fontAlgn="base">
        <a:spcBef>
          <a:spcPct val="0"/>
        </a:spcBef>
        <a:spcAft>
          <a:spcPct val="0"/>
        </a:spcAft>
        <a:buClr>
          <a:srgbClr val="000000"/>
        </a:buClr>
        <a:buSzPct val="100000"/>
        <a:buFont typeface="Times New Roman" pitchFamily="16" charset="0"/>
        <a:defRPr sz="2800" b="1">
          <a:solidFill>
            <a:srgbClr val="FFFFFF"/>
          </a:solidFill>
          <a:latin typeface="Arial" charset="0"/>
          <a:ea typeface="Lucida Sans Unicode" pitchFamily="32" charset="0"/>
          <a:cs typeface="Lucida Sans Unicode" pitchFamily="32" charset="0"/>
        </a:defRPr>
      </a:lvl7pPr>
      <a:lvl8pPr marL="3429000" indent="-228600" algn="l" defTabSz="449263" rtl="0" fontAlgn="base">
        <a:spcBef>
          <a:spcPct val="0"/>
        </a:spcBef>
        <a:spcAft>
          <a:spcPct val="0"/>
        </a:spcAft>
        <a:buClr>
          <a:srgbClr val="000000"/>
        </a:buClr>
        <a:buSzPct val="100000"/>
        <a:buFont typeface="Times New Roman" pitchFamily="16" charset="0"/>
        <a:defRPr sz="2800" b="1">
          <a:solidFill>
            <a:srgbClr val="FFFFFF"/>
          </a:solidFill>
          <a:latin typeface="Arial" charset="0"/>
          <a:ea typeface="Lucida Sans Unicode" pitchFamily="32" charset="0"/>
          <a:cs typeface="Lucida Sans Unicode" pitchFamily="32" charset="0"/>
        </a:defRPr>
      </a:lvl8pPr>
      <a:lvl9pPr marL="3886200" indent="-228600" algn="l" defTabSz="449263" rtl="0" fontAlgn="base">
        <a:spcBef>
          <a:spcPct val="0"/>
        </a:spcBef>
        <a:spcAft>
          <a:spcPct val="0"/>
        </a:spcAft>
        <a:buClr>
          <a:srgbClr val="000000"/>
        </a:buClr>
        <a:buSzPct val="100000"/>
        <a:buFont typeface="Times New Roman" pitchFamily="16" charset="0"/>
        <a:defRPr sz="2800" b="1">
          <a:solidFill>
            <a:srgbClr val="FFFFFF"/>
          </a:solidFill>
          <a:latin typeface="Arial" charset="0"/>
          <a:ea typeface="Lucida Sans Unicode" pitchFamily="32" charset="0"/>
          <a:cs typeface="Lucida Sans Unicode" pitchFamily="32"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685800" y="2486025"/>
            <a:ext cx="7772400" cy="1471613"/>
          </a:xfrm>
        </p:spPr>
        <p:txBody>
          <a:bodyPr/>
          <a:lstStyle/>
          <a:p>
            <a:pPr eaLnBrk="1" hangingPunct="1"/>
            <a:endParaRPr lang="en-US" altLang="en-US" smtClean="0"/>
          </a:p>
        </p:txBody>
      </p:sp>
      <p:sp>
        <p:nvSpPr>
          <p:cNvPr id="3075" name="Rectangle 2"/>
          <p:cNvSpPr>
            <a:spLocks noGrp="1" noChangeArrowheads="1"/>
          </p:cNvSpPr>
          <p:nvPr>
            <p:ph type="subTitle" idx="4294967295"/>
          </p:nvPr>
        </p:nvSpPr>
        <p:spPr>
          <a:xfrm>
            <a:off x="3240088" y="4284663"/>
            <a:ext cx="5532437" cy="1835150"/>
          </a:xfrm>
        </p:spPr>
        <p:txBody>
          <a:bodyPr lIns="90000" tIns="46800" rIns="90000" bIns="46800"/>
          <a:lstStyle/>
          <a:p>
            <a:pPr marL="0" indent="0" eaLnBrk="1" hangingPunct="1">
              <a:lnSpc>
                <a:spcPct val="9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dirty="0" smtClean="0"/>
              <a:t>Health Research Classification System: Coder Training Course</a:t>
            </a:r>
          </a:p>
          <a:p>
            <a:pPr marL="0" indent="0" eaLnBrk="1" hangingPunct="1">
              <a:lnSpc>
                <a:spcPct val="9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400" dirty="0" smtClean="0"/>
          </a:p>
          <a:p>
            <a:pPr marL="0" indent="0" eaLnBrk="1" hangingPunct="1">
              <a:lnSpc>
                <a:spcPct val="9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400" dirty="0" smtClean="0"/>
              <a:t>November 2015</a:t>
            </a:r>
          </a:p>
          <a:p>
            <a:pPr marL="0" indent="0" eaLnBrk="1" hangingPunct="1">
              <a:lnSpc>
                <a:spcPct val="9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400" dirty="0" smtClean="0"/>
              <a:t>Dr. James Carter, MRC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idx="4294967295"/>
          </p:nvPr>
        </p:nvSpPr>
        <p:spPr>
          <a:xfrm>
            <a:off x="234950" y="55563"/>
            <a:ext cx="7262813" cy="8255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400" smtClean="0"/>
              <a:t>Proportion of Combined Total Spend by Research Activity – Kite Diagram</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1222375"/>
            <a:ext cx="4821237"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687388" y="188913"/>
            <a:ext cx="75787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b="1">
                <a:solidFill>
                  <a:srgbClr val="4D4D4D"/>
                </a:solidFill>
              </a:rPr>
              <a:t>Profile of Each Organisation’s Spend by Research Activity</a:t>
            </a: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61988"/>
            <a:ext cx="8586787" cy="619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316" name="Rectangle 3"/>
          <p:cNvSpPr>
            <a:spLocks noGrp="1" noChangeArrowheads="1"/>
          </p:cNvSpPr>
          <p:nvPr>
            <p:ph type="title" idx="4294967295"/>
          </p:nvPr>
        </p:nvSpPr>
        <p:spPr>
          <a:xfrm>
            <a:off x="234950" y="117475"/>
            <a:ext cx="8743950" cy="1155700"/>
          </a:xfrm>
        </p:spPr>
        <p:txBody>
          <a:bodyPr/>
          <a:lstStyle/>
          <a:p>
            <a:pPr eaLnBrk="1" hangingPunct="1"/>
            <a:endParaRPr lang="en-US" altLang="en-US"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idx="4294967295"/>
          </p:nvPr>
        </p:nvSpPr>
        <p:spPr>
          <a:xfrm>
            <a:off x="234950" y="55563"/>
            <a:ext cx="7262813" cy="8255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400" smtClean="0"/>
              <a:t>Proportion of Combined Spend on Health Specific Categories</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738" y="1577975"/>
            <a:ext cx="6626225"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From Donation To Innovation</a:t>
            </a:r>
          </a:p>
        </p:txBody>
      </p:sp>
      <p:sp>
        <p:nvSpPr>
          <p:cNvPr id="15363" name="Rectangle 2"/>
          <p:cNvSpPr>
            <a:spLocks noGrp="1" noChangeArrowheads="1"/>
          </p:cNvSpPr>
          <p:nvPr>
            <p:ph type="body" idx="4294967295"/>
          </p:nvPr>
        </p:nvSpPr>
        <p:spPr>
          <a:xfrm>
            <a:off x="3079750" y="1414463"/>
            <a:ext cx="5548313" cy="4667250"/>
          </a:xfrm>
        </p:spPr>
        <p:txBody>
          <a:bodyPr/>
          <a:lstStyle/>
          <a:p>
            <a:pPr marL="330200" indent="-330200" eaLnBrk="1" hangingPunct="1">
              <a:lnSpc>
                <a:spcPct val="90000"/>
              </a:lnSpc>
              <a:spcBef>
                <a:spcPts val="1050"/>
              </a:spcBef>
              <a:spcAft>
                <a:spcPts val="1050"/>
              </a:spcAft>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mtClean="0"/>
              <a:t>29 medium &amp; smaller sized AMRC member charities</a:t>
            </a:r>
          </a:p>
          <a:p>
            <a:pPr marL="330200" indent="-330200" eaLnBrk="1" hangingPunct="1">
              <a:lnSpc>
                <a:spcPct val="90000"/>
              </a:lnSpc>
              <a:spcBef>
                <a:spcPts val="1050"/>
              </a:spcBef>
              <a:spcAft>
                <a:spcPts val="1050"/>
              </a:spcAft>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mtClean="0"/>
              <a:t>1496 awards</a:t>
            </a:r>
          </a:p>
          <a:p>
            <a:pPr marL="330200" indent="-330200" eaLnBrk="1" hangingPunct="1">
              <a:lnSpc>
                <a:spcPct val="90000"/>
              </a:lnSpc>
              <a:spcBef>
                <a:spcPts val="1050"/>
              </a:spcBef>
              <a:spcAft>
                <a:spcPts val="1050"/>
              </a:spcAft>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mtClean="0"/>
              <a:t>Published 2007</a:t>
            </a:r>
          </a:p>
          <a:p>
            <a:pPr marL="330200" indent="-330200" eaLnBrk="1" hangingPunct="1">
              <a:lnSpc>
                <a:spcPct val="90000"/>
              </a:lnSpc>
              <a:spcBef>
                <a:spcPts val="1050"/>
              </a:spcBef>
              <a:spcAft>
                <a:spcPts val="1050"/>
              </a:spcAft>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mtClean="0"/>
              <a:t>Two reports together represent majority of UK government &amp; medical research charities’ funding (over £1 billion funding)</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911350"/>
            <a:ext cx="2528888"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234950" y="79375"/>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400" smtClean="0"/>
              <a:t>Distribution of Total Spend by Research Activity</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2420938"/>
            <a:ext cx="8723312"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Impact of the Analyses and HRCS</a:t>
            </a:r>
          </a:p>
        </p:txBody>
      </p:sp>
      <p:sp>
        <p:nvSpPr>
          <p:cNvPr id="18435" name="Rectangle 2"/>
          <p:cNvSpPr>
            <a:spLocks noGrp="1" noChangeArrowheads="1"/>
          </p:cNvSpPr>
          <p:nvPr>
            <p:ph type="body" idx="4294967295"/>
          </p:nvPr>
        </p:nvSpPr>
        <p:spPr>
          <a:xfrm>
            <a:off x="457200" y="1268413"/>
            <a:ext cx="8229600" cy="4635500"/>
          </a:xfrm>
        </p:spPr>
        <p:txBody>
          <a:bodyPr/>
          <a:lstStyle/>
          <a:p>
            <a:pPr marL="330200"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Reports widely distributed</a:t>
            </a:r>
          </a:p>
          <a:p>
            <a:pPr marL="330200" indent="-330200" eaLnBrk="1" hangingPunct="1">
              <a:lnSpc>
                <a:spcPct val="90000"/>
              </a:lnSpc>
              <a:buClrTx/>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altLang="en-US" dirty="0" smtClean="0"/>
          </a:p>
          <a:p>
            <a:pPr marL="330200"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Evidence base used by</a:t>
            </a:r>
          </a:p>
          <a:p>
            <a:pPr marL="730250" lvl="1" indent="-273050" eaLnBrk="1" hangingPunct="1">
              <a:lnSpc>
                <a:spcPct val="90000"/>
              </a:lnSpc>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Individual funders</a:t>
            </a:r>
          </a:p>
          <a:p>
            <a:pPr marL="730250" lvl="1" indent="-273050" eaLnBrk="1" hangingPunct="1">
              <a:lnSpc>
                <a:spcPct val="90000"/>
              </a:lnSpc>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Joint planning and coordination</a:t>
            </a:r>
          </a:p>
          <a:p>
            <a:pPr marL="730250" lvl="1" indent="-273050" eaLnBrk="1" hangingPunct="1">
              <a:lnSpc>
                <a:spcPct val="90000"/>
              </a:lnSpc>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Research community</a:t>
            </a:r>
          </a:p>
          <a:p>
            <a:pPr marL="730250" lvl="1" indent="-273050" eaLnBrk="1" hangingPunct="1">
              <a:lnSpc>
                <a:spcPct val="90000"/>
              </a:lnSpc>
              <a:buClrTx/>
              <a:buSzPct val="75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altLang="en-US" dirty="0" smtClean="0"/>
          </a:p>
          <a:p>
            <a:pPr marL="330200"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Classification system adopted by many UK government and charity funders</a:t>
            </a:r>
          </a:p>
          <a:p>
            <a:pPr marL="330200"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altLang="en-US" dirty="0" smtClean="0"/>
          </a:p>
          <a:p>
            <a:pPr marL="330200"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Primary data source for Cooksey Review</a:t>
            </a:r>
          </a:p>
          <a:p>
            <a:pPr marL="330200"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altLang="en-US" dirty="0" smtClean="0"/>
          </a:p>
          <a:p>
            <a:pPr marL="330200"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altLang="en-US" dirty="0" smtClean="0"/>
          </a:p>
          <a:p>
            <a:pPr marL="730250" lvl="1" indent="-273050" eaLnBrk="1" hangingPunct="1">
              <a:lnSpc>
                <a:spcPct val="90000"/>
              </a:lnSpc>
              <a:buClrTx/>
              <a:buSzPct val="75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altLang="en-US"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smtClean="0"/>
              <a:t>Inter-Analysis Period (2006-2009)</a:t>
            </a:r>
          </a:p>
        </p:txBody>
      </p:sp>
      <p:sp>
        <p:nvSpPr>
          <p:cNvPr id="19459" name="Rectangle 2"/>
          <p:cNvSpPr>
            <a:spLocks noGrp="1" noChangeArrowheads="1"/>
          </p:cNvSpPr>
          <p:nvPr>
            <p:ph sz="half" idx="1"/>
          </p:nvPr>
        </p:nvSpPr>
        <p:spPr>
          <a:xfrm>
            <a:off x="457200" y="1600200"/>
            <a:ext cx="5410944" cy="4222750"/>
          </a:xfrm>
        </p:spPr>
        <p:txBody>
          <a:bodyPr/>
          <a:lstStyle/>
          <a:p>
            <a:pPr marL="330200" indent="-330200" eaLnBrk="1" hangingPunct="1">
              <a:lnSpc>
                <a:spcPct val="90000"/>
              </a:lnSpc>
              <a:spcBef>
                <a:spcPts val="713"/>
              </a:spcBef>
              <a:spcAft>
                <a:spcPts val="1425"/>
              </a:spcAft>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dirty="0" smtClean="0"/>
              <a:t>Change to Funder-Led Process</a:t>
            </a:r>
          </a:p>
          <a:p>
            <a:pPr marL="730250" lvl="1" indent="-330200" eaLnBrk="1" hangingPunct="1">
              <a:lnSpc>
                <a:spcPct val="90000"/>
              </a:lnSpc>
              <a:spcBef>
                <a:spcPts val="713"/>
              </a:spcBef>
              <a:spcAft>
                <a:spcPts val="1425"/>
              </a:spcAft>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000" dirty="0" smtClean="0"/>
              <a:t>Health Research Analysis Forum (HRAF)</a:t>
            </a:r>
          </a:p>
          <a:p>
            <a:pPr marL="730250" lvl="1" indent="-330200" eaLnBrk="1" hangingPunct="1">
              <a:lnSpc>
                <a:spcPct val="90000"/>
              </a:lnSpc>
              <a:spcBef>
                <a:spcPts val="713"/>
              </a:spcBef>
              <a:spcAft>
                <a:spcPts val="1425"/>
              </a:spcAft>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000" dirty="0" smtClean="0"/>
              <a:t>Chair/Lead Organisation: MRC</a:t>
            </a:r>
          </a:p>
          <a:p>
            <a:pPr marL="330200" indent="-330200" eaLnBrk="1" hangingPunct="1">
              <a:lnSpc>
                <a:spcPct val="90000"/>
              </a:lnSpc>
              <a:spcBef>
                <a:spcPts val="713"/>
              </a:spcBef>
              <a:spcAft>
                <a:spcPts val="1425"/>
              </a:spcAft>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dirty="0"/>
              <a:t>International Workshop 2009</a:t>
            </a:r>
          </a:p>
          <a:p>
            <a:pPr marL="330200" indent="-330200" eaLnBrk="1" hangingPunct="1">
              <a:lnSpc>
                <a:spcPct val="90000"/>
              </a:lnSpc>
              <a:spcBef>
                <a:spcPts val="713"/>
              </a:spcBef>
              <a:spcAft>
                <a:spcPts val="1425"/>
              </a:spcAft>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dirty="0" smtClean="0"/>
              <a:t>EMRC recommendation for international adoption</a:t>
            </a:r>
          </a:p>
          <a:p>
            <a:pPr marL="330200" indent="-330200" eaLnBrk="1" hangingPunct="1">
              <a:lnSpc>
                <a:spcPct val="90000"/>
              </a:lnSpc>
              <a:spcBef>
                <a:spcPts val="713"/>
              </a:spcBef>
              <a:spcAft>
                <a:spcPts val="1425"/>
              </a:spcAft>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dirty="0" smtClean="0"/>
              <a:t>Early development of auto-coding procedures – Elsevier Team</a:t>
            </a:r>
          </a:p>
        </p:txBody>
      </p:sp>
      <p:pic>
        <p:nvPicPr>
          <p:cNvPr id="9"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40152" y="2132856"/>
            <a:ext cx="2958338"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5288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UK Health Research Analysis 2009/2010</a:t>
            </a:r>
          </a:p>
        </p:txBody>
      </p:sp>
      <p:sp>
        <p:nvSpPr>
          <p:cNvPr id="20483" name="Rectangle 2"/>
          <p:cNvSpPr>
            <a:spLocks noGrp="1" noChangeArrowheads="1"/>
          </p:cNvSpPr>
          <p:nvPr>
            <p:ph type="body" idx="4294967295"/>
          </p:nvPr>
        </p:nvSpPr>
        <p:spPr>
          <a:xfrm>
            <a:off x="457200" y="1600200"/>
            <a:ext cx="8229600" cy="4806950"/>
          </a:xfrm>
        </p:spPr>
        <p:txBody>
          <a:bodyPr/>
          <a:lstStyle/>
          <a:p>
            <a:pPr marL="330200"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Participants</a:t>
            </a:r>
          </a:p>
          <a:p>
            <a:pPr marL="730250" lvl="1"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200" dirty="0" smtClean="0"/>
              <a:t>Original 11 funders, plus Arthritis Research UK</a:t>
            </a:r>
          </a:p>
          <a:p>
            <a:pPr marL="330200"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Limited Budget</a:t>
            </a:r>
          </a:p>
          <a:p>
            <a:pPr marL="730250" lvl="1"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200" dirty="0" smtClean="0"/>
              <a:t>Funder led = in-house coding</a:t>
            </a:r>
          </a:p>
          <a:p>
            <a:pPr marL="730250" lvl="1"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200" dirty="0" smtClean="0"/>
              <a:t>Provision for external (contract) coding</a:t>
            </a:r>
          </a:p>
          <a:p>
            <a:pPr marL="730250" lvl="1"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200" dirty="0" smtClean="0"/>
              <a:t>BUT no quality control</a:t>
            </a:r>
            <a:endParaRPr lang="en-GB" altLang="en-US" sz="2200" dirty="0"/>
          </a:p>
          <a:p>
            <a:pPr marL="330200"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Analysis (2009/2010)</a:t>
            </a:r>
          </a:p>
          <a:p>
            <a:pPr marL="730250" lvl="1"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200" dirty="0" smtClean="0"/>
              <a:t>12,000 awards with £1.6bn (~50% real terms increase)</a:t>
            </a:r>
          </a:p>
          <a:p>
            <a:pPr marL="730250" lvl="1"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200" u="sng" dirty="0" smtClean="0"/>
              <a:t>New:</a:t>
            </a:r>
            <a:r>
              <a:rPr lang="en-GB" altLang="en-US" sz="2200" dirty="0" smtClean="0"/>
              <a:t> Infrastructure Assessment, additional £827m</a:t>
            </a:r>
          </a:p>
          <a:p>
            <a:pPr marL="730250" lvl="1"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200" u="sng" dirty="0" smtClean="0"/>
              <a:t>New:</a:t>
            </a:r>
            <a:r>
              <a:rPr lang="en-GB" altLang="en-US" sz="2200" dirty="0" smtClean="0"/>
              <a:t> Estimation of Total UK Health Research Expenditure</a:t>
            </a:r>
          </a:p>
        </p:txBody>
      </p:sp>
    </p:spTree>
    <p:extLst>
      <p:ext uri="{BB962C8B-B14F-4D97-AF65-F5344CB8AC3E}">
        <p14:creationId xmlns:p14="http://schemas.microsoft.com/office/powerpoint/2010/main" val="10334150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234950" y="79375"/>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400" smtClean="0"/>
              <a:t>Proportion of Combined Total Spend by Research Activity (2009/2010)</a:t>
            </a:r>
          </a:p>
        </p:txBody>
      </p:sp>
      <p:pic>
        <p:nvPicPr>
          <p:cNvPr id="215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341438"/>
            <a:ext cx="5540375"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Health Research Analysis 2014: Aims</a:t>
            </a:r>
            <a:endParaRPr lang="en-GB" dirty="0"/>
          </a:p>
        </p:txBody>
      </p:sp>
      <p:sp>
        <p:nvSpPr>
          <p:cNvPr id="3" name="Content Placeholder 2"/>
          <p:cNvSpPr>
            <a:spLocks noGrp="1"/>
          </p:cNvSpPr>
          <p:nvPr>
            <p:ph idx="1"/>
          </p:nvPr>
        </p:nvSpPr>
        <p:spPr/>
        <p:txBody>
          <a:bodyPr/>
          <a:lstStyle/>
          <a:p>
            <a:pPr marL="457200" indent="-457200">
              <a:buClr>
                <a:srgbClr val="FFC000"/>
              </a:buClr>
              <a:buFont typeface="Wingdings" pitchFamily="2" charset="2"/>
              <a:buChar char="Ø"/>
            </a:pPr>
            <a:r>
              <a:rPr lang="en-GB" dirty="0" smtClean="0"/>
              <a:t>Improve speed of report production</a:t>
            </a:r>
            <a:endParaRPr lang="en-GB" dirty="0"/>
          </a:p>
          <a:p>
            <a:pPr marL="857250" lvl="1" indent="-457200">
              <a:buClr>
                <a:srgbClr val="FFC000"/>
              </a:buClr>
              <a:buFont typeface="Wingdings" pitchFamily="2" charset="2"/>
              <a:buChar char="Ø"/>
            </a:pPr>
            <a:r>
              <a:rPr lang="en-GB" sz="2000" dirty="0" smtClean="0"/>
              <a:t>Greater availability of data in more easily extracted format</a:t>
            </a:r>
            <a:endParaRPr lang="en-GB" sz="2000" dirty="0"/>
          </a:p>
          <a:p>
            <a:pPr marL="857250" lvl="1" indent="-457200">
              <a:buClr>
                <a:srgbClr val="FFC000"/>
              </a:buClr>
              <a:buFont typeface="Wingdings" pitchFamily="2" charset="2"/>
              <a:buChar char="Ø"/>
            </a:pPr>
            <a:r>
              <a:rPr lang="en-GB" sz="2000" dirty="0" smtClean="0"/>
              <a:t>The </a:t>
            </a:r>
            <a:r>
              <a:rPr lang="en-GB" sz="2000" dirty="0"/>
              <a:t>majority of awards </a:t>
            </a:r>
            <a:r>
              <a:rPr lang="en-GB" sz="2000" dirty="0" smtClean="0"/>
              <a:t>already coded</a:t>
            </a:r>
            <a:endParaRPr lang="en-GB" sz="2000" dirty="0"/>
          </a:p>
          <a:p>
            <a:pPr marL="457200" indent="-457200">
              <a:buClr>
                <a:srgbClr val="FFC000"/>
              </a:buClr>
              <a:buFont typeface="Wingdings" pitchFamily="2" charset="2"/>
              <a:buChar char="Ø"/>
            </a:pPr>
            <a:r>
              <a:rPr lang="en-GB" dirty="0" smtClean="0"/>
              <a:t>Increase number of participating organisations</a:t>
            </a:r>
          </a:p>
          <a:p>
            <a:pPr marL="857250" lvl="1" indent="-457200">
              <a:buClr>
                <a:srgbClr val="FFC000"/>
              </a:buClr>
              <a:buFont typeface="Wingdings" pitchFamily="2" charset="2"/>
              <a:buChar char="Ø"/>
            </a:pPr>
            <a:r>
              <a:rPr lang="en-GB" sz="2000" dirty="0" smtClean="0"/>
              <a:t>More medium/small charities and other public funders</a:t>
            </a:r>
            <a:endParaRPr lang="en-GB" sz="2000" dirty="0"/>
          </a:p>
          <a:p>
            <a:pPr marL="457200" indent="-457200">
              <a:buClr>
                <a:srgbClr val="FFC000"/>
              </a:buClr>
              <a:buFont typeface="Wingdings" pitchFamily="2" charset="2"/>
              <a:buChar char="Ø"/>
            </a:pPr>
            <a:r>
              <a:rPr lang="en-GB" dirty="0" smtClean="0"/>
              <a:t>Improve </a:t>
            </a:r>
            <a:r>
              <a:rPr lang="en-GB" dirty="0"/>
              <a:t>consistency and quality of coding </a:t>
            </a:r>
          </a:p>
          <a:p>
            <a:pPr marL="857250" lvl="1" indent="-457200">
              <a:buClr>
                <a:srgbClr val="FFC000"/>
              </a:buClr>
              <a:buFont typeface="Wingdings" pitchFamily="2" charset="2"/>
              <a:buChar char="Ø"/>
            </a:pPr>
            <a:r>
              <a:rPr lang="en-GB" sz="2000" dirty="0" smtClean="0"/>
              <a:t>Review HRCS, update </a:t>
            </a:r>
            <a:r>
              <a:rPr lang="en-GB" sz="2000" dirty="0"/>
              <a:t>guidance and </a:t>
            </a:r>
            <a:r>
              <a:rPr lang="en-GB" sz="2000" dirty="0" smtClean="0"/>
              <a:t>standardise approach</a:t>
            </a:r>
            <a:endParaRPr lang="en-GB" sz="2000" dirty="0"/>
          </a:p>
          <a:p>
            <a:pPr marL="457200" indent="-457200">
              <a:buClr>
                <a:srgbClr val="FFC000"/>
              </a:buClr>
              <a:buFont typeface="Wingdings" pitchFamily="2" charset="2"/>
              <a:buChar char="Ø"/>
            </a:pPr>
            <a:r>
              <a:rPr lang="en-GB" dirty="0" smtClean="0"/>
              <a:t>Make </a:t>
            </a:r>
            <a:r>
              <a:rPr lang="en-GB" dirty="0"/>
              <a:t>the data openly accessible</a:t>
            </a:r>
          </a:p>
          <a:p>
            <a:pPr marL="857250" lvl="1" indent="-457200">
              <a:buClr>
                <a:srgbClr val="FFC000"/>
              </a:buClr>
              <a:buFont typeface="Wingdings" pitchFamily="2" charset="2"/>
              <a:buChar char="Ø"/>
            </a:pPr>
            <a:r>
              <a:rPr lang="en-GB" sz="2000" dirty="0" smtClean="0"/>
              <a:t>Considerable interest in further use of UK HRA data</a:t>
            </a:r>
          </a:p>
          <a:p>
            <a:pPr marL="857250" lvl="1" indent="-457200">
              <a:buClr>
                <a:srgbClr val="FFC000"/>
              </a:buClr>
              <a:buFont typeface="Wingdings" pitchFamily="2" charset="2"/>
              <a:buChar char="Ø"/>
            </a:pPr>
            <a:r>
              <a:rPr lang="en-GB" sz="2000" dirty="0" smtClean="0"/>
              <a:t>Pre-agreement of HRAF members to release full public dataset</a:t>
            </a:r>
            <a:endParaRPr lang="en-GB" sz="2000" dirty="0"/>
          </a:p>
          <a:p>
            <a:pPr marL="457200" indent="-457200">
              <a:buClr>
                <a:srgbClr val="FFC000"/>
              </a:buClr>
              <a:buFont typeface="Arial" pitchFamily="34" charset="0"/>
              <a:buChar char="•"/>
            </a:pPr>
            <a:endParaRPr lang="en-GB" sz="2000" dirty="0"/>
          </a:p>
        </p:txBody>
      </p:sp>
    </p:spTree>
    <p:extLst>
      <p:ext uri="{BB962C8B-B14F-4D97-AF65-F5344CB8AC3E}">
        <p14:creationId xmlns:p14="http://schemas.microsoft.com/office/powerpoint/2010/main" val="2892379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Structure of the Presentation </a:t>
            </a:r>
          </a:p>
        </p:txBody>
      </p:sp>
      <p:sp>
        <p:nvSpPr>
          <p:cNvPr id="4099" name="Rectangle 2"/>
          <p:cNvSpPr>
            <a:spLocks noGrp="1" noChangeArrowheads="1"/>
          </p:cNvSpPr>
          <p:nvPr>
            <p:ph type="body" idx="4294967295"/>
          </p:nvPr>
        </p:nvSpPr>
        <p:spPr>
          <a:xfrm>
            <a:off x="457200" y="1600200"/>
            <a:ext cx="7283450" cy="4235450"/>
          </a:xfrm>
        </p:spPr>
        <p:txBody>
          <a:bodyPr/>
          <a:lstStyle/>
          <a:p>
            <a:pPr marL="330200"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Background (40 </a:t>
            </a:r>
            <a:r>
              <a:rPr lang="en-GB" altLang="en-US" dirty="0" err="1" smtClean="0"/>
              <a:t>mins</a:t>
            </a:r>
            <a:r>
              <a:rPr lang="en-GB" altLang="en-US" dirty="0" smtClean="0"/>
              <a:t>)</a:t>
            </a:r>
          </a:p>
          <a:p>
            <a:pPr marL="730250" lvl="1" indent="-273050" eaLnBrk="1" hangingPunct="1">
              <a:lnSpc>
                <a:spcPct val="90000"/>
              </a:lnSpc>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Where the HRCS came from</a:t>
            </a:r>
          </a:p>
          <a:p>
            <a:pPr marL="730250" lvl="1" indent="-273050" eaLnBrk="1" hangingPunct="1">
              <a:lnSpc>
                <a:spcPct val="90000"/>
              </a:lnSpc>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What impact it has had</a:t>
            </a:r>
          </a:p>
          <a:p>
            <a:pPr marL="730250" lvl="1" indent="-273050" eaLnBrk="1" hangingPunct="1">
              <a:lnSpc>
                <a:spcPct val="90000"/>
              </a:lnSpc>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Who is using it now</a:t>
            </a:r>
          </a:p>
          <a:p>
            <a:pPr marL="730250" lvl="1" indent="-273050" eaLnBrk="1" hangingPunct="1">
              <a:lnSpc>
                <a:spcPct val="90000"/>
              </a:lnSpc>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altLang="en-US" dirty="0" smtClean="0"/>
          </a:p>
          <a:p>
            <a:pPr marL="330200" indent="-330200" eaLnBrk="1" hangingPunct="1">
              <a:lnSpc>
                <a:spcPct val="90000"/>
              </a:lnSpc>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Understanding the System (30 </a:t>
            </a:r>
            <a:r>
              <a:rPr lang="en-GB" altLang="en-US" dirty="0" err="1" smtClean="0"/>
              <a:t>mins</a:t>
            </a:r>
            <a:r>
              <a:rPr lang="en-GB" altLang="en-US" dirty="0" smtClean="0"/>
              <a:t>)</a:t>
            </a:r>
          </a:p>
          <a:p>
            <a:pPr marL="730250" lvl="1" indent="-273050" eaLnBrk="1" hangingPunct="1">
              <a:lnSpc>
                <a:spcPct val="90000"/>
              </a:lnSpc>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How the HRCS is structured</a:t>
            </a:r>
          </a:p>
          <a:p>
            <a:pPr marL="730250" lvl="1" indent="-273050" eaLnBrk="1" hangingPunct="1">
              <a:lnSpc>
                <a:spcPct val="90000"/>
              </a:lnSpc>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What it can and cannot do</a:t>
            </a:r>
          </a:p>
          <a:p>
            <a:pPr marL="730250" lvl="1" indent="-273050" eaLnBrk="1" hangingPunct="1">
              <a:lnSpc>
                <a:spcPct val="90000"/>
              </a:lnSpc>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dirty="0" smtClean="0"/>
              <a:t>How to use it in practice</a:t>
            </a:r>
          </a:p>
          <a:p>
            <a:pPr marL="730250" lvl="1" indent="-273050" eaLnBrk="1" hangingPunct="1">
              <a:lnSpc>
                <a:spcPct val="90000"/>
              </a:lnSpc>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altLang="en-US"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2014 Results – Total Analysis Spend</a:t>
            </a:r>
            <a:endParaRPr lang="en-GB" dirty="0"/>
          </a:p>
        </p:txBody>
      </p:sp>
      <p:sp>
        <p:nvSpPr>
          <p:cNvPr id="3" name="Content Placeholder 2"/>
          <p:cNvSpPr>
            <a:spLocks noGrp="1"/>
          </p:cNvSpPr>
          <p:nvPr>
            <p:ph idx="1"/>
          </p:nvPr>
        </p:nvSpPr>
        <p:spPr>
          <a:xfrm>
            <a:off x="457200" y="980728"/>
            <a:ext cx="8216900" cy="4842222"/>
          </a:xfrm>
        </p:spPr>
        <p:txBody>
          <a:bodyPr/>
          <a:lstStyle/>
          <a:p>
            <a:pPr>
              <a:buClr>
                <a:srgbClr val="FFC000"/>
              </a:buClr>
              <a:buFont typeface="Wingdings" pitchFamily="2" charset="2"/>
              <a:buChar char="Ø"/>
            </a:pPr>
            <a:r>
              <a:rPr lang="en-GB" sz="2400" dirty="0" smtClean="0"/>
              <a:t>Increased participation (64 funders)</a:t>
            </a:r>
          </a:p>
          <a:p>
            <a:pPr>
              <a:buClr>
                <a:srgbClr val="FFC000"/>
              </a:buClr>
              <a:buFont typeface="Wingdings" pitchFamily="2" charset="2"/>
              <a:buChar char="Ø"/>
            </a:pPr>
            <a:r>
              <a:rPr lang="en-GB" sz="2400" dirty="0" smtClean="0"/>
              <a:t>17,021 awards - £3.01bn spend</a:t>
            </a:r>
          </a:p>
          <a:p>
            <a:pPr lvl="1">
              <a:buClr>
                <a:srgbClr val="FFC000"/>
              </a:buClr>
              <a:buFont typeface="Wingdings" pitchFamily="2" charset="2"/>
              <a:buChar char="Ø"/>
            </a:pPr>
            <a:r>
              <a:rPr lang="en-GB" sz="2000" dirty="0" smtClean="0"/>
              <a:t>~£2bn on direct awards (‘projects’)</a:t>
            </a:r>
          </a:p>
          <a:p>
            <a:pPr lvl="1">
              <a:buClr>
                <a:srgbClr val="FFC000"/>
              </a:buClr>
              <a:buFont typeface="Wingdings" pitchFamily="2" charset="2"/>
              <a:buChar char="Ø"/>
            </a:pPr>
            <a:r>
              <a:rPr lang="en-GB" sz="2000" dirty="0" smtClean="0"/>
              <a:t>~£1bn on indirect awards (‘infrastructure’)</a:t>
            </a:r>
          </a:p>
          <a:p>
            <a:pPr>
              <a:buClr>
                <a:srgbClr val="FFC000"/>
              </a:buClr>
              <a:buFont typeface="Wingdings" pitchFamily="2" charset="2"/>
              <a:buChar char="Ø"/>
            </a:pPr>
            <a:r>
              <a:rPr lang="en-GB" sz="2400" dirty="0" smtClean="0"/>
              <a:t>Increase in 5 and 10 year reporting</a:t>
            </a:r>
          </a:p>
          <a:p>
            <a:pPr lvl="1">
              <a:buClr>
                <a:srgbClr val="FFC000"/>
              </a:buClr>
              <a:buFont typeface="Wingdings" pitchFamily="2" charset="2"/>
              <a:buChar char="Ø"/>
            </a:pPr>
            <a:r>
              <a:rPr lang="en-GB" sz="2000" dirty="0" smtClean="0"/>
              <a:t>Rate slowing (CAGR 8.2% 04-09, 1.4% 09-14)</a:t>
            </a:r>
            <a:endParaRPr lang="en-GB" sz="2000" dirty="0"/>
          </a:p>
        </p:txBody>
      </p:sp>
      <p:graphicFrame>
        <p:nvGraphicFramePr>
          <p:cNvPr id="4" name="Chart 3"/>
          <p:cNvGraphicFramePr>
            <a:graphicFrameLocks/>
          </p:cNvGraphicFramePr>
          <p:nvPr>
            <p:extLst>
              <p:ext uri="{D42A27DB-BD31-4B8C-83A1-F6EECF244321}">
                <p14:modId xmlns:p14="http://schemas.microsoft.com/office/powerpoint/2010/main" val="2560915027"/>
              </p:ext>
            </p:extLst>
          </p:nvPr>
        </p:nvGraphicFramePr>
        <p:xfrm>
          <a:off x="1259632" y="3861048"/>
          <a:ext cx="692467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7668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2014 Results – Health Categories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6171039"/>
              </p:ext>
            </p:extLst>
          </p:nvPr>
        </p:nvGraphicFramePr>
        <p:xfrm>
          <a:off x="457200" y="980728"/>
          <a:ext cx="8216900" cy="5544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1637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2014 Results – Research Activities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5116127"/>
              </p:ext>
            </p:extLst>
          </p:nvPr>
        </p:nvGraphicFramePr>
        <p:xfrm>
          <a:off x="457200" y="1600200"/>
          <a:ext cx="8216900" cy="49971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337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25413"/>
            <a:ext cx="7505402" cy="673100"/>
          </a:xfrm>
        </p:spPr>
        <p:txBody>
          <a:bodyPr/>
          <a:lstStyle/>
          <a:p>
            <a:r>
              <a:rPr lang="en-GB" dirty="0" smtClean="0"/>
              <a:t>2014 Results – Charity / Public Distribution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2403549"/>
              </p:ext>
            </p:extLst>
          </p:nvPr>
        </p:nvGraphicFramePr>
        <p:xfrm>
          <a:off x="457200" y="1052736"/>
          <a:ext cx="8216900" cy="5544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0444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Future of HRCS</a:t>
            </a:r>
            <a:endParaRPr lang="en-GB" dirty="0"/>
          </a:p>
        </p:txBody>
      </p:sp>
      <p:sp>
        <p:nvSpPr>
          <p:cNvPr id="6" name="Content Placeholder 5"/>
          <p:cNvSpPr>
            <a:spLocks noGrp="1"/>
          </p:cNvSpPr>
          <p:nvPr>
            <p:ph idx="1"/>
          </p:nvPr>
        </p:nvSpPr>
        <p:spPr/>
        <p:txBody>
          <a:bodyPr/>
          <a:lstStyle/>
          <a:p>
            <a:pPr marL="457200" indent="-457200">
              <a:buClr>
                <a:srgbClr val="FFC000"/>
              </a:buClr>
              <a:buFont typeface="Wingdings" pitchFamily="2" charset="2"/>
              <a:buChar char="Ø"/>
            </a:pPr>
            <a:r>
              <a:rPr lang="en-GB" dirty="0" smtClean="0"/>
              <a:t>Continue working to International Standard</a:t>
            </a:r>
          </a:p>
          <a:p>
            <a:pPr marL="457200" indent="-457200">
              <a:buClr>
                <a:srgbClr val="FFC000"/>
              </a:buClr>
              <a:buFont typeface="Wingdings" pitchFamily="2" charset="2"/>
              <a:buChar char="Ø"/>
            </a:pPr>
            <a:endParaRPr lang="en-GB" dirty="0"/>
          </a:p>
          <a:p>
            <a:pPr marL="457200" indent="-457200">
              <a:buClr>
                <a:srgbClr val="FFC000"/>
              </a:buClr>
              <a:buFont typeface="Wingdings" pitchFamily="2" charset="2"/>
              <a:buChar char="Ø"/>
            </a:pPr>
            <a:r>
              <a:rPr lang="en-GB" dirty="0" smtClean="0"/>
              <a:t>Improve Coding Reliability</a:t>
            </a:r>
          </a:p>
          <a:p>
            <a:pPr marL="457200" indent="-457200">
              <a:buClr>
                <a:srgbClr val="FFC000"/>
              </a:buClr>
              <a:buFont typeface="Wingdings" pitchFamily="2" charset="2"/>
              <a:buChar char="Ø"/>
            </a:pPr>
            <a:endParaRPr lang="en-GB" dirty="0"/>
          </a:p>
          <a:p>
            <a:pPr marL="457200" indent="-457200">
              <a:buClr>
                <a:srgbClr val="FFC000"/>
              </a:buClr>
              <a:buFont typeface="Wingdings" pitchFamily="2" charset="2"/>
              <a:buChar char="Ø"/>
            </a:pPr>
            <a:r>
              <a:rPr lang="en-GB" dirty="0" smtClean="0"/>
              <a:t>Increase reporting efficiency (auto-coding)</a:t>
            </a:r>
          </a:p>
          <a:p>
            <a:pPr marL="457200" indent="-457200">
              <a:buClr>
                <a:srgbClr val="FFC000"/>
              </a:buClr>
              <a:buFont typeface="Wingdings" pitchFamily="2" charset="2"/>
              <a:buChar char="Ø"/>
            </a:pPr>
            <a:endParaRPr lang="en-GB" dirty="0"/>
          </a:p>
          <a:p>
            <a:pPr marL="457200" indent="-457200">
              <a:buClr>
                <a:srgbClr val="FFC000"/>
              </a:buClr>
              <a:buFont typeface="Wingdings" pitchFamily="2" charset="2"/>
              <a:buChar char="Ø"/>
            </a:pPr>
            <a:r>
              <a:rPr lang="en-GB" dirty="0" smtClean="0"/>
              <a:t>Begin plans for next analysis…?</a:t>
            </a:r>
          </a:p>
        </p:txBody>
      </p:sp>
    </p:spTree>
    <p:extLst>
      <p:ext uri="{BB962C8B-B14F-4D97-AF65-F5344CB8AC3E}">
        <p14:creationId xmlns:p14="http://schemas.microsoft.com/office/powerpoint/2010/main" val="3616181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685800" y="2486025"/>
            <a:ext cx="7772400" cy="1471613"/>
          </a:xfrm>
        </p:spPr>
        <p:txBody>
          <a:bodyPr/>
          <a:lstStyle/>
          <a:p>
            <a:pPr eaLnBrk="1" hangingPunct="1"/>
            <a:endParaRPr lang="en-US" altLang="en-US" smtClean="0"/>
          </a:p>
        </p:txBody>
      </p:sp>
      <p:sp>
        <p:nvSpPr>
          <p:cNvPr id="22531" name="Rectangle 2"/>
          <p:cNvSpPr>
            <a:spLocks noGrp="1" noChangeArrowheads="1"/>
          </p:cNvSpPr>
          <p:nvPr>
            <p:ph type="subTitle" idx="4294967295"/>
          </p:nvPr>
        </p:nvSpPr>
        <p:spPr>
          <a:xfrm>
            <a:off x="3657600" y="4084638"/>
            <a:ext cx="4776788" cy="2419350"/>
          </a:xfrm>
        </p:spPr>
        <p:txBody>
          <a:bodyPr lIns="90000" tIns="46800" rIns="90000" bIns="46800"/>
          <a:lstStyle/>
          <a:p>
            <a:pPr marL="0" indent="0" eaLnBrk="1" hangingPunct="1">
              <a:lnSpc>
                <a:spcPct val="90000"/>
              </a:lnSpc>
              <a:spcBef>
                <a:spcPts val="60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smtClean="0"/>
              <a:t>Health Research Classification System </a:t>
            </a:r>
          </a:p>
          <a:p>
            <a:pPr marL="0" indent="0" eaLnBrk="1" hangingPunct="1">
              <a:lnSpc>
                <a:spcPct val="9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2400" smtClean="0"/>
          </a:p>
          <a:p>
            <a:pPr marL="0" indent="0" eaLnBrk="1" hangingPunct="1">
              <a:lnSpc>
                <a:spcPct val="9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smtClean="0"/>
              <a:t>Understanding the System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title" idx="4294967295"/>
          </p:nvPr>
        </p:nvSpPr>
        <p:spPr>
          <a:xfrm>
            <a:off x="234950" y="46038"/>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What is the HRCS?</a:t>
            </a:r>
          </a:p>
        </p:txBody>
      </p:sp>
      <p:sp>
        <p:nvSpPr>
          <p:cNvPr id="23555" name="Rectangle 2"/>
          <p:cNvSpPr>
            <a:spLocks noGrp="1" noChangeArrowheads="1"/>
          </p:cNvSpPr>
          <p:nvPr>
            <p:ph type="body" idx="4294967295"/>
          </p:nvPr>
        </p:nvSpPr>
        <p:spPr>
          <a:xfrm>
            <a:off x="457200" y="1335088"/>
            <a:ext cx="8229600" cy="4708525"/>
          </a:xfrm>
        </p:spPr>
        <p:txBody>
          <a:bodyPr/>
          <a:lstStyle/>
          <a:p>
            <a:pPr marL="327025" indent="-327025" eaLnBrk="1" hangingPunct="1">
              <a:spcBef>
                <a:spcPts val="65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600" smtClean="0"/>
              <a:t>A system for classifying and analysing health and biomedical research funding</a:t>
            </a:r>
          </a:p>
          <a:p>
            <a:pPr marL="327025" indent="-327025" eaLnBrk="1" hangingPunct="1">
              <a:spcBef>
                <a:spcPts val="65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600" smtClean="0"/>
              <a:t>Designed collaboratively by a range of funders for the following purposes:</a:t>
            </a:r>
          </a:p>
          <a:p>
            <a:pPr marL="727075" lvl="1" indent="-269875" eaLnBrk="1" hangingPunct="1">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To cover the full spectrum of all types of research across all areas of health and disease</a:t>
            </a:r>
          </a:p>
          <a:p>
            <a:pPr marL="727075" lvl="1" indent="-269875" eaLnBrk="1" hangingPunct="1">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To provide a single stable common system allowing meaningful comparisons across time and between different portfolios</a:t>
            </a:r>
          </a:p>
          <a:p>
            <a:pPr marL="727075" lvl="1" indent="-269875" eaLnBrk="1" hangingPunct="1">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To answer strategic questions about investment</a:t>
            </a:r>
          </a:p>
          <a:p>
            <a:pPr marL="727075" lvl="1" indent="-269875" eaLnBrk="1" hangingPunct="1">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To give a “broad brush” overview of funding patterns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ChangeArrowheads="1"/>
          </p:cNvSpPr>
          <p:nvPr>
            <p:ph type="title" idx="4294967295"/>
          </p:nvPr>
        </p:nvSpPr>
        <p:spPr>
          <a:xfrm>
            <a:off x="234950" y="46038"/>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Structure of the HRCS</a:t>
            </a:r>
          </a:p>
        </p:txBody>
      </p:sp>
      <p:sp>
        <p:nvSpPr>
          <p:cNvPr id="24579" name="Rectangle 2"/>
          <p:cNvSpPr>
            <a:spLocks noGrp="1" noChangeArrowheads="1"/>
          </p:cNvSpPr>
          <p:nvPr>
            <p:ph type="body" idx="4294967295"/>
          </p:nvPr>
        </p:nvSpPr>
        <p:spPr>
          <a:xfrm>
            <a:off x="455613" y="1335088"/>
            <a:ext cx="5259387" cy="5283200"/>
          </a:xfrm>
        </p:spPr>
        <p:txBody>
          <a:bodyPr/>
          <a:lstStyle/>
          <a:p>
            <a:pPr marL="327025" indent="-327025" eaLnBrk="1" hangingPunct="1">
              <a:lnSpc>
                <a:spcPct val="80000"/>
              </a:lnSpc>
              <a:spcBef>
                <a:spcPts val="6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600" smtClean="0"/>
              <a:t>Two dimensional system  </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Health Categories</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Research Activity Codes</a:t>
            </a:r>
          </a:p>
          <a:p>
            <a:pPr marL="327025" indent="-327025" eaLnBrk="1" hangingPunct="1">
              <a:lnSpc>
                <a:spcPct val="80000"/>
              </a:lnSpc>
              <a:spcBef>
                <a:spcPts val="500"/>
              </a:spcBef>
              <a:buClrTx/>
              <a:buFontTx/>
              <a:buNone/>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endParaRPr lang="en-GB" altLang="en-US" sz="2000" smtClean="0"/>
          </a:p>
          <a:p>
            <a:pPr marL="327025" indent="-327025" eaLnBrk="1" hangingPunct="1">
              <a:lnSpc>
                <a:spcPct val="80000"/>
              </a:lnSpc>
              <a:spcBef>
                <a:spcPts val="6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600" smtClean="0"/>
              <a:t>Health Categories</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All areas of health or disease</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21 individual categories</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Based on </a:t>
            </a:r>
            <a:r>
              <a:rPr lang="en-GB" altLang="en-US" sz="2000" b="1" smtClean="0"/>
              <a:t>WHO International Classification of Diseases</a:t>
            </a:r>
          </a:p>
          <a:p>
            <a:pPr marL="327025" indent="-327025" eaLnBrk="1" hangingPunct="1">
              <a:lnSpc>
                <a:spcPct val="80000"/>
              </a:lnSpc>
              <a:spcBef>
                <a:spcPts val="350"/>
              </a:spcBef>
              <a:buClrTx/>
              <a:buFontTx/>
              <a:buNone/>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endParaRPr lang="en-GB" altLang="en-US" sz="1400" smtClean="0"/>
          </a:p>
          <a:p>
            <a:pPr marL="327025" indent="-327025" eaLnBrk="1" hangingPunct="1">
              <a:lnSpc>
                <a:spcPct val="80000"/>
              </a:lnSpc>
              <a:spcBef>
                <a:spcPts val="6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600" smtClean="0"/>
              <a:t>Research Activity Codes</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All types of research activity from basic to applied </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48 codes in 8 groups</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Based on cancer </a:t>
            </a:r>
            <a:r>
              <a:rPr lang="en-GB" altLang="en-US" sz="2000" b="1" smtClean="0"/>
              <a:t>Common Scientific Outline</a:t>
            </a:r>
          </a:p>
          <a:p>
            <a:pPr marL="327025" indent="-327025" eaLnBrk="1" hangingPunct="1">
              <a:lnSpc>
                <a:spcPct val="80000"/>
              </a:lnSpc>
              <a:spcBef>
                <a:spcPts val="500"/>
              </a:spcBef>
              <a:buClrTx/>
              <a:buFontTx/>
              <a:buNone/>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endParaRPr lang="en-GB" altLang="en-US" sz="2000" b="1" smtClean="0"/>
          </a:p>
        </p:txBody>
      </p:sp>
      <p:pic>
        <p:nvPicPr>
          <p:cNvPr id="2458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398588"/>
            <a:ext cx="3240088"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233363" y="46038"/>
            <a:ext cx="7262812" cy="67945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Key Features of the HRCS</a:t>
            </a:r>
          </a:p>
        </p:txBody>
      </p:sp>
      <p:sp>
        <p:nvSpPr>
          <p:cNvPr id="25603" name="Rectangle 2"/>
          <p:cNvSpPr>
            <a:spLocks noGrp="1" noChangeArrowheads="1"/>
          </p:cNvSpPr>
          <p:nvPr>
            <p:ph type="body" idx="4294967295"/>
          </p:nvPr>
        </p:nvSpPr>
        <p:spPr>
          <a:xfrm>
            <a:off x="457200" y="1311275"/>
            <a:ext cx="8229600" cy="4979988"/>
          </a:xfrm>
        </p:spPr>
        <p:txBody>
          <a:bodyPr/>
          <a:lstStyle/>
          <a:p>
            <a:pPr marL="327025" indent="-327025" eaLnBrk="1" hangingPunct="1">
              <a:lnSpc>
                <a:spcPct val="80000"/>
              </a:lnSpc>
              <a:spcBef>
                <a:spcPts val="6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Coding is based on the main research objective</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Not a keyword system</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Does not capture all potential downstream outcomes</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Complements existing coding systems</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Fit for purpose</a:t>
            </a:r>
          </a:p>
          <a:p>
            <a:pPr marL="727075" lvl="1" indent="-269875" eaLnBrk="1" hangingPunct="1">
              <a:lnSpc>
                <a:spcPct val="80000"/>
              </a:lnSpc>
              <a:spcBef>
                <a:spcPts val="450"/>
              </a:spcBef>
              <a:buClrTx/>
              <a:buSzPct val="75000"/>
              <a:buFontTx/>
              <a:buNone/>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endParaRPr lang="en-GB" altLang="en-US" sz="1800" smtClean="0"/>
          </a:p>
          <a:p>
            <a:pPr marL="327025" indent="-327025" eaLnBrk="1" hangingPunct="1">
              <a:lnSpc>
                <a:spcPct val="80000"/>
              </a:lnSpc>
              <a:spcBef>
                <a:spcPts val="6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Coding is linked directly to associated funding</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Codes based on lifetime of the award</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Exact percentages with every code</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But is not a financial audit tool</a:t>
            </a:r>
          </a:p>
          <a:p>
            <a:pPr marL="327025" indent="-327025" eaLnBrk="1" hangingPunct="1">
              <a:lnSpc>
                <a:spcPct val="80000"/>
              </a:lnSpc>
              <a:spcBef>
                <a:spcPts val="600"/>
              </a:spcBef>
              <a:buClrTx/>
              <a:buFontTx/>
              <a:buNone/>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endParaRPr lang="en-GB" altLang="en-US" sz="2000" smtClean="0"/>
          </a:p>
          <a:p>
            <a:pPr marL="327025" indent="-327025" eaLnBrk="1" hangingPunct="1">
              <a:lnSpc>
                <a:spcPct val="80000"/>
              </a:lnSpc>
              <a:spcBef>
                <a:spcPts val="6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System provides a broad overview of the centre of gravity of research</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An aggregate population summary </a:t>
            </a:r>
          </a:p>
          <a:p>
            <a:pPr marL="727075" lvl="1" indent="-269875" eaLnBrk="1" hangingPunct="1">
              <a:lnSpc>
                <a:spcPct val="80000"/>
              </a:lnSpc>
              <a:spcBef>
                <a:spcPts val="500"/>
              </a:spcBef>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Fine grained expertise not required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idx="4294967295"/>
          </p:nvPr>
        </p:nvSpPr>
        <p:spPr>
          <a:xfrm>
            <a:off x="233363" y="46038"/>
            <a:ext cx="7262812" cy="67945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Key Aspects of HRCS Coding Process</a:t>
            </a:r>
          </a:p>
        </p:txBody>
      </p:sp>
      <p:sp>
        <p:nvSpPr>
          <p:cNvPr id="26627" name="Rectangle 2"/>
          <p:cNvSpPr>
            <a:spLocks noGrp="1" noChangeArrowheads="1"/>
          </p:cNvSpPr>
          <p:nvPr>
            <p:ph type="body" idx="4294967295"/>
          </p:nvPr>
        </p:nvSpPr>
        <p:spPr>
          <a:xfrm>
            <a:off x="457200" y="1335088"/>
            <a:ext cx="8229600" cy="4570412"/>
          </a:xfrm>
        </p:spPr>
        <p:txBody>
          <a:bodyPr/>
          <a:lstStyle/>
          <a:p>
            <a:pPr marL="327025" indent="-327025" eaLnBrk="1" hangingPunct="1">
              <a:spcBef>
                <a:spcPts val="65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600" smtClean="0"/>
              <a:t>Tried and Tested</a:t>
            </a:r>
          </a:p>
          <a:p>
            <a:pPr marL="727075" lvl="1" indent="-269875" eaLnBrk="1" hangingPunct="1">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Accumulated experience began in 2005</a:t>
            </a:r>
          </a:p>
          <a:p>
            <a:pPr marL="727075" lvl="1" indent="-269875" eaLnBrk="1" hangingPunct="1">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Several major analyses, thousands of awards</a:t>
            </a:r>
          </a:p>
          <a:p>
            <a:pPr marL="727075" lvl="1" indent="-269875" eaLnBrk="1" hangingPunct="1">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Range of organisations, award types and settings</a:t>
            </a:r>
          </a:p>
          <a:p>
            <a:pPr marL="327025" indent="-327025" eaLnBrk="1" hangingPunct="1">
              <a:spcBef>
                <a:spcPts val="65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600" smtClean="0"/>
              <a:t>Stable and Consistent</a:t>
            </a:r>
          </a:p>
          <a:p>
            <a:pPr marL="727075" lvl="1" indent="-269875" eaLnBrk="1" hangingPunct="1">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HRCS is openly available but not  for alteration</a:t>
            </a:r>
          </a:p>
          <a:p>
            <a:pPr marL="727075" lvl="1" indent="-269875" eaLnBrk="1" hangingPunct="1">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Simple reproducible rules – equal proportions, minimum number of codes</a:t>
            </a:r>
          </a:p>
          <a:p>
            <a:pPr marL="727075" lvl="1" indent="-269875" eaLnBrk="1" hangingPunct="1">
              <a:buSzPct val="75000"/>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Value lies in ability to compare over time and between settings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85800" y="2486025"/>
            <a:ext cx="7772400" cy="1471613"/>
          </a:xfrm>
        </p:spPr>
        <p:txBody>
          <a:bodyPr/>
          <a:lstStyle/>
          <a:p>
            <a:pPr eaLnBrk="1" hangingPunct="1"/>
            <a:endParaRPr lang="en-US" altLang="en-US" smtClean="0"/>
          </a:p>
        </p:txBody>
      </p:sp>
      <p:sp>
        <p:nvSpPr>
          <p:cNvPr id="5123" name="Rectangle 2"/>
          <p:cNvSpPr>
            <a:spLocks noGrp="1" noChangeArrowheads="1"/>
          </p:cNvSpPr>
          <p:nvPr>
            <p:ph type="subTitle" idx="4294967295"/>
          </p:nvPr>
        </p:nvSpPr>
        <p:spPr>
          <a:xfrm>
            <a:off x="3657600" y="4257675"/>
            <a:ext cx="4776788" cy="2227263"/>
          </a:xfrm>
        </p:spPr>
        <p:txBody>
          <a:bodyPr lIns="90000" tIns="46800" rIns="90000" bIns="46800"/>
          <a:lstStyle/>
          <a:p>
            <a:pPr marL="0" indent="0"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smtClean="0"/>
              <a:t>Health Research Classification System </a:t>
            </a:r>
          </a:p>
          <a:p>
            <a:pPr marL="0" indent="0"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2400" smtClean="0"/>
          </a:p>
          <a:p>
            <a:pPr marL="0" indent="0"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smtClean="0"/>
              <a:t>Background</a:t>
            </a:r>
          </a:p>
          <a:p>
            <a:pPr marL="0" indent="0"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24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idx="4294967295"/>
          </p:nvPr>
        </p:nvSpPr>
        <p:spPr>
          <a:xfrm>
            <a:off x="588963" y="0"/>
            <a:ext cx="7210425" cy="9906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HRCS Online website</a:t>
            </a:r>
          </a:p>
        </p:txBody>
      </p:sp>
      <p:sp>
        <p:nvSpPr>
          <p:cNvPr id="27651" name="Rectangle 2"/>
          <p:cNvSpPr>
            <a:spLocks noGrp="1" noChangeArrowheads="1"/>
          </p:cNvSpPr>
          <p:nvPr>
            <p:ph type="body" idx="4294967295"/>
          </p:nvPr>
        </p:nvSpPr>
        <p:spPr>
          <a:xfrm>
            <a:off x="258763" y="1273175"/>
            <a:ext cx="4837112" cy="4862513"/>
          </a:xfrm>
        </p:spPr>
        <p:txBody>
          <a:bodyPr/>
          <a:lstStyle/>
          <a:p>
            <a:pPr marL="327025" indent="-327025" eaLnBrk="1" hangingPunct="1">
              <a:spcBef>
                <a:spcPts val="6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Makes all existing information and resources accessible</a:t>
            </a:r>
          </a:p>
          <a:p>
            <a:pPr marL="327025" indent="-327025" eaLnBrk="1" hangingPunct="1">
              <a:spcBef>
                <a:spcPts val="6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Overarching aim to promote sustainability of the system</a:t>
            </a:r>
          </a:p>
          <a:p>
            <a:pPr marL="327025" indent="-327025" eaLnBrk="1" hangingPunct="1">
              <a:spcBef>
                <a:spcPts val="6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Guidance for naïve users wanting to learn how to use the system</a:t>
            </a:r>
          </a:p>
          <a:p>
            <a:pPr marL="327025" indent="-327025" eaLnBrk="1" hangingPunct="1">
              <a:spcBef>
                <a:spcPts val="6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Reference source for experienced users</a:t>
            </a:r>
          </a:p>
          <a:p>
            <a:pPr marL="327025" indent="-327025" eaLnBrk="1" hangingPunct="1">
              <a:spcBef>
                <a:spcPts val="6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Provides further contextual help, summaries and linkages</a:t>
            </a:r>
          </a:p>
          <a:p>
            <a:pPr marL="735013" lvl="1" indent="-269875" eaLnBrk="1" hangingPunct="1">
              <a:buClrTx/>
              <a:buSzPct val="75000"/>
              <a:buFontTx/>
              <a:buNone/>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endParaRPr lang="en-GB" altLang="en-US" smtClean="0"/>
          </a:p>
        </p:txBody>
      </p:sp>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l="13124" r="14108" b="19687"/>
          <a:stretch>
            <a:fillRect/>
          </a:stretch>
        </p:blipFill>
        <p:spPr bwMode="auto">
          <a:xfrm>
            <a:off x="4981575" y="1933575"/>
            <a:ext cx="4162425"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Health Categories</a:t>
            </a:r>
          </a:p>
        </p:txBody>
      </p:sp>
      <p:sp>
        <p:nvSpPr>
          <p:cNvPr id="28675" name="Rectangle 2"/>
          <p:cNvSpPr>
            <a:spLocks noGrp="1" noChangeArrowheads="1"/>
          </p:cNvSpPr>
          <p:nvPr>
            <p:ph type="body" idx="4294967295"/>
          </p:nvPr>
        </p:nvSpPr>
        <p:spPr>
          <a:xfrm>
            <a:off x="457200" y="1335088"/>
            <a:ext cx="4038600" cy="4235450"/>
          </a:xfrm>
        </p:spPr>
        <p:txBody>
          <a:bodyPr/>
          <a:lstStyle/>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Blood</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Cancer</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Cardiovascular</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Congenital Disorders</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Ear</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Eye</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Infection</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Inflammatory and Immune System</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Injuries and Accidents</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Mental Health</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Metabolic and Endocrine</a:t>
            </a:r>
          </a:p>
        </p:txBody>
      </p:sp>
      <p:sp>
        <p:nvSpPr>
          <p:cNvPr id="28676" name="Rectangle 3"/>
          <p:cNvSpPr>
            <a:spLocks noGrp="1" noChangeArrowheads="1"/>
          </p:cNvSpPr>
          <p:nvPr>
            <p:ph type="body" idx="4294967295"/>
          </p:nvPr>
        </p:nvSpPr>
        <p:spPr>
          <a:xfrm>
            <a:off x="4343400" y="1335088"/>
            <a:ext cx="4343400" cy="4638675"/>
          </a:xfrm>
        </p:spPr>
        <p:txBody>
          <a:bodyPr/>
          <a:lstStyle/>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Musculoskeletal</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Neurological</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Oral and Gastrointestinal</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Renal and Urogenital</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Reproductive Health and Childbirth</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Respiratory</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Skin</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Stroke</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endParaRPr lang="en-GB" altLang="en-US" sz="2400" smtClean="0"/>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Generic Health Relevance</a:t>
            </a:r>
          </a:p>
          <a:p>
            <a:pPr marL="327025" indent="-327025" eaLnBrk="1" hangingPunct="1">
              <a:lnSpc>
                <a:spcPct val="8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Other</a:t>
            </a:r>
          </a:p>
          <a:p>
            <a:pPr marL="327025" indent="-327025" eaLnBrk="1" hangingPunct="1">
              <a:lnSpc>
                <a:spcPct val="80000"/>
              </a:lnSpc>
              <a:spcBef>
                <a:spcPts val="500"/>
              </a:spcBef>
              <a:buClrTx/>
              <a:buFontTx/>
              <a:buNone/>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endParaRPr lang="en-GB" altLang="en-US" sz="24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Notes on Health Categories (1)</a:t>
            </a:r>
          </a:p>
        </p:txBody>
      </p:sp>
      <p:sp>
        <p:nvSpPr>
          <p:cNvPr id="29699" name="Rectangle 2"/>
          <p:cNvSpPr>
            <a:spLocks noGrp="1" noChangeArrowheads="1"/>
          </p:cNvSpPr>
          <p:nvPr>
            <p:ph type="body" idx="4294967295"/>
          </p:nvPr>
        </p:nvSpPr>
        <p:spPr>
          <a:xfrm>
            <a:off x="457200" y="1125538"/>
            <a:ext cx="7715250" cy="5399087"/>
          </a:xfrm>
        </p:spPr>
        <p:txBody>
          <a:bodyPr/>
          <a:lstStyle/>
          <a:p>
            <a:pPr marL="327025" indent="-32702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Cancer</a:t>
            </a:r>
          </a:p>
          <a:p>
            <a:pPr marL="739775" lvl="1" indent="-28257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all types - not coded by site e.g. lung cancer</a:t>
            </a:r>
          </a:p>
          <a:p>
            <a:pPr marL="327025" indent="-32702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Cardiovascular</a:t>
            </a:r>
          </a:p>
          <a:p>
            <a:pPr marL="739775" lvl="1" indent="-28257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includes atherosclerosis</a:t>
            </a:r>
          </a:p>
          <a:p>
            <a:pPr marL="327025" indent="-32702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Congenital Disorders</a:t>
            </a:r>
          </a:p>
          <a:p>
            <a:pPr marL="739775" lvl="1" indent="-28257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US" altLang="en-US" sz="2000" smtClean="0"/>
              <a:t>multiple syndromes </a:t>
            </a:r>
            <a:r>
              <a:rPr lang="en-GB" altLang="en-US" sz="2000" smtClean="0"/>
              <a:t>- </a:t>
            </a:r>
            <a:r>
              <a:rPr lang="en-US" altLang="en-US" sz="2000" smtClean="0"/>
              <a:t>excludes </a:t>
            </a:r>
            <a:r>
              <a:rPr lang="en-GB" altLang="en-US" sz="2000" smtClean="0"/>
              <a:t>single focus syndromes like </a:t>
            </a:r>
            <a:r>
              <a:rPr lang="en-US" altLang="en-US" sz="2000" smtClean="0"/>
              <a:t>congenital heart disorders</a:t>
            </a:r>
          </a:p>
          <a:p>
            <a:pPr marL="327025" indent="-32702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Infection</a:t>
            </a:r>
          </a:p>
          <a:p>
            <a:pPr marL="739775" lvl="1" indent="-28257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all types - </a:t>
            </a:r>
            <a:r>
              <a:rPr lang="en-US" altLang="en-US" sz="2000" smtClean="0"/>
              <a:t>not coded by site e.g. respiratory tract infections</a:t>
            </a:r>
          </a:p>
          <a:p>
            <a:pPr marL="327025" indent="-32702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Inflammatory and Immune System</a:t>
            </a:r>
          </a:p>
          <a:p>
            <a:pPr marL="739775" lvl="1" indent="-28257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about </a:t>
            </a:r>
            <a:r>
              <a:rPr lang="en-US" altLang="en-US" sz="2000" smtClean="0"/>
              <a:t>immune system</a:t>
            </a:r>
            <a:r>
              <a:rPr lang="en-GB" altLang="en-US" sz="2000" smtClean="0"/>
              <a:t> (not just immune response) - i</a:t>
            </a:r>
            <a:r>
              <a:rPr lang="en-US" altLang="en-US" sz="2000" smtClean="0"/>
              <a:t>ncludes rheumatoid arthritis</a:t>
            </a:r>
          </a:p>
          <a:p>
            <a:pPr marL="327025" indent="-32702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400" smtClean="0"/>
              <a:t>Mental Health</a:t>
            </a:r>
          </a:p>
          <a:p>
            <a:pPr marL="739775" lvl="1" indent="-28257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z="2000" smtClean="0"/>
              <a:t>includes </a:t>
            </a:r>
            <a:r>
              <a:rPr lang="en-US" altLang="en-US" sz="2000" smtClean="0"/>
              <a:t>normal behavioural and cognitive function – </a:t>
            </a:r>
            <a:r>
              <a:rPr lang="en-GB" altLang="en-US" sz="2000" smtClean="0"/>
              <a:t>and </a:t>
            </a:r>
            <a:r>
              <a:rPr lang="en-US" altLang="en-US" sz="2000" smtClean="0"/>
              <a:t>all abnormal conditions defined by behaviour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Notes on Health Categories (2)</a:t>
            </a:r>
          </a:p>
        </p:txBody>
      </p:sp>
      <p:sp>
        <p:nvSpPr>
          <p:cNvPr id="30723" name="Rectangle 2"/>
          <p:cNvSpPr>
            <a:spLocks noGrp="1" noChangeArrowheads="1"/>
          </p:cNvSpPr>
          <p:nvPr>
            <p:ph type="body" idx="4294967295"/>
          </p:nvPr>
        </p:nvSpPr>
        <p:spPr>
          <a:xfrm>
            <a:off x="457200" y="1125538"/>
            <a:ext cx="4978400" cy="5721350"/>
          </a:xfrm>
        </p:spPr>
        <p:txBody>
          <a:bodyPr/>
          <a:lstStyle/>
          <a:p>
            <a:pPr marL="327025" indent="-32702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Musculoskeletal</a:t>
            </a:r>
          </a:p>
          <a:p>
            <a:pPr marL="739775" lvl="1" indent="-28257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includes osteoarthritis</a:t>
            </a:r>
          </a:p>
          <a:p>
            <a:pPr marL="327025" indent="-32702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Neurological</a:t>
            </a:r>
          </a:p>
          <a:p>
            <a:pPr marL="739775" lvl="1" indent="-28257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about</a:t>
            </a:r>
            <a:r>
              <a:rPr lang="en-US" altLang="en-US" smtClean="0"/>
              <a:t> brain function and ‘wiring’ – includes BSE  and dementias</a:t>
            </a:r>
          </a:p>
          <a:p>
            <a:pPr marL="327025" indent="-32702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Reproductive Health and Childbirth</a:t>
            </a:r>
          </a:p>
          <a:p>
            <a:pPr marL="739775" lvl="1" indent="-28257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includes all aspects of pregnancy and the new born</a:t>
            </a:r>
          </a:p>
          <a:p>
            <a:pPr marL="327025" indent="-32702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Respiratory</a:t>
            </a:r>
          </a:p>
          <a:p>
            <a:pPr marL="739775" lvl="1" indent="-28257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US" altLang="en-US" smtClean="0"/>
              <a:t>includes asthma</a:t>
            </a:r>
          </a:p>
          <a:p>
            <a:pPr marL="327025" indent="-327025" eaLnBrk="1" hangingPunct="1">
              <a:spcBef>
                <a:spcPts val="500"/>
              </a:spcBef>
              <a:buClrTx/>
              <a:buFontTx/>
              <a:buNone/>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endParaRPr lang="en-US" altLang="en-US" smtClean="0"/>
          </a:p>
        </p:txBody>
      </p:sp>
      <p:pic>
        <p:nvPicPr>
          <p:cNvPr id="307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9843" r="9843" b="13124"/>
          <a:stretch>
            <a:fillRect/>
          </a:stretch>
        </p:blipFill>
        <p:spPr bwMode="auto">
          <a:xfrm>
            <a:off x="5635625" y="2349500"/>
            <a:ext cx="350837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Notes on Health Categories (3)</a:t>
            </a:r>
          </a:p>
        </p:txBody>
      </p:sp>
      <p:sp>
        <p:nvSpPr>
          <p:cNvPr id="31747" name="Rectangle 2"/>
          <p:cNvSpPr>
            <a:spLocks noGrp="1" noChangeArrowheads="1"/>
          </p:cNvSpPr>
          <p:nvPr>
            <p:ph type="body" idx="4294967295"/>
          </p:nvPr>
        </p:nvSpPr>
        <p:spPr>
          <a:xfrm>
            <a:off x="457200" y="1125538"/>
            <a:ext cx="7715250" cy="5419725"/>
          </a:xfrm>
        </p:spPr>
        <p:txBody>
          <a:bodyPr/>
          <a:lstStyle/>
          <a:p>
            <a:pPr marL="333375" indent="-333375" eaLnBrk="1" hangingPunct="1">
              <a:spcBef>
                <a:spcPts val="5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mtClean="0"/>
              <a:t>Generic Health Relevance</a:t>
            </a:r>
          </a:p>
          <a:p>
            <a:pPr marL="733425" lvl="1" indent="-276225" eaLnBrk="1" hangingPunct="1">
              <a:spcBef>
                <a:spcPts val="5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b="1" smtClean="0"/>
              <a:t>all</a:t>
            </a:r>
            <a:r>
              <a:rPr lang="en-GB" altLang="en-US" smtClean="0"/>
              <a:t> areas of health or general health</a:t>
            </a:r>
          </a:p>
          <a:p>
            <a:pPr marL="733425" lvl="1" indent="-276225" eaLnBrk="1" hangingPunct="1">
              <a:spcBef>
                <a:spcPts val="5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mtClean="0"/>
              <a:t>Or &gt;5 Health Categories</a:t>
            </a:r>
          </a:p>
          <a:p>
            <a:pPr marL="333375" indent="-333375" eaLnBrk="1" hangingPunct="1">
              <a:spcBef>
                <a:spcPts val="5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mtClean="0"/>
              <a:t>Other</a:t>
            </a:r>
          </a:p>
          <a:p>
            <a:pPr marL="733425" lvl="1" indent="-276225" eaLnBrk="1" hangingPunct="1">
              <a:spcBef>
                <a:spcPts val="5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mtClean="0"/>
              <a:t>A </a:t>
            </a:r>
            <a:r>
              <a:rPr lang="en-GB" altLang="en-US" b="1" smtClean="0"/>
              <a:t>few</a:t>
            </a:r>
            <a:r>
              <a:rPr lang="en-GB" altLang="en-US" smtClean="0"/>
              <a:t> v</a:t>
            </a:r>
            <a:r>
              <a:rPr lang="en-US" altLang="en-US" smtClean="0"/>
              <a:t>ery specific areas including Gulf War</a:t>
            </a:r>
            <a:r>
              <a:rPr lang="en-GB" altLang="en-US" smtClean="0"/>
              <a:t> syndrome and chronic fatigue syndrome</a:t>
            </a:r>
            <a:endParaRPr lang="en-US" altLang="en-US" smtClean="0"/>
          </a:p>
          <a:p>
            <a:pPr marL="733425" lvl="1" indent="-276225" eaLnBrk="1" hangingPunct="1">
              <a:spcBef>
                <a:spcPts val="5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mtClean="0"/>
              <a:t>Not a dustbin category</a:t>
            </a:r>
          </a:p>
          <a:p>
            <a:pPr marL="733425" lvl="1" indent="-276225" eaLnBrk="1" hangingPunct="1">
              <a:spcBef>
                <a:spcPts val="500"/>
              </a:spcBef>
              <a:buClrTx/>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endParaRPr lang="en-GB" altLang="en-US" smtClean="0"/>
          </a:p>
          <a:p>
            <a:pPr marL="333375" indent="-333375" eaLnBrk="1" hangingPunct="1">
              <a:lnSpc>
                <a:spcPct val="90000"/>
              </a:lnSpc>
              <a:spcBef>
                <a:spcPts val="6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400" smtClean="0"/>
              <a:t>Note: </a:t>
            </a:r>
            <a:r>
              <a:rPr lang="en-US" altLang="en-US" sz="2400" smtClean="0"/>
              <a:t>Each category includes normal/healthy </a:t>
            </a:r>
            <a:r>
              <a:rPr lang="en-US" altLang="en-US" sz="2400" b="1" smtClean="0"/>
              <a:t>and</a:t>
            </a:r>
            <a:r>
              <a:rPr lang="en-US" altLang="en-US" sz="2400" smtClean="0"/>
              <a:t> disease processes</a:t>
            </a:r>
          </a:p>
          <a:p>
            <a:pPr marL="333375" indent="-333375" eaLnBrk="1" hangingPunct="1">
              <a:lnSpc>
                <a:spcPct val="90000"/>
              </a:lnSpc>
              <a:spcBef>
                <a:spcPts val="6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400" smtClean="0"/>
              <a:t>Note: Categories are n</a:t>
            </a:r>
            <a:r>
              <a:rPr lang="en-US" altLang="en-US" sz="2400" smtClean="0"/>
              <a:t>ot always deducible from causation, symptoms, or site of action</a:t>
            </a:r>
          </a:p>
          <a:p>
            <a:pPr marL="733425" lvl="1" indent="-276225" eaLnBrk="1" hangingPunct="1">
              <a:spcBef>
                <a:spcPts val="500"/>
              </a:spcBef>
              <a:buClrTx/>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endParaRPr lang="en-US" altLang="en-US"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Guidance Topics on Health Categories</a:t>
            </a:r>
          </a:p>
        </p:txBody>
      </p:sp>
      <p:sp>
        <p:nvSpPr>
          <p:cNvPr id="32771" name="Rectangle 2"/>
          <p:cNvSpPr>
            <a:spLocks noGrp="1" noChangeArrowheads="1"/>
          </p:cNvSpPr>
          <p:nvPr>
            <p:ph type="body" idx="4294967295"/>
          </p:nvPr>
        </p:nvSpPr>
        <p:spPr>
          <a:xfrm>
            <a:off x="457200" y="1066800"/>
            <a:ext cx="5122863" cy="5457825"/>
          </a:xfrm>
        </p:spPr>
        <p:txBody>
          <a:bodyPr/>
          <a:lstStyle/>
          <a:p>
            <a:pPr marL="336550" indent="-333375" eaLnBrk="1" hangingPunct="1">
              <a:spcBef>
                <a:spcPts val="6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GB" altLang="en-US" sz="2400" smtClean="0"/>
              <a:t>See specific guidance on:</a:t>
            </a:r>
          </a:p>
          <a:p>
            <a:pPr marL="336550" indent="-333375" eaLnBrk="1" hangingPunct="1">
              <a:spcBef>
                <a:spcPts val="600"/>
              </a:spcBef>
              <a:buClr>
                <a:srgbClr val="FF9900"/>
              </a:buClr>
              <a:buFont typeface="Wingdings 3" pitchFamily="16"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GB" altLang="en-US" sz="2400" smtClean="0"/>
              <a:t>Sequelae</a:t>
            </a:r>
          </a:p>
          <a:p>
            <a:pPr marL="733425" lvl="1" indent="-276225" eaLnBrk="1" hangingPunct="1">
              <a:buClr>
                <a:srgbClr val="FF9900"/>
              </a:buClr>
              <a:buFont typeface="Wingdings 3" pitchFamily="16"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GB" altLang="en-US" sz="2000" smtClean="0"/>
              <a:t>When a </a:t>
            </a:r>
            <a:r>
              <a:rPr lang="en-US" altLang="en-US" sz="2000" smtClean="0"/>
              <a:t>condition is a consequence or side effect of a pre-existing condition</a:t>
            </a:r>
          </a:p>
          <a:p>
            <a:pPr marL="733425" lvl="1" indent="-276225" eaLnBrk="1" hangingPunct="1">
              <a:buClr>
                <a:srgbClr val="FF9900"/>
              </a:buClr>
              <a:buFont typeface="Wingdings 3" pitchFamily="16"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GB" altLang="en-US" sz="2000" smtClean="0"/>
              <a:t>If double coding, does one code make sense without the other?</a:t>
            </a:r>
          </a:p>
          <a:p>
            <a:pPr marL="336550" indent="-333375" eaLnBrk="1" hangingPunct="1">
              <a:spcBef>
                <a:spcPts val="600"/>
              </a:spcBef>
              <a:buClr>
                <a:srgbClr val="FF9900"/>
              </a:buClr>
              <a:buFont typeface="Wingdings 3" pitchFamily="16"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GB" altLang="en-US" sz="2400" smtClean="0"/>
              <a:t>Multiple diseases and conditions</a:t>
            </a:r>
          </a:p>
          <a:p>
            <a:pPr marL="733425" lvl="1" indent="-276225" eaLnBrk="1" hangingPunct="1">
              <a:buClr>
                <a:srgbClr val="FF9900"/>
              </a:buClr>
              <a:buFont typeface="Wingdings 3" pitchFamily="16"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GB" altLang="en-US" sz="2000" smtClean="0"/>
              <a:t>Health category list for use in four areas – Alcohol; Diet / nutrition; Physical activity / exercise; Tobacco / smoking</a:t>
            </a:r>
          </a:p>
          <a:p>
            <a:pPr marL="733425" lvl="1" indent="-276225" eaLnBrk="1" hangingPunct="1">
              <a:buClr>
                <a:srgbClr val="FF9900"/>
              </a:buClr>
              <a:buFont typeface="Wingdings 3" pitchFamily="16"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GB" altLang="en-US" sz="2000" b="1" smtClean="0"/>
              <a:t>Use </a:t>
            </a:r>
            <a:r>
              <a:rPr lang="en-US" altLang="en-US" sz="2000" b="1" smtClean="0"/>
              <a:t>only in the absence of other information</a:t>
            </a:r>
          </a:p>
        </p:txBody>
      </p:sp>
      <p:pic>
        <p:nvPicPr>
          <p:cNvPr id="3277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9843" r="9843" b="13124"/>
          <a:stretch>
            <a:fillRect/>
          </a:stretch>
        </p:blipFill>
        <p:spPr bwMode="auto">
          <a:xfrm>
            <a:off x="5621338" y="2492375"/>
            <a:ext cx="352266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ChangeArrowheads="1"/>
          </p:cNvSpPr>
          <p:nvPr>
            <p:ph type="title" idx="4294967295"/>
          </p:nvPr>
        </p:nvSpPr>
        <p:spPr>
          <a:xfrm>
            <a:off x="234950" y="46038"/>
            <a:ext cx="7256463" cy="67945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400" smtClean="0"/>
              <a:t>Overview of Research Activity Code Groups</a:t>
            </a:r>
          </a:p>
        </p:txBody>
      </p:sp>
      <p:graphicFrame>
        <p:nvGraphicFramePr>
          <p:cNvPr id="38914" name="Group 2"/>
          <p:cNvGraphicFramePr>
            <a:graphicFrameLocks noGrp="1"/>
          </p:cNvGraphicFramePr>
          <p:nvPr/>
        </p:nvGraphicFramePr>
        <p:xfrm>
          <a:off x="323850" y="981075"/>
          <a:ext cx="8281988" cy="5543552"/>
        </p:xfrm>
        <a:graphic>
          <a:graphicData uri="http://schemas.openxmlformats.org/drawingml/2006/table">
            <a:tbl>
              <a:tblPr/>
              <a:tblGrid>
                <a:gridCol w="257175"/>
                <a:gridCol w="3175000"/>
                <a:gridCol w="4849813"/>
              </a:tblGrid>
              <a:tr h="652463">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600" b="1" i="0" u="none" strike="noStrike" cap="none" normalizeH="0" baseline="0" smtClean="0">
                          <a:ln>
                            <a:noFill/>
                          </a:ln>
                          <a:solidFill>
                            <a:srgbClr val="666666"/>
                          </a:solidFill>
                          <a:effectLst/>
                          <a:latin typeface="Lucida Sans" pitchFamily="32" charset="0"/>
                          <a:cs typeface="Arial Unicode MS" pitchFamily="32" charset="0"/>
                        </a:rPr>
                        <a:t>1</a:t>
                      </a:r>
                    </a:p>
                  </a:txBody>
                  <a:tcPr marL="90000" marR="90000" marT="186624" marB="36000" horzOverflow="overflow">
                    <a:lnL w="5760" cap="flat" cmpd="sng" algn="ctr">
                      <a:solidFill>
                        <a:srgbClr val="000000"/>
                      </a:solidFill>
                      <a:prstDash val="solid"/>
                      <a:round/>
                      <a:headEnd type="none" w="med" len="med"/>
                      <a:tailEnd type="none" w="med" len="med"/>
                    </a:lnL>
                    <a:lnR>
                      <a:noFill/>
                    </a:lnR>
                    <a:lnT w="5760" cap="flat" cmpd="sng" algn="ctr">
                      <a:solidFill>
                        <a:srgbClr val="000000"/>
                      </a:solidFill>
                      <a:prstDash val="solid"/>
                      <a:round/>
                      <a:headEnd type="none" w="med" len="med"/>
                      <a:tailEnd type="none" w="med" len="med"/>
                    </a:lnT>
                    <a:lnB>
                      <a:noFill/>
                    </a:lnB>
                    <a:lnTlToBr>
                      <a:noFill/>
                    </a:lnTlToBr>
                    <a:lnBlToTr>
                      <a:noFill/>
                    </a:lnBlToTr>
                    <a:solidFill>
                      <a:srgbClr val="FFCF8F"/>
                    </a:solidFill>
                  </a:tcPr>
                </a:tc>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600" b="1" i="0" u="none" strike="noStrike" cap="none" normalizeH="0" baseline="0" smtClean="0">
                          <a:ln>
                            <a:noFill/>
                          </a:ln>
                          <a:solidFill>
                            <a:srgbClr val="666666"/>
                          </a:solidFill>
                          <a:effectLst/>
                          <a:latin typeface="Lucida Sans" pitchFamily="32" charset="0"/>
                          <a:cs typeface="Arial Unicode MS" pitchFamily="32" charset="0"/>
                        </a:rPr>
                        <a:t>Underpinning Research</a:t>
                      </a:r>
                    </a:p>
                  </a:txBody>
                  <a:tcPr marL="90000" marR="90000" marT="186624" marB="36000" horzOverflow="overflow">
                    <a:lnL>
                      <a:noFill/>
                    </a:lnL>
                    <a:lnR>
                      <a:noFill/>
                    </a:lnR>
                    <a:lnT w="5760" cap="flat" cmpd="sng" algn="ctr">
                      <a:solidFill>
                        <a:srgbClr val="000000"/>
                      </a:solidFill>
                      <a:prstDash val="solid"/>
                      <a:round/>
                      <a:headEnd type="none" w="med" len="med"/>
                      <a:tailEnd type="none" w="med" len="med"/>
                    </a:lnT>
                    <a:lnB>
                      <a:noFill/>
                    </a:lnB>
                    <a:lnTlToBr>
                      <a:noFill/>
                    </a:lnTlToBr>
                    <a:lnBlToTr>
                      <a:noFill/>
                    </a:lnBlToTr>
                    <a:solidFill>
                      <a:srgbClr val="FFCF8F"/>
                    </a:solidFill>
                  </a:tcPr>
                </a:tc>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400" b="1" i="0" u="none" strike="noStrike" cap="none" normalizeH="0" baseline="0" smtClean="0">
                          <a:ln>
                            <a:noFill/>
                          </a:ln>
                          <a:solidFill>
                            <a:srgbClr val="666666"/>
                          </a:solidFill>
                          <a:effectLst/>
                          <a:latin typeface="Lucida Sans" pitchFamily="32" charset="0"/>
                          <a:cs typeface="Arial Unicode MS" pitchFamily="32" charset="0"/>
                        </a:rPr>
                        <a:t>Research that underpins investigations into the cause, development, detection, treatment and management of diseases, conditions and ill health</a:t>
                      </a:r>
                    </a:p>
                  </a:txBody>
                  <a:tcPr marL="90000" marR="90000" marT="176796" marB="36000" horzOverflow="overflow">
                    <a:lnL>
                      <a:noFill/>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a:noFill/>
                    </a:lnB>
                    <a:lnTlToBr>
                      <a:noFill/>
                    </a:lnTlToBr>
                    <a:lnBlToTr>
                      <a:noFill/>
                    </a:lnBlToTr>
                    <a:noFill/>
                  </a:tcPr>
                </a:tc>
              </a:tr>
              <a:tr h="652463">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600" b="1" i="0" u="none" strike="noStrike" cap="none" normalizeH="0" baseline="0" smtClean="0">
                          <a:ln>
                            <a:noFill/>
                          </a:ln>
                          <a:solidFill>
                            <a:srgbClr val="666666"/>
                          </a:solidFill>
                          <a:effectLst/>
                          <a:latin typeface="Lucida Sans" pitchFamily="32" charset="0"/>
                          <a:cs typeface="Arial Unicode MS" pitchFamily="32" charset="0"/>
                        </a:rPr>
                        <a:t>2</a:t>
                      </a:r>
                    </a:p>
                  </a:txBody>
                  <a:tcPr marL="90000" marR="90000" marT="186624" marB="36000" horzOverflow="overflow">
                    <a:lnL w="576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CF8F"/>
                    </a:solidFill>
                  </a:tcPr>
                </a:tc>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600" b="1" i="0" u="none" strike="noStrike" cap="none" normalizeH="0" baseline="0" smtClean="0">
                          <a:ln>
                            <a:noFill/>
                          </a:ln>
                          <a:solidFill>
                            <a:srgbClr val="666666"/>
                          </a:solidFill>
                          <a:effectLst/>
                          <a:latin typeface="Lucida Sans" pitchFamily="32" charset="0"/>
                          <a:cs typeface="Arial Unicode MS" pitchFamily="32" charset="0"/>
                        </a:rPr>
                        <a:t>Aetiology</a:t>
                      </a:r>
                    </a:p>
                  </a:txBody>
                  <a:tcPr marL="90000" marR="90000" marT="186624" marB="36000" horzOverflow="overflow">
                    <a:lnL>
                      <a:noFill/>
                    </a:lnL>
                    <a:lnR>
                      <a:noFill/>
                    </a:lnR>
                    <a:lnT>
                      <a:noFill/>
                    </a:lnT>
                    <a:lnB>
                      <a:noFill/>
                    </a:lnB>
                    <a:lnTlToBr>
                      <a:noFill/>
                    </a:lnTlToBr>
                    <a:lnBlToTr>
                      <a:noFill/>
                    </a:lnBlToTr>
                    <a:solidFill>
                      <a:srgbClr val="FFCF8F"/>
                    </a:solidFill>
                  </a:tcPr>
                </a:tc>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400" b="1" i="0" u="none" strike="noStrike" cap="none" normalizeH="0" baseline="0" smtClean="0">
                          <a:ln>
                            <a:noFill/>
                          </a:ln>
                          <a:solidFill>
                            <a:srgbClr val="666666"/>
                          </a:solidFill>
                          <a:effectLst/>
                          <a:latin typeface="Lucida Sans" pitchFamily="32" charset="0"/>
                          <a:cs typeface="Arial Unicode MS" pitchFamily="32" charset="0"/>
                        </a:rPr>
                        <a:t>Identification of determinants that are involved in the cause, risk or development of disease, conditions and ill health</a:t>
                      </a:r>
                    </a:p>
                  </a:txBody>
                  <a:tcPr marL="90000" marR="90000" marT="176796" marB="36000" horzOverflow="overflow">
                    <a:lnL>
                      <a:noFill/>
                    </a:lnL>
                    <a:lnR w="5760" cap="flat" cmpd="sng" algn="ctr">
                      <a:solidFill>
                        <a:srgbClr val="000000"/>
                      </a:solidFill>
                      <a:prstDash val="solid"/>
                      <a:round/>
                      <a:headEnd type="none" w="med" len="med"/>
                      <a:tailEnd type="none" w="med" len="med"/>
                    </a:lnR>
                    <a:lnT>
                      <a:noFill/>
                    </a:lnT>
                    <a:lnB>
                      <a:noFill/>
                    </a:lnB>
                    <a:lnTlToBr>
                      <a:noFill/>
                    </a:lnTlToBr>
                    <a:lnBlToTr>
                      <a:noFill/>
                    </a:lnBlToTr>
                    <a:noFill/>
                  </a:tcPr>
                </a:tc>
              </a:tr>
              <a:tr h="739775">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600" b="1" i="0" u="none" strike="noStrike" cap="none" normalizeH="0" baseline="0" smtClean="0">
                          <a:ln>
                            <a:noFill/>
                          </a:ln>
                          <a:solidFill>
                            <a:srgbClr val="666666"/>
                          </a:solidFill>
                          <a:effectLst/>
                          <a:latin typeface="Lucida Sans" pitchFamily="32" charset="0"/>
                          <a:cs typeface="Arial Unicode MS" pitchFamily="32" charset="0"/>
                        </a:rPr>
                        <a:t>3</a:t>
                      </a:r>
                    </a:p>
                  </a:txBody>
                  <a:tcPr marL="90000" marR="90000" marT="186624" marB="36000" horzOverflow="overflow">
                    <a:lnL w="576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CF8F"/>
                    </a:solidFill>
                  </a:tcPr>
                </a:tc>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600" b="1" i="0" u="none" strike="noStrike" cap="none" normalizeH="0" baseline="0" smtClean="0">
                          <a:ln>
                            <a:noFill/>
                          </a:ln>
                          <a:solidFill>
                            <a:srgbClr val="666666"/>
                          </a:solidFill>
                          <a:effectLst/>
                          <a:latin typeface="Lucida Sans" pitchFamily="32" charset="0"/>
                          <a:cs typeface="Arial Unicode MS" pitchFamily="32" charset="0"/>
                        </a:rPr>
                        <a:t>Prevention of Disease and Conditions, and Promotion of Well-Being</a:t>
                      </a:r>
                    </a:p>
                  </a:txBody>
                  <a:tcPr marL="90000" marR="90000" marT="186624" marB="36000" horzOverflow="overflow">
                    <a:lnL>
                      <a:noFill/>
                    </a:lnL>
                    <a:lnR>
                      <a:noFill/>
                    </a:lnR>
                    <a:lnT>
                      <a:noFill/>
                    </a:lnT>
                    <a:lnB>
                      <a:noFill/>
                    </a:lnB>
                    <a:lnTlToBr>
                      <a:noFill/>
                    </a:lnTlToBr>
                    <a:lnBlToTr>
                      <a:noFill/>
                    </a:lnBlToTr>
                    <a:solidFill>
                      <a:srgbClr val="FFCF8F"/>
                    </a:solidFill>
                  </a:tcPr>
                </a:tc>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400" b="1" i="0" u="none" strike="noStrike" cap="none" normalizeH="0" baseline="0" smtClean="0">
                          <a:ln>
                            <a:noFill/>
                          </a:ln>
                          <a:solidFill>
                            <a:srgbClr val="666666"/>
                          </a:solidFill>
                          <a:effectLst/>
                          <a:latin typeface="Lucida Sans" pitchFamily="32" charset="0"/>
                          <a:cs typeface="Arial Unicode MS" pitchFamily="32" charset="0"/>
                        </a:rPr>
                        <a:t>Research aimed at the primary prevention of disease, conditions or ill health, or promotion of well-being</a:t>
                      </a:r>
                    </a:p>
                  </a:txBody>
                  <a:tcPr marL="90000" marR="90000" marT="176796" marB="36000" horzOverflow="overflow">
                    <a:lnL>
                      <a:noFill/>
                    </a:lnL>
                    <a:lnR w="5760" cap="flat" cmpd="sng" algn="ctr">
                      <a:solidFill>
                        <a:srgbClr val="000000"/>
                      </a:solidFill>
                      <a:prstDash val="solid"/>
                      <a:round/>
                      <a:headEnd type="none" w="med" len="med"/>
                      <a:tailEnd type="none" w="med" len="med"/>
                    </a:lnR>
                    <a:lnT>
                      <a:noFill/>
                    </a:lnT>
                    <a:lnB>
                      <a:noFill/>
                    </a:lnB>
                    <a:lnTlToBr>
                      <a:noFill/>
                    </a:lnTlToBr>
                    <a:lnBlToTr>
                      <a:noFill/>
                    </a:lnBlToTr>
                    <a:noFill/>
                  </a:tcPr>
                </a:tc>
              </a:tr>
              <a:tr h="652463">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600" b="1" i="0" u="none" strike="noStrike" cap="none" normalizeH="0" baseline="0" smtClean="0">
                          <a:ln>
                            <a:noFill/>
                          </a:ln>
                          <a:solidFill>
                            <a:srgbClr val="666666"/>
                          </a:solidFill>
                          <a:effectLst/>
                          <a:latin typeface="Lucida Sans" pitchFamily="32" charset="0"/>
                          <a:cs typeface="Arial Unicode MS" pitchFamily="32" charset="0"/>
                        </a:rPr>
                        <a:t>4</a:t>
                      </a:r>
                    </a:p>
                  </a:txBody>
                  <a:tcPr marL="90000" marR="90000" marT="186624" marB="36000" horzOverflow="overflow">
                    <a:lnL w="576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CF8F"/>
                    </a:solidFill>
                  </a:tcPr>
                </a:tc>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600" b="1" i="0" u="none" strike="noStrike" cap="none" normalizeH="0" baseline="0" smtClean="0">
                          <a:ln>
                            <a:noFill/>
                          </a:ln>
                          <a:solidFill>
                            <a:srgbClr val="666666"/>
                          </a:solidFill>
                          <a:effectLst/>
                          <a:latin typeface="Lucida Sans" pitchFamily="32" charset="0"/>
                          <a:cs typeface="Arial Unicode MS" pitchFamily="32" charset="0"/>
                        </a:rPr>
                        <a:t>Detection, Screening and Diagnosis</a:t>
                      </a:r>
                    </a:p>
                  </a:txBody>
                  <a:tcPr marL="90000" marR="90000" marT="186624" marB="36000" horzOverflow="overflow">
                    <a:lnL>
                      <a:noFill/>
                    </a:lnL>
                    <a:lnR>
                      <a:noFill/>
                    </a:lnR>
                    <a:lnT>
                      <a:noFill/>
                    </a:lnT>
                    <a:lnB>
                      <a:noFill/>
                    </a:lnB>
                    <a:lnTlToBr>
                      <a:noFill/>
                    </a:lnTlToBr>
                    <a:lnBlToTr>
                      <a:noFill/>
                    </a:lnBlToTr>
                    <a:solidFill>
                      <a:srgbClr val="FFCF8F"/>
                    </a:solidFill>
                  </a:tcPr>
                </a:tc>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400" b="1" i="0" u="none" strike="noStrike" cap="none" normalizeH="0" baseline="0" smtClean="0">
                          <a:ln>
                            <a:noFill/>
                          </a:ln>
                          <a:solidFill>
                            <a:srgbClr val="666666"/>
                          </a:solidFill>
                          <a:effectLst/>
                          <a:latin typeface="Lucida Sans" pitchFamily="32" charset="0"/>
                          <a:cs typeface="Arial Unicode MS" pitchFamily="32" charset="0"/>
                        </a:rPr>
                        <a:t>Discovery, development and evaluation of diagnostic, prognostic and predictive markers and technologies</a:t>
                      </a:r>
                    </a:p>
                  </a:txBody>
                  <a:tcPr marL="90000" marR="90000" marT="176796" marB="36000" horzOverflow="overflow">
                    <a:lnL>
                      <a:noFill/>
                    </a:lnL>
                    <a:lnR w="5760" cap="flat" cmpd="sng" algn="ctr">
                      <a:solidFill>
                        <a:srgbClr val="000000"/>
                      </a:solidFill>
                      <a:prstDash val="solid"/>
                      <a:round/>
                      <a:headEnd type="none" w="med" len="med"/>
                      <a:tailEnd type="none" w="med" len="med"/>
                    </a:lnR>
                    <a:lnT>
                      <a:noFill/>
                    </a:lnT>
                    <a:lnB>
                      <a:noFill/>
                    </a:lnB>
                    <a:lnTlToBr>
                      <a:noFill/>
                    </a:lnTlToBr>
                    <a:lnBlToTr>
                      <a:noFill/>
                    </a:lnBlToTr>
                    <a:noFill/>
                  </a:tcPr>
                </a:tc>
              </a:tr>
              <a:tr h="738188">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600" b="1" i="0" u="none" strike="noStrike" cap="none" normalizeH="0" baseline="0" smtClean="0">
                          <a:ln>
                            <a:noFill/>
                          </a:ln>
                          <a:solidFill>
                            <a:srgbClr val="666666"/>
                          </a:solidFill>
                          <a:effectLst/>
                          <a:latin typeface="Lucida Sans" pitchFamily="32" charset="0"/>
                          <a:cs typeface="Arial Unicode MS" pitchFamily="32" charset="0"/>
                        </a:rPr>
                        <a:t>5</a:t>
                      </a:r>
                    </a:p>
                  </a:txBody>
                  <a:tcPr marL="90000" marR="90000" marT="186624" marB="36000" horzOverflow="overflow">
                    <a:lnL w="576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CF8F"/>
                    </a:solidFill>
                  </a:tcPr>
                </a:tc>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600" b="1" i="0" u="none" strike="noStrike" cap="none" normalizeH="0" baseline="0" smtClean="0">
                          <a:ln>
                            <a:noFill/>
                          </a:ln>
                          <a:solidFill>
                            <a:srgbClr val="666666"/>
                          </a:solidFill>
                          <a:effectLst/>
                          <a:latin typeface="Lucida Sans" pitchFamily="32" charset="0"/>
                          <a:cs typeface="Arial Unicode MS" pitchFamily="32" charset="0"/>
                        </a:rPr>
                        <a:t>Development of Treatments and Therapeutic Interventions</a:t>
                      </a:r>
                    </a:p>
                  </a:txBody>
                  <a:tcPr marL="90000" marR="90000" marT="186624" marB="36000" horzOverflow="overflow">
                    <a:lnL>
                      <a:noFill/>
                    </a:lnL>
                    <a:lnR>
                      <a:noFill/>
                    </a:lnR>
                    <a:lnT>
                      <a:noFill/>
                    </a:lnT>
                    <a:lnB>
                      <a:noFill/>
                    </a:lnB>
                    <a:lnTlToBr>
                      <a:noFill/>
                    </a:lnTlToBr>
                    <a:lnBlToTr>
                      <a:noFill/>
                    </a:lnBlToTr>
                    <a:solidFill>
                      <a:srgbClr val="FFCF8F"/>
                    </a:solidFill>
                  </a:tcPr>
                </a:tc>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400" b="1" i="0" u="none" strike="noStrike" cap="none" normalizeH="0" baseline="0" smtClean="0">
                          <a:ln>
                            <a:noFill/>
                          </a:ln>
                          <a:solidFill>
                            <a:srgbClr val="666666"/>
                          </a:solidFill>
                          <a:effectLst/>
                          <a:latin typeface="Lucida Sans" pitchFamily="32" charset="0"/>
                          <a:cs typeface="Arial Unicode MS" pitchFamily="32" charset="0"/>
                        </a:rPr>
                        <a:t>Discovery and development of therapeutic interventions and testing in model systems and preclinical settings</a:t>
                      </a:r>
                    </a:p>
                  </a:txBody>
                  <a:tcPr marL="90000" marR="90000" marT="176796" marB="36000" horzOverflow="overflow">
                    <a:lnL>
                      <a:noFill/>
                    </a:lnL>
                    <a:lnR w="5760" cap="flat" cmpd="sng" algn="ctr">
                      <a:solidFill>
                        <a:srgbClr val="000000"/>
                      </a:solidFill>
                      <a:prstDash val="solid"/>
                      <a:round/>
                      <a:headEnd type="none" w="med" len="med"/>
                      <a:tailEnd type="none" w="med" len="med"/>
                    </a:lnR>
                    <a:lnT>
                      <a:noFill/>
                    </a:lnT>
                    <a:lnB>
                      <a:noFill/>
                    </a:lnB>
                    <a:lnTlToBr>
                      <a:noFill/>
                    </a:lnTlToBr>
                    <a:lnBlToTr>
                      <a:noFill/>
                    </a:lnBlToTr>
                    <a:noFill/>
                  </a:tcPr>
                </a:tc>
              </a:tr>
              <a:tr h="739775">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600" b="1" i="0" u="none" strike="noStrike" cap="none" normalizeH="0" baseline="0" smtClean="0">
                          <a:ln>
                            <a:noFill/>
                          </a:ln>
                          <a:solidFill>
                            <a:srgbClr val="666666"/>
                          </a:solidFill>
                          <a:effectLst/>
                          <a:latin typeface="Lucida Sans" pitchFamily="32" charset="0"/>
                          <a:cs typeface="Arial Unicode MS" pitchFamily="32" charset="0"/>
                        </a:rPr>
                        <a:t>6</a:t>
                      </a:r>
                    </a:p>
                  </a:txBody>
                  <a:tcPr marL="90000" marR="90000" marT="186624" marB="36000" horzOverflow="overflow">
                    <a:lnL w="576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CF8F"/>
                    </a:solidFill>
                  </a:tcPr>
                </a:tc>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600" b="1" i="0" u="none" strike="noStrike" cap="none" normalizeH="0" baseline="0" smtClean="0">
                          <a:ln>
                            <a:noFill/>
                          </a:ln>
                          <a:solidFill>
                            <a:srgbClr val="666666"/>
                          </a:solidFill>
                          <a:effectLst/>
                          <a:latin typeface="Lucida Sans" pitchFamily="32" charset="0"/>
                          <a:cs typeface="Arial Unicode MS" pitchFamily="32" charset="0"/>
                        </a:rPr>
                        <a:t>Evaluation of Treatments and Therapeutic Interventions</a:t>
                      </a:r>
                    </a:p>
                  </a:txBody>
                  <a:tcPr marL="90000" marR="90000" marT="186624" marB="36000" horzOverflow="overflow">
                    <a:lnL>
                      <a:noFill/>
                    </a:lnL>
                    <a:lnR>
                      <a:noFill/>
                    </a:lnR>
                    <a:lnT>
                      <a:noFill/>
                    </a:lnT>
                    <a:lnB>
                      <a:noFill/>
                    </a:lnB>
                    <a:lnTlToBr>
                      <a:noFill/>
                    </a:lnTlToBr>
                    <a:lnBlToTr>
                      <a:noFill/>
                    </a:lnBlToTr>
                    <a:solidFill>
                      <a:srgbClr val="FFCF8F"/>
                    </a:solidFill>
                  </a:tcPr>
                </a:tc>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400" b="1" i="0" u="none" strike="noStrike" cap="none" normalizeH="0" baseline="0" smtClean="0">
                          <a:ln>
                            <a:noFill/>
                          </a:ln>
                          <a:solidFill>
                            <a:srgbClr val="666666"/>
                          </a:solidFill>
                          <a:effectLst/>
                          <a:latin typeface="Lucida Sans" pitchFamily="32" charset="0"/>
                          <a:cs typeface="Arial Unicode MS" pitchFamily="32" charset="0"/>
                        </a:rPr>
                        <a:t>Testing and evaluation of therapeutic interventions in clinical, community or applied settings</a:t>
                      </a:r>
                    </a:p>
                  </a:txBody>
                  <a:tcPr marL="90000" marR="90000" marT="176796" marB="36000" horzOverflow="overflow">
                    <a:lnL>
                      <a:noFill/>
                    </a:lnL>
                    <a:lnR w="5760" cap="flat" cmpd="sng" algn="ctr">
                      <a:solidFill>
                        <a:srgbClr val="000000"/>
                      </a:solidFill>
                      <a:prstDash val="solid"/>
                      <a:round/>
                      <a:headEnd type="none" w="med" len="med"/>
                      <a:tailEnd type="none" w="med" len="med"/>
                    </a:lnR>
                    <a:lnT>
                      <a:noFill/>
                    </a:lnT>
                    <a:lnB>
                      <a:noFill/>
                    </a:lnB>
                    <a:lnTlToBr>
                      <a:noFill/>
                    </a:lnTlToBr>
                    <a:lnBlToTr>
                      <a:noFill/>
                    </a:lnBlToTr>
                    <a:noFill/>
                  </a:tcPr>
                </a:tc>
              </a:tr>
              <a:tr h="574675">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600" b="1" i="0" u="none" strike="noStrike" cap="none" normalizeH="0" baseline="0" smtClean="0">
                          <a:ln>
                            <a:noFill/>
                          </a:ln>
                          <a:solidFill>
                            <a:srgbClr val="666666"/>
                          </a:solidFill>
                          <a:effectLst/>
                          <a:latin typeface="Lucida Sans" pitchFamily="32" charset="0"/>
                          <a:cs typeface="Arial Unicode MS" pitchFamily="32" charset="0"/>
                        </a:rPr>
                        <a:t>7</a:t>
                      </a:r>
                    </a:p>
                  </a:txBody>
                  <a:tcPr marL="90000" marR="90000" marT="186624" marB="36000" horzOverflow="overflow">
                    <a:lnL w="576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CF8F"/>
                    </a:solidFill>
                  </a:tcPr>
                </a:tc>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600" b="1" i="0" u="none" strike="noStrike" cap="none" normalizeH="0" baseline="0" smtClean="0">
                          <a:ln>
                            <a:noFill/>
                          </a:ln>
                          <a:solidFill>
                            <a:srgbClr val="666666"/>
                          </a:solidFill>
                          <a:effectLst/>
                          <a:latin typeface="Lucida Sans" pitchFamily="32" charset="0"/>
                          <a:cs typeface="Arial Unicode MS" pitchFamily="32" charset="0"/>
                        </a:rPr>
                        <a:t>Management of Diseases and Conditions</a:t>
                      </a:r>
                    </a:p>
                  </a:txBody>
                  <a:tcPr marL="90000" marR="90000" marT="186624" marB="36000" horzOverflow="overflow">
                    <a:lnL>
                      <a:noFill/>
                    </a:lnL>
                    <a:lnR>
                      <a:noFill/>
                    </a:lnR>
                    <a:lnT>
                      <a:noFill/>
                    </a:lnT>
                    <a:lnB>
                      <a:noFill/>
                    </a:lnB>
                    <a:lnTlToBr>
                      <a:noFill/>
                    </a:lnTlToBr>
                    <a:lnBlToTr>
                      <a:noFill/>
                    </a:lnBlToTr>
                    <a:solidFill>
                      <a:srgbClr val="FFCF8F"/>
                    </a:solidFill>
                  </a:tcPr>
                </a:tc>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400" b="1" i="0" u="none" strike="noStrike" cap="none" normalizeH="0" baseline="0" smtClean="0">
                          <a:ln>
                            <a:noFill/>
                          </a:ln>
                          <a:solidFill>
                            <a:srgbClr val="666666"/>
                          </a:solidFill>
                          <a:effectLst/>
                          <a:latin typeface="Lucida Sans" pitchFamily="32" charset="0"/>
                          <a:cs typeface="Arial Unicode MS" pitchFamily="32" charset="0"/>
                        </a:rPr>
                        <a:t>Research into individual care needs and management of disease, conditions or ill health</a:t>
                      </a:r>
                    </a:p>
                  </a:txBody>
                  <a:tcPr marL="90000" marR="90000" marT="176796" marB="36000" horzOverflow="overflow">
                    <a:lnL>
                      <a:noFill/>
                    </a:lnL>
                    <a:lnR w="5760" cap="flat" cmpd="sng" algn="ctr">
                      <a:solidFill>
                        <a:srgbClr val="000000"/>
                      </a:solidFill>
                      <a:prstDash val="solid"/>
                      <a:round/>
                      <a:headEnd type="none" w="med" len="med"/>
                      <a:tailEnd type="none" w="med" len="med"/>
                    </a:lnR>
                    <a:lnT>
                      <a:noFill/>
                    </a:lnT>
                    <a:lnB>
                      <a:noFill/>
                    </a:lnB>
                    <a:lnTlToBr>
                      <a:noFill/>
                    </a:lnTlToBr>
                    <a:lnBlToTr>
                      <a:noFill/>
                    </a:lnBlToTr>
                    <a:noFill/>
                  </a:tcPr>
                </a:tc>
              </a:tr>
              <a:tr h="793750">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600" b="1" i="0" u="none" strike="noStrike" cap="none" normalizeH="0" baseline="0" smtClean="0">
                          <a:ln>
                            <a:noFill/>
                          </a:ln>
                          <a:solidFill>
                            <a:srgbClr val="666666"/>
                          </a:solidFill>
                          <a:effectLst/>
                          <a:latin typeface="Lucida Sans" pitchFamily="32" charset="0"/>
                          <a:cs typeface="Arial Unicode MS" pitchFamily="32" charset="0"/>
                        </a:rPr>
                        <a:t>8</a:t>
                      </a:r>
                    </a:p>
                  </a:txBody>
                  <a:tcPr marL="90000" marR="90000" marT="186624" marB="36000" horzOverflow="overflow">
                    <a:lnL w="5760" cap="flat" cmpd="sng" algn="ctr">
                      <a:solidFill>
                        <a:srgbClr val="000000"/>
                      </a:solidFill>
                      <a:prstDash val="solid"/>
                      <a:round/>
                      <a:headEnd type="none" w="med" len="med"/>
                      <a:tailEnd type="none" w="med" len="med"/>
                    </a:lnL>
                    <a:lnR>
                      <a:noFill/>
                    </a:lnR>
                    <a:lnT>
                      <a:noFill/>
                    </a:lnT>
                    <a:lnB w="5760" cap="flat" cmpd="sng" algn="ctr">
                      <a:solidFill>
                        <a:srgbClr val="000000"/>
                      </a:solidFill>
                      <a:prstDash val="solid"/>
                      <a:round/>
                      <a:headEnd type="none" w="med" len="med"/>
                      <a:tailEnd type="none" w="med" len="med"/>
                    </a:lnB>
                    <a:lnTlToBr>
                      <a:noFill/>
                    </a:lnTlToBr>
                    <a:lnBlToTr>
                      <a:noFill/>
                    </a:lnBlToTr>
                    <a:solidFill>
                      <a:srgbClr val="FFCF8F"/>
                    </a:solidFill>
                  </a:tcPr>
                </a:tc>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600" b="1" i="0" u="none" strike="noStrike" cap="none" normalizeH="0" baseline="0" smtClean="0">
                          <a:ln>
                            <a:noFill/>
                          </a:ln>
                          <a:solidFill>
                            <a:srgbClr val="666666"/>
                          </a:solidFill>
                          <a:effectLst/>
                          <a:latin typeface="Lucida Sans" pitchFamily="32" charset="0"/>
                          <a:cs typeface="Arial Unicode MS" pitchFamily="32" charset="0"/>
                        </a:rPr>
                        <a:t>Health and Social Care Services Research</a:t>
                      </a:r>
                    </a:p>
                  </a:txBody>
                  <a:tcPr marL="90000" marR="90000" marT="186624" marB="36000" horzOverflow="overflow">
                    <a:lnL>
                      <a:noFill/>
                    </a:lnL>
                    <a:lnR>
                      <a:noFill/>
                    </a:lnR>
                    <a:lnT>
                      <a:noFill/>
                    </a:lnT>
                    <a:lnB w="5760" cap="flat" cmpd="sng" algn="ctr">
                      <a:solidFill>
                        <a:srgbClr val="000000"/>
                      </a:solidFill>
                      <a:prstDash val="solid"/>
                      <a:round/>
                      <a:headEnd type="none" w="med" len="med"/>
                      <a:tailEnd type="none" w="med" len="med"/>
                    </a:lnB>
                    <a:lnTlToBr>
                      <a:noFill/>
                    </a:lnTlToBr>
                    <a:lnBlToTr>
                      <a:noFill/>
                    </a:lnBlToTr>
                    <a:solidFill>
                      <a:srgbClr val="FFCF8F"/>
                    </a:solidFill>
                  </a:tcPr>
                </a:tc>
                <a:tc>
                  <a:txBody>
                    <a:bodyPr/>
                    <a:lstStyle>
                      <a:lvl1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2" charset="0"/>
                          <a:cs typeface="Lucida Sans Unicode" pitchFamily="32" charset="0"/>
                        </a:defRPr>
                      </a:lvl1pPr>
                      <a:lvl2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2" charset="0"/>
                          <a:cs typeface="Lucida Sans Unicode" pitchFamily="32"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charset="0"/>
                          <a:ea typeface="Lucida Sans Unicode" pitchFamily="32" charset="0"/>
                          <a:cs typeface="Lucida Sans Unicode" pitchFamily="32"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0" marR="0" lvl="0" indent="0" algn="l" defTabSz="449263" rtl="0" eaLnBrk="1" fontAlgn="base" latinLnBrk="0" hangingPunct="1">
                        <a:lnSpc>
                          <a:spcPct val="61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400" b="1" i="0" u="none" strike="noStrike" cap="none" normalizeH="0" baseline="0" smtClean="0">
                          <a:ln>
                            <a:noFill/>
                          </a:ln>
                          <a:solidFill>
                            <a:srgbClr val="666666"/>
                          </a:solidFill>
                          <a:effectLst/>
                          <a:latin typeface="Lucida Sans" pitchFamily="32" charset="0"/>
                          <a:cs typeface="Arial Unicode MS" pitchFamily="32" charset="0"/>
                        </a:rPr>
                        <a:t>Research into the provision and delivery of health and social care services, health policy and studies of research design, measurements and methodologies</a:t>
                      </a:r>
                      <a:r>
                        <a:rPr kumimoji="0" lang="en-GB" altLang="en-US" sz="1400" b="0" i="0" u="none" strike="noStrike" cap="none" normalizeH="0" baseline="0" smtClean="0">
                          <a:ln>
                            <a:noFill/>
                          </a:ln>
                          <a:solidFill>
                            <a:srgbClr val="666666"/>
                          </a:solidFill>
                          <a:effectLst/>
                          <a:latin typeface="Lucida Sans" pitchFamily="32" charset="0"/>
                          <a:cs typeface="Arial Unicode MS" pitchFamily="32" charset="0"/>
                        </a:rPr>
                        <a:t> </a:t>
                      </a:r>
                    </a:p>
                  </a:txBody>
                  <a:tcPr marL="90000" marR="90000" marT="176796" marB="36000" horzOverflow="overflow">
                    <a:lnL>
                      <a:noFill/>
                    </a:lnL>
                    <a:lnR w="5760" cap="flat" cmpd="sng" algn="ctr">
                      <a:solidFill>
                        <a:srgbClr val="000000"/>
                      </a:solidFill>
                      <a:prstDash val="solid"/>
                      <a:round/>
                      <a:headEnd type="none" w="med" len="med"/>
                      <a:tailEnd type="none" w="med" len="med"/>
                    </a:lnR>
                    <a:lnT>
                      <a:noFill/>
                    </a:lnT>
                    <a:lnB w="57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Notes on Research Activity Codes (1)</a:t>
            </a:r>
          </a:p>
        </p:txBody>
      </p:sp>
      <p:sp>
        <p:nvSpPr>
          <p:cNvPr id="34819" name="Rectangle 2"/>
          <p:cNvSpPr>
            <a:spLocks noGrp="1" noChangeArrowheads="1"/>
          </p:cNvSpPr>
          <p:nvPr>
            <p:ph type="body" idx="4294967295"/>
          </p:nvPr>
        </p:nvSpPr>
        <p:spPr>
          <a:xfrm>
            <a:off x="457200" y="1125538"/>
            <a:ext cx="7715250" cy="5399087"/>
          </a:xfrm>
        </p:spPr>
        <p:txBody>
          <a:bodyPr/>
          <a:lstStyle/>
          <a:p>
            <a:pPr marL="327025" indent="-32702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1 Underpinning</a:t>
            </a:r>
          </a:p>
          <a:p>
            <a:pPr marL="739775" lvl="1" indent="-28257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n</a:t>
            </a:r>
            <a:r>
              <a:rPr lang="en-US" altLang="en-US" smtClean="0"/>
              <a:t>ormal</a:t>
            </a:r>
            <a:r>
              <a:rPr lang="en-GB" altLang="en-US" smtClean="0"/>
              <a:t> </a:t>
            </a:r>
            <a:r>
              <a:rPr lang="en-US" altLang="en-US" smtClean="0"/>
              <a:t>/</a:t>
            </a:r>
            <a:r>
              <a:rPr lang="en-GB" altLang="en-US" smtClean="0"/>
              <a:t> </a:t>
            </a:r>
            <a:r>
              <a:rPr lang="en-US" altLang="en-US" smtClean="0"/>
              <a:t>healthy</a:t>
            </a:r>
            <a:r>
              <a:rPr lang="en-GB" altLang="en-US" smtClean="0"/>
              <a:t> </a:t>
            </a:r>
            <a:r>
              <a:rPr lang="en-US" altLang="en-US" smtClean="0"/>
              <a:t>/</a:t>
            </a:r>
            <a:r>
              <a:rPr lang="en-GB" altLang="en-US" smtClean="0"/>
              <a:t> </a:t>
            </a:r>
            <a:r>
              <a:rPr lang="en-US" altLang="en-US" smtClean="0"/>
              <a:t>non-diseased</a:t>
            </a:r>
          </a:p>
          <a:p>
            <a:pPr marL="739775" lvl="1" indent="-28257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US" altLang="en-US" smtClean="0"/>
              <a:t>pain, immune responses, pregnancy, ageing, cell death DNA repair are considered normal </a:t>
            </a:r>
          </a:p>
          <a:p>
            <a:pPr marL="739775" lvl="1" indent="-28257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US" altLang="en-US" smtClean="0"/>
              <a:t>not just biological = chemistry, psychology,  social</a:t>
            </a:r>
          </a:p>
          <a:p>
            <a:pPr marL="327025" indent="-32702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2 Aetiology</a:t>
            </a:r>
          </a:p>
          <a:p>
            <a:pPr marL="739775" lvl="1" indent="-28257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US" altLang="en-US" smtClean="0"/>
              <a:t>not just causation – describing development, progression and life course of disease</a:t>
            </a:r>
          </a:p>
          <a:p>
            <a:pPr marL="739775" lvl="1" indent="-28257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US" altLang="en-US" smtClean="0"/>
              <a:t>includes epidemiology and observational </a:t>
            </a:r>
            <a:r>
              <a:rPr lang="en-GB" altLang="en-US" smtClean="0"/>
              <a:t>studies</a:t>
            </a:r>
          </a:p>
          <a:p>
            <a:pPr marL="327025" indent="-327025" eaLnBrk="1" hangingPunct="1">
              <a:spcBef>
                <a:spcPts val="500"/>
              </a:spcBef>
              <a:buClrTx/>
              <a:buFontTx/>
              <a:buNone/>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endParaRPr lang="en-GB" altLang="en-US"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Notes on Research Activity Codes (2)</a:t>
            </a:r>
          </a:p>
        </p:txBody>
      </p:sp>
      <p:sp>
        <p:nvSpPr>
          <p:cNvPr id="35843" name="Rectangle 2"/>
          <p:cNvSpPr>
            <a:spLocks noGrp="1" noChangeArrowheads="1"/>
          </p:cNvSpPr>
          <p:nvPr>
            <p:ph type="body" idx="4294967295"/>
          </p:nvPr>
        </p:nvSpPr>
        <p:spPr>
          <a:xfrm>
            <a:off x="457200" y="1125538"/>
            <a:ext cx="5051425" cy="5426075"/>
          </a:xfrm>
        </p:spPr>
        <p:txBody>
          <a:bodyPr/>
          <a:lstStyle/>
          <a:p>
            <a:pPr marL="327025" indent="-32702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3 Prevention</a:t>
            </a:r>
          </a:p>
          <a:p>
            <a:pPr marL="739775" lvl="1" indent="-28257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excludes </a:t>
            </a:r>
            <a:r>
              <a:rPr lang="en-US" altLang="en-US" smtClean="0"/>
              <a:t>secondary prevention </a:t>
            </a:r>
            <a:r>
              <a:rPr lang="en-GB" altLang="en-US" smtClean="0"/>
              <a:t>(</a:t>
            </a:r>
            <a:r>
              <a:rPr lang="en-US" altLang="en-US" smtClean="0"/>
              <a:t>prevention of a condition recurring</a:t>
            </a:r>
            <a:r>
              <a:rPr lang="en-GB" altLang="en-US" smtClean="0"/>
              <a:t>)</a:t>
            </a:r>
          </a:p>
          <a:p>
            <a:pPr marL="327025" indent="-32702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4 </a:t>
            </a:r>
            <a:r>
              <a:rPr lang="en-US" altLang="en-US" smtClean="0"/>
              <a:t>Detection and Diagnosis</a:t>
            </a:r>
          </a:p>
          <a:p>
            <a:pPr marL="739775" lvl="1" indent="-28257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m</a:t>
            </a:r>
            <a:r>
              <a:rPr lang="en-US" altLang="en-US" smtClean="0"/>
              <a:t>arkers </a:t>
            </a:r>
            <a:r>
              <a:rPr lang="en-GB" altLang="en-US" smtClean="0"/>
              <a:t>/ </a:t>
            </a:r>
            <a:r>
              <a:rPr lang="en-US" altLang="en-US" smtClean="0"/>
              <a:t>screening / monitoring </a:t>
            </a:r>
            <a:r>
              <a:rPr lang="en-GB" altLang="en-US" smtClean="0"/>
              <a:t>/ </a:t>
            </a:r>
            <a:r>
              <a:rPr lang="en-US" altLang="en-US" smtClean="0"/>
              <a:t>prediction</a:t>
            </a:r>
          </a:p>
          <a:p>
            <a:pPr marL="739775" lvl="1" indent="-28257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4.1 – pre-clinical / lab based</a:t>
            </a:r>
            <a:r>
              <a:rPr lang="en-US" altLang="en-US" smtClean="0"/>
              <a:t> </a:t>
            </a:r>
          </a:p>
          <a:p>
            <a:pPr marL="739775" lvl="1" indent="-28257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4.2 – clinical studies in humans</a:t>
            </a:r>
          </a:p>
          <a:p>
            <a:pPr marL="327025" indent="-32702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5 Treatment Development</a:t>
            </a:r>
          </a:p>
          <a:p>
            <a:pPr marL="739775" lvl="1" indent="-282575" eaLnBrk="1" hangingPunct="1">
              <a:lnSpc>
                <a:spcPct val="90000"/>
              </a:lnSpc>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pre-clinical / lab based</a:t>
            </a:r>
            <a:r>
              <a:rPr lang="en-US" altLang="en-US" smtClean="0"/>
              <a:t> </a:t>
            </a:r>
            <a:r>
              <a:rPr lang="en-GB" altLang="en-US" smtClean="0"/>
              <a:t>- including patient samples</a:t>
            </a:r>
          </a:p>
          <a:p>
            <a:pPr marL="327025" indent="-327025" eaLnBrk="1" hangingPunct="1">
              <a:lnSpc>
                <a:spcPct val="90000"/>
              </a:lnSpc>
              <a:spcBef>
                <a:spcPts val="500"/>
              </a:spcBef>
              <a:buClrTx/>
              <a:buFontTx/>
              <a:buNone/>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endParaRPr lang="en-GB" altLang="en-US" smtClean="0"/>
          </a:p>
        </p:txBody>
      </p:sp>
      <p:pic>
        <p:nvPicPr>
          <p:cNvPr id="358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9843" r="9843" b="8311"/>
          <a:stretch>
            <a:fillRect/>
          </a:stretch>
        </p:blipFill>
        <p:spPr bwMode="auto">
          <a:xfrm>
            <a:off x="5435600" y="1989138"/>
            <a:ext cx="3544888"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Notes on Research Activity Codes (3)</a:t>
            </a:r>
          </a:p>
        </p:txBody>
      </p:sp>
      <p:sp>
        <p:nvSpPr>
          <p:cNvPr id="36867" name="Rectangle 2"/>
          <p:cNvSpPr>
            <a:spLocks noGrp="1" noChangeArrowheads="1"/>
          </p:cNvSpPr>
          <p:nvPr>
            <p:ph type="body" idx="4294967295"/>
          </p:nvPr>
        </p:nvSpPr>
        <p:spPr>
          <a:xfrm>
            <a:off x="457200" y="1125538"/>
            <a:ext cx="7715250" cy="5399087"/>
          </a:xfrm>
        </p:spPr>
        <p:txBody>
          <a:bodyPr/>
          <a:lstStyle/>
          <a:p>
            <a:pPr marL="327025" indent="-32702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6 Treatment Evaluation</a:t>
            </a:r>
          </a:p>
          <a:p>
            <a:pPr marL="739775" lvl="1" indent="-28257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clinical studies in humans – including all </a:t>
            </a:r>
            <a:r>
              <a:rPr lang="en-GB" altLang="en-US" b="1" smtClean="0"/>
              <a:t>therapeutic</a:t>
            </a:r>
            <a:r>
              <a:rPr lang="en-GB" altLang="en-US" smtClean="0"/>
              <a:t> trials phases I-IV</a:t>
            </a:r>
          </a:p>
          <a:p>
            <a:pPr marL="739775" lvl="1" indent="-28257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includes </a:t>
            </a:r>
            <a:r>
              <a:rPr lang="en-US" altLang="en-US" smtClean="0"/>
              <a:t>economic evaluation and </a:t>
            </a:r>
            <a:r>
              <a:rPr lang="en-GB" altLang="en-US" smtClean="0"/>
              <a:t>assessing </a:t>
            </a:r>
            <a:r>
              <a:rPr lang="en-US" altLang="en-US" smtClean="0"/>
              <a:t>quality of life</a:t>
            </a:r>
            <a:r>
              <a:rPr lang="en-GB" altLang="en-US" smtClean="0"/>
              <a:t> as part of study measures </a:t>
            </a:r>
          </a:p>
          <a:p>
            <a:pPr marL="327025" indent="-32702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7 Disease Management</a:t>
            </a:r>
          </a:p>
          <a:p>
            <a:pPr marL="739775" lvl="1" indent="-28257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US" altLang="en-US" smtClean="0"/>
              <a:t>personal perspective – research into </a:t>
            </a:r>
            <a:r>
              <a:rPr lang="en-GB" altLang="en-US" smtClean="0"/>
              <a:t>activities of health </a:t>
            </a:r>
            <a:r>
              <a:rPr lang="en-US" altLang="en-US" smtClean="0"/>
              <a:t>professional</a:t>
            </a:r>
            <a:r>
              <a:rPr lang="en-GB" altLang="en-US" smtClean="0"/>
              <a:t>s</a:t>
            </a:r>
            <a:r>
              <a:rPr lang="en-US" altLang="en-US" smtClean="0"/>
              <a:t> and</a:t>
            </a:r>
            <a:r>
              <a:rPr lang="en-GB" altLang="en-US" smtClean="0"/>
              <a:t>/or</a:t>
            </a:r>
            <a:r>
              <a:rPr lang="en-US" altLang="en-US" smtClean="0"/>
              <a:t> </a:t>
            </a:r>
            <a:r>
              <a:rPr lang="en-GB" altLang="en-US" smtClean="0"/>
              <a:t>needs of </a:t>
            </a:r>
            <a:r>
              <a:rPr lang="en-US" altLang="en-US" smtClean="0"/>
              <a:t>patient</a:t>
            </a:r>
            <a:r>
              <a:rPr lang="en-GB" altLang="en-US" smtClean="0"/>
              <a:t>s</a:t>
            </a:r>
          </a:p>
          <a:p>
            <a:pPr marL="327025" indent="-32702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8 Health Services</a:t>
            </a:r>
          </a:p>
          <a:p>
            <a:pPr marL="739775" lvl="1" indent="-282575" eaLnBrk="1" hangingPunct="1">
              <a:spcBef>
                <a:spcPts val="500"/>
              </a:spcBef>
              <a:buClr>
                <a:srgbClr val="FF9900"/>
              </a:buClr>
              <a:buFont typeface="Wingdings 3" pitchFamily="16"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en-GB" altLang="en-US" smtClean="0"/>
              <a:t>institutional </a:t>
            </a:r>
            <a:r>
              <a:rPr lang="en-US" altLang="en-US" smtClean="0"/>
              <a:t>perspective – research into organisations and serv</a:t>
            </a:r>
            <a:r>
              <a:rPr lang="en-GB" altLang="en-US" smtClean="0"/>
              <a:t>ice delivery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UKCRC Partners</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557338"/>
            <a:ext cx="8455025"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400" smtClean="0"/>
              <a:t>Guidance Topics on Research Activity Codes</a:t>
            </a:r>
          </a:p>
        </p:txBody>
      </p:sp>
      <p:sp>
        <p:nvSpPr>
          <p:cNvPr id="37891" name="Rectangle 2"/>
          <p:cNvSpPr>
            <a:spLocks noGrp="1" noChangeArrowheads="1"/>
          </p:cNvSpPr>
          <p:nvPr>
            <p:ph type="body" idx="4294967295"/>
          </p:nvPr>
        </p:nvSpPr>
        <p:spPr>
          <a:xfrm>
            <a:off x="457200" y="1066800"/>
            <a:ext cx="5122863" cy="5580063"/>
          </a:xfrm>
        </p:spPr>
        <p:txBody>
          <a:bodyPr/>
          <a:lstStyle/>
          <a:p>
            <a:pPr marL="336550" indent="-333375" eaLnBrk="1" hangingPunct="1">
              <a:spcBef>
                <a:spcPts val="6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GB" altLang="en-US" smtClean="0"/>
              <a:t>See specific guidance on:</a:t>
            </a:r>
          </a:p>
          <a:p>
            <a:pPr marL="336550" indent="-333375" eaLnBrk="1" hangingPunct="1">
              <a:spcBef>
                <a:spcPts val="6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en-GB" altLang="en-US" smtClean="0"/>
          </a:p>
          <a:p>
            <a:pPr marL="336550" indent="-333375" eaLnBrk="1" hangingPunct="1">
              <a:spcBef>
                <a:spcPts val="600"/>
              </a:spcBef>
              <a:buClr>
                <a:srgbClr val="FF9900"/>
              </a:buClr>
              <a:buFont typeface="Wingdings 3" pitchFamily="16"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GB" altLang="en-US" smtClean="0"/>
              <a:t>Repeated terms and concepts</a:t>
            </a:r>
          </a:p>
          <a:p>
            <a:pPr marL="733425" lvl="1" indent="-276225" eaLnBrk="1" hangingPunct="1">
              <a:buClr>
                <a:srgbClr val="FF9900"/>
              </a:buClr>
              <a:buFont typeface="Wingdings 3" pitchFamily="16"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GB" altLang="en-US" smtClean="0"/>
              <a:t>Trials, policy, education, evaluation etc.</a:t>
            </a:r>
          </a:p>
          <a:p>
            <a:pPr marL="336550" indent="-333375" eaLnBrk="1" hangingPunct="1">
              <a:spcBef>
                <a:spcPts val="600"/>
              </a:spcBef>
              <a:buClr>
                <a:srgbClr val="FF9900"/>
              </a:buClr>
              <a:buFont typeface="Wingdings 3" pitchFamily="16"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US" altLang="en-US" smtClean="0"/>
              <a:t>Methodology</a:t>
            </a:r>
          </a:p>
          <a:p>
            <a:pPr marL="733425" lvl="1" indent="-276225" eaLnBrk="1" hangingPunct="1">
              <a:buClr>
                <a:srgbClr val="FF9900"/>
              </a:buClr>
              <a:buFont typeface="Wingdings 3" pitchFamily="16"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GB" altLang="en-US" smtClean="0"/>
              <a:t>Appears in </a:t>
            </a:r>
            <a:r>
              <a:rPr lang="en-US" altLang="en-US" smtClean="0"/>
              <a:t>3 </a:t>
            </a:r>
            <a:r>
              <a:rPr lang="en-GB" altLang="en-US" smtClean="0"/>
              <a:t>Groups</a:t>
            </a:r>
          </a:p>
          <a:p>
            <a:pPr marL="336550" indent="-333375" eaLnBrk="1" hangingPunct="1">
              <a:spcBef>
                <a:spcPts val="600"/>
              </a:spcBef>
              <a:buClr>
                <a:srgbClr val="FF9900"/>
              </a:buClr>
              <a:buFont typeface="Wingdings 3" pitchFamily="16"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US" altLang="en-US" smtClean="0"/>
              <a:t>Resources and infrastructure</a:t>
            </a:r>
          </a:p>
          <a:p>
            <a:pPr marL="733425" lvl="1" indent="-276225" eaLnBrk="1" hangingPunct="1">
              <a:buClr>
                <a:srgbClr val="FF9900"/>
              </a:buClr>
              <a:buFont typeface="Wingdings 3" pitchFamily="16"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GB" altLang="en-US" smtClean="0"/>
              <a:t>Appears in all 8</a:t>
            </a:r>
            <a:r>
              <a:rPr lang="en-US" altLang="en-US" smtClean="0"/>
              <a:t> </a:t>
            </a:r>
            <a:r>
              <a:rPr lang="en-GB" altLang="en-US" smtClean="0"/>
              <a:t>Groups</a:t>
            </a:r>
          </a:p>
          <a:p>
            <a:pPr marL="336550" indent="-333375" eaLnBrk="1" hangingPunct="1">
              <a:spcBef>
                <a:spcPts val="6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en-GB" altLang="en-US" b="1" smtClean="0"/>
          </a:p>
          <a:p>
            <a:pPr marL="733425" lvl="1" indent="-276225" eaLnBrk="1" hangingPunct="1">
              <a:spcBef>
                <a:spcPts val="500"/>
              </a:spcBef>
              <a:buClrTx/>
              <a:buSzPct val="7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en-GB" altLang="en-US" b="1" smtClean="0"/>
          </a:p>
        </p:txBody>
      </p:sp>
      <p:pic>
        <p:nvPicPr>
          <p:cNvPr id="3789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9843" r="9843" b="25374"/>
          <a:stretch>
            <a:fillRect/>
          </a:stretch>
        </p:blipFill>
        <p:spPr bwMode="auto">
          <a:xfrm>
            <a:off x="5638800" y="2492375"/>
            <a:ext cx="35052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Approach to Coding</a:t>
            </a:r>
          </a:p>
        </p:txBody>
      </p:sp>
      <p:sp>
        <p:nvSpPr>
          <p:cNvPr id="38915" name="Rectangle 2"/>
          <p:cNvSpPr>
            <a:spLocks noGrp="1" noChangeArrowheads="1"/>
          </p:cNvSpPr>
          <p:nvPr>
            <p:ph type="body" idx="4294967295"/>
          </p:nvPr>
        </p:nvSpPr>
        <p:spPr>
          <a:xfrm>
            <a:off x="457200" y="1125538"/>
            <a:ext cx="6130925" cy="4710112"/>
          </a:xfrm>
        </p:spPr>
        <p:txBody>
          <a:bodyPr/>
          <a:lstStyle/>
          <a:p>
            <a:pPr marL="333375" indent="-333375" eaLnBrk="1" hangingPunct="1">
              <a:lnSpc>
                <a:spcPct val="80000"/>
              </a:lnSpc>
              <a:spcBef>
                <a:spcPts val="6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400" smtClean="0"/>
              <a:t>Identify </a:t>
            </a:r>
            <a:r>
              <a:rPr lang="en-GB" altLang="en-US" sz="2400" b="1" smtClean="0"/>
              <a:t>main</a:t>
            </a:r>
            <a:r>
              <a:rPr lang="en-GB" altLang="en-US" sz="2400" smtClean="0"/>
              <a:t> aim(s) and health focus(es) of research within lifetime of award</a:t>
            </a:r>
          </a:p>
          <a:p>
            <a:pPr marL="333375" indent="-333375" eaLnBrk="1" hangingPunct="1">
              <a:lnSpc>
                <a:spcPct val="80000"/>
              </a:lnSpc>
              <a:spcBef>
                <a:spcPts val="6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400" smtClean="0"/>
              <a:t>Allocate the </a:t>
            </a:r>
            <a:r>
              <a:rPr lang="en-GB" altLang="en-US" sz="2400" b="1" smtClean="0"/>
              <a:t>minimum</a:t>
            </a:r>
            <a:r>
              <a:rPr lang="en-GB" altLang="en-US" sz="2400" smtClean="0"/>
              <a:t> number of codes to reflect these</a:t>
            </a:r>
          </a:p>
          <a:p>
            <a:pPr marL="333375" indent="-333375" eaLnBrk="1" hangingPunct="1">
              <a:lnSpc>
                <a:spcPct val="80000"/>
              </a:lnSpc>
              <a:spcBef>
                <a:spcPts val="6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400" smtClean="0"/>
              <a:t>Assign </a:t>
            </a:r>
            <a:r>
              <a:rPr lang="en-GB" altLang="en-US" sz="2400" b="1" smtClean="0"/>
              <a:t>equal</a:t>
            </a:r>
            <a:r>
              <a:rPr lang="en-GB" altLang="en-US" sz="2400" smtClean="0"/>
              <a:t> percentages adding to 100% for both Health Categories and Research Activity Codes (unless there are clear reasons not to)</a:t>
            </a:r>
          </a:p>
          <a:p>
            <a:pPr marL="333375" indent="-333375" eaLnBrk="1" hangingPunct="1">
              <a:lnSpc>
                <a:spcPct val="80000"/>
              </a:lnSpc>
              <a:spcBef>
                <a:spcPts val="6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400" smtClean="0"/>
              <a:t>Example coding of one hypothetical award:</a:t>
            </a:r>
          </a:p>
          <a:p>
            <a:pPr marL="733425" lvl="1" indent="-276225" eaLnBrk="1" hangingPunct="1">
              <a:lnSpc>
                <a:spcPct val="80000"/>
              </a:lnSpc>
              <a:spcBef>
                <a:spcPts val="500"/>
              </a:spcBef>
              <a:buSzPct val="75000"/>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000" i="1" smtClean="0"/>
              <a:t>A clinical trial in humans to test a new drug therapy for treating lung cancer</a:t>
            </a:r>
          </a:p>
          <a:p>
            <a:pPr marL="733425" lvl="1" indent="-276225" eaLnBrk="1" hangingPunct="1">
              <a:lnSpc>
                <a:spcPct val="80000"/>
              </a:lnSpc>
              <a:spcBef>
                <a:spcPts val="500"/>
              </a:spcBef>
              <a:buSzPct val="75000"/>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000" smtClean="0"/>
              <a:t>6.1 Pharmaceuticals -&gt; 100%</a:t>
            </a:r>
          </a:p>
          <a:p>
            <a:pPr marL="733425" lvl="1" indent="-276225" eaLnBrk="1" hangingPunct="1">
              <a:lnSpc>
                <a:spcPct val="80000"/>
              </a:lnSpc>
              <a:spcBef>
                <a:spcPts val="500"/>
              </a:spcBef>
              <a:buSzPct val="75000"/>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000" smtClean="0"/>
              <a:t>Cancer -&gt; 100%</a:t>
            </a:r>
          </a:p>
        </p:txBody>
      </p:sp>
      <p:pic>
        <p:nvPicPr>
          <p:cNvPr id="389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281" r="3281" b="1749"/>
          <a:stretch>
            <a:fillRect/>
          </a:stretch>
        </p:blipFill>
        <p:spPr bwMode="auto">
          <a:xfrm>
            <a:off x="6323013" y="2420938"/>
            <a:ext cx="282098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Rules For Assigning Health Categories </a:t>
            </a:r>
          </a:p>
        </p:txBody>
      </p:sp>
      <p:sp>
        <p:nvSpPr>
          <p:cNvPr id="39939" name="Rectangle 2"/>
          <p:cNvSpPr>
            <a:spLocks noGrp="1" noChangeArrowheads="1"/>
          </p:cNvSpPr>
          <p:nvPr>
            <p:ph type="body" idx="4294967295"/>
          </p:nvPr>
        </p:nvSpPr>
        <p:spPr>
          <a:xfrm>
            <a:off x="395288" y="1125538"/>
            <a:ext cx="8185150" cy="5472112"/>
          </a:xfrm>
        </p:spPr>
        <p:txBody>
          <a:bodyPr/>
          <a:lstStyle/>
          <a:p>
            <a:pPr marL="333375" indent="-333375" eaLnBrk="1" hangingPunct="1">
              <a:lnSpc>
                <a:spcPct val="90000"/>
              </a:lnSpc>
              <a:spcBef>
                <a:spcPts val="5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000" smtClean="0"/>
              <a:t>Identify the main health or disease focus(es) of the award</a:t>
            </a:r>
          </a:p>
          <a:p>
            <a:pPr marL="733425" lvl="1" indent="-276225" eaLnBrk="1" hangingPunct="1">
              <a:lnSpc>
                <a:spcPct val="90000"/>
              </a:lnSpc>
              <a:spcBef>
                <a:spcPts val="450"/>
              </a:spcBef>
              <a:buSzPct val="75000"/>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1800" smtClean="0"/>
              <a:t>Ignore background work often listed as </a:t>
            </a:r>
            <a:r>
              <a:rPr lang="en-GB" altLang="en-US" sz="1800" b="1" smtClean="0"/>
              <a:t>being relevant</a:t>
            </a:r>
            <a:r>
              <a:rPr lang="en-GB" altLang="en-US" sz="1800" smtClean="0"/>
              <a:t> and future potential downstream outcomes</a:t>
            </a:r>
          </a:p>
          <a:p>
            <a:pPr marL="333375" indent="-333375" eaLnBrk="1" hangingPunct="1">
              <a:lnSpc>
                <a:spcPct val="90000"/>
              </a:lnSpc>
              <a:spcBef>
                <a:spcPts val="5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000" smtClean="0"/>
              <a:t>Match each to a Health Category obeying the specific inclusion criteria</a:t>
            </a:r>
          </a:p>
          <a:p>
            <a:pPr marL="733425" lvl="1" indent="-276225" eaLnBrk="1" hangingPunct="1">
              <a:lnSpc>
                <a:spcPct val="90000"/>
              </a:lnSpc>
              <a:spcBef>
                <a:spcPts val="450"/>
              </a:spcBef>
              <a:buSzPct val="75000"/>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1800" smtClean="0"/>
              <a:t>e.g. “testing a treatment for </a:t>
            </a:r>
            <a:r>
              <a:rPr lang="en-GB" altLang="en-US" sz="1800" b="1" smtClean="0"/>
              <a:t>lung cancer</a:t>
            </a:r>
            <a:r>
              <a:rPr lang="en-GB" altLang="en-US" sz="1800" smtClean="0"/>
              <a:t>” -&gt; </a:t>
            </a:r>
            <a:r>
              <a:rPr lang="en-GB" altLang="en-US" sz="1800" i="1" smtClean="0"/>
              <a:t>Cancer </a:t>
            </a:r>
            <a:r>
              <a:rPr lang="en-GB" altLang="en-US" sz="1800" b="1" smtClean="0"/>
              <a:t>not</a:t>
            </a:r>
            <a:r>
              <a:rPr lang="en-GB" altLang="en-US" sz="1800" smtClean="0"/>
              <a:t> </a:t>
            </a:r>
            <a:r>
              <a:rPr lang="en-GB" altLang="en-US" sz="1800" i="1" smtClean="0"/>
              <a:t>Respiratory</a:t>
            </a:r>
          </a:p>
          <a:p>
            <a:pPr marL="733425" lvl="1" indent="-276225" eaLnBrk="1" hangingPunct="1">
              <a:lnSpc>
                <a:spcPct val="90000"/>
              </a:lnSpc>
              <a:spcBef>
                <a:spcPts val="450"/>
              </a:spcBef>
              <a:buSzPct val="75000"/>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1800" smtClean="0"/>
              <a:t>Knowledge of pathogenesis, symptoms and disease site may not always be relevant</a:t>
            </a:r>
          </a:p>
          <a:p>
            <a:pPr marL="333375" indent="-333375" eaLnBrk="1" hangingPunct="1">
              <a:lnSpc>
                <a:spcPct val="90000"/>
              </a:lnSpc>
              <a:spcBef>
                <a:spcPts val="5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000" smtClean="0"/>
              <a:t>Assign up to a maximum of 5 Health Categories</a:t>
            </a:r>
          </a:p>
          <a:p>
            <a:pPr marL="733425" lvl="1" indent="-276225" eaLnBrk="1" hangingPunct="1">
              <a:lnSpc>
                <a:spcPct val="90000"/>
              </a:lnSpc>
              <a:spcBef>
                <a:spcPts val="450"/>
              </a:spcBef>
              <a:buSzPct val="75000"/>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1800" i="1" smtClean="0"/>
              <a:t>Generic Health Relevance</a:t>
            </a:r>
            <a:r>
              <a:rPr lang="en-GB" altLang="en-US" sz="1800" smtClean="0"/>
              <a:t> should be assigned if more than 5 categories apply or there is wide health relevance </a:t>
            </a:r>
          </a:p>
          <a:p>
            <a:pPr marL="733425" lvl="1" indent="-276225" eaLnBrk="1" hangingPunct="1">
              <a:lnSpc>
                <a:spcPct val="90000"/>
              </a:lnSpc>
              <a:spcBef>
                <a:spcPts val="450"/>
              </a:spcBef>
              <a:buSzPct val="75000"/>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1800" smtClean="0"/>
              <a:t>The </a:t>
            </a:r>
            <a:r>
              <a:rPr lang="en-GB" altLang="en-US" sz="1800" i="1" smtClean="0"/>
              <a:t>Other</a:t>
            </a:r>
            <a:r>
              <a:rPr lang="en-GB" altLang="en-US" sz="1800" smtClean="0"/>
              <a:t> category is only for </a:t>
            </a:r>
            <a:r>
              <a:rPr lang="en-GB" altLang="en-US" sz="1800" b="1" smtClean="0"/>
              <a:t>very</a:t>
            </a:r>
            <a:r>
              <a:rPr lang="en-GB" altLang="en-US" sz="1800" smtClean="0"/>
              <a:t> specific cases – do not use if you are uncertain</a:t>
            </a:r>
          </a:p>
          <a:p>
            <a:pPr marL="333375" indent="-333375" eaLnBrk="1" hangingPunct="1">
              <a:lnSpc>
                <a:spcPct val="90000"/>
              </a:lnSpc>
              <a:spcBef>
                <a:spcPts val="5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000" smtClean="0"/>
              <a:t>Special rules</a:t>
            </a:r>
          </a:p>
          <a:p>
            <a:pPr marL="733425" lvl="1" indent="-276225" eaLnBrk="1" hangingPunct="1">
              <a:lnSpc>
                <a:spcPct val="90000"/>
              </a:lnSpc>
              <a:spcBef>
                <a:spcPts val="450"/>
              </a:spcBef>
              <a:buSzPct val="75000"/>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1800" smtClean="0"/>
              <a:t>studies of alcohol, diet, exercise and smoking</a:t>
            </a:r>
          </a:p>
          <a:p>
            <a:pPr marL="733425" lvl="1" indent="-276225" eaLnBrk="1" hangingPunct="1">
              <a:lnSpc>
                <a:spcPct val="90000"/>
              </a:lnSpc>
              <a:spcBef>
                <a:spcPts val="450"/>
              </a:spcBef>
              <a:buSzPct val="75000"/>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1800" smtClean="0"/>
              <a:t>consequences or side effects of a pre-existing condition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400" smtClean="0"/>
              <a:t>Rules For Assigning Research Activity Codes </a:t>
            </a:r>
          </a:p>
        </p:txBody>
      </p:sp>
      <p:sp>
        <p:nvSpPr>
          <p:cNvPr id="40963" name="Rectangle 2"/>
          <p:cNvSpPr>
            <a:spLocks noGrp="1" noChangeArrowheads="1"/>
          </p:cNvSpPr>
          <p:nvPr>
            <p:ph type="body" idx="4294967295"/>
          </p:nvPr>
        </p:nvSpPr>
        <p:spPr>
          <a:xfrm>
            <a:off x="457200" y="1066800"/>
            <a:ext cx="8262938" cy="5260975"/>
          </a:xfrm>
        </p:spPr>
        <p:txBody>
          <a:bodyPr/>
          <a:lstStyle/>
          <a:p>
            <a:pPr marL="333375" indent="-333375" eaLnBrk="1" hangingPunct="1">
              <a:spcBef>
                <a:spcPts val="6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400" smtClean="0"/>
              <a:t>Identify the main aim(s) of the award</a:t>
            </a:r>
          </a:p>
          <a:p>
            <a:pPr marL="733425" lvl="1" indent="-276225" eaLnBrk="1" hangingPunct="1">
              <a:spcBef>
                <a:spcPts val="500"/>
              </a:spcBef>
              <a:buSzPct val="75000"/>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000" smtClean="0"/>
              <a:t>Ignore background work often listed as </a:t>
            </a:r>
            <a:r>
              <a:rPr lang="en-GB" altLang="en-US" sz="2000" b="1" smtClean="0"/>
              <a:t>being relevant</a:t>
            </a:r>
            <a:r>
              <a:rPr lang="en-GB" altLang="en-US" sz="2000" smtClean="0"/>
              <a:t> and future potential downstream outcomes</a:t>
            </a:r>
          </a:p>
          <a:p>
            <a:pPr marL="333375" indent="-333375" eaLnBrk="1" hangingPunct="1">
              <a:spcBef>
                <a:spcPts val="6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400" smtClean="0"/>
              <a:t>Match each to a Research Activity Code </a:t>
            </a:r>
            <a:r>
              <a:rPr lang="en-GB" altLang="en-US" sz="2400" b="1" smtClean="0"/>
              <a:t>group</a:t>
            </a:r>
          </a:p>
          <a:p>
            <a:pPr marL="733425" lvl="1" indent="-276225" eaLnBrk="1" hangingPunct="1">
              <a:spcBef>
                <a:spcPts val="500"/>
              </a:spcBef>
              <a:buSzPct val="75000"/>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000" smtClean="0"/>
              <a:t>e.g. “a trial in humans testing a new therapy” -&gt; </a:t>
            </a:r>
            <a:r>
              <a:rPr lang="en-GB" altLang="en-US" sz="2000" i="1" smtClean="0"/>
              <a:t>6 Treatment Evaluation</a:t>
            </a:r>
          </a:p>
          <a:p>
            <a:pPr marL="733425" lvl="1" indent="-276225" eaLnBrk="1" hangingPunct="1">
              <a:spcBef>
                <a:spcPts val="500"/>
              </a:spcBef>
              <a:buSzPct val="75000"/>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000" smtClean="0"/>
              <a:t>Note that HRCS code names and research concepts are repeated across code groups</a:t>
            </a:r>
          </a:p>
          <a:p>
            <a:pPr lvl="2" eaLnBrk="1" hangingPunct="1">
              <a:spcBef>
                <a:spcPts val="400"/>
              </a:spcBef>
              <a:buSzPct val="65000"/>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1600" smtClean="0"/>
              <a:t>e.g.</a:t>
            </a:r>
            <a:r>
              <a:rPr lang="en-GB" altLang="en-US" sz="1600" b="1" smtClean="0"/>
              <a:t> trials</a:t>
            </a:r>
            <a:r>
              <a:rPr lang="en-GB" altLang="en-US" sz="1600" smtClean="0"/>
              <a:t> are not always therapeutic trials</a:t>
            </a:r>
          </a:p>
          <a:p>
            <a:pPr lvl="2" eaLnBrk="1" hangingPunct="1">
              <a:spcBef>
                <a:spcPts val="400"/>
              </a:spcBef>
              <a:buSzPct val="65000"/>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1600" smtClean="0"/>
              <a:t>e.g.</a:t>
            </a:r>
            <a:r>
              <a:rPr lang="en-GB" altLang="en-US" sz="1600" b="1" smtClean="0"/>
              <a:t> </a:t>
            </a:r>
            <a:r>
              <a:rPr lang="en-GB" altLang="en-US" sz="1600" smtClean="0"/>
              <a:t>studies of </a:t>
            </a:r>
            <a:r>
              <a:rPr lang="en-GB" altLang="en-US" sz="1600" b="1" smtClean="0"/>
              <a:t>therapies</a:t>
            </a:r>
            <a:r>
              <a:rPr lang="en-GB" altLang="en-US" sz="1600" smtClean="0"/>
              <a:t> can be in humans or pre-clinical</a:t>
            </a:r>
          </a:p>
          <a:p>
            <a:pPr marL="333375" indent="-333375" eaLnBrk="1" hangingPunct="1">
              <a:spcBef>
                <a:spcPts val="6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400" smtClean="0"/>
              <a:t>Then select appropriate code from within group </a:t>
            </a:r>
          </a:p>
          <a:p>
            <a:pPr marL="733425" lvl="1" indent="-276225" eaLnBrk="1" hangingPunct="1">
              <a:spcBef>
                <a:spcPts val="500"/>
              </a:spcBef>
              <a:buSzPct val="75000"/>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000" smtClean="0"/>
              <a:t>e.g. “it is a drug trial” -&gt; </a:t>
            </a:r>
            <a:r>
              <a:rPr lang="en-GB" altLang="en-US" sz="2000" i="1" smtClean="0"/>
              <a:t>6.1 Pharmaceuticals</a:t>
            </a:r>
          </a:p>
          <a:p>
            <a:pPr marL="333375" indent="-333375" eaLnBrk="1" hangingPunct="1">
              <a:spcBef>
                <a:spcPts val="600"/>
              </a:spcBef>
              <a:buClr>
                <a:srgbClr val="FF9900"/>
              </a:buClr>
              <a:buFont typeface="Wingdings 3" pitchFamily="16"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GB" altLang="en-US" sz="2400" smtClean="0"/>
              <a:t>Assign up to 2 Research Activity Codes (4 for large programmes)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685800" y="2486025"/>
            <a:ext cx="7772400" cy="1471613"/>
          </a:xfrm>
        </p:spPr>
        <p:txBody>
          <a:bodyPr/>
          <a:lstStyle/>
          <a:p>
            <a:pPr eaLnBrk="1" hangingPunct="1"/>
            <a:endParaRPr lang="en-US" altLang="en-US" smtClean="0"/>
          </a:p>
        </p:txBody>
      </p:sp>
      <p:sp>
        <p:nvSpPr>
          <p:cNvPr id="41987" name="Rectangle 2"/>
          <p:cNvSpPr>
            <a:spLocks noGrp="1" noChangeArrowheads="1"/>
          </p:cNvSpPr>
          <p:nvPr>
            <p:ph type="subTitle" idx="4294967295"/>
          </p:nvPr>
        </p:nvSpPr>
        <p:spPr>
          <a:xfrm>
            <a:off x="3657600" y="4257675"/>
            <a:ext cx="4776788" cy="1171575"/>
          </a:xfrm>
        </p:spPr>
        <p:txBody>
          <a:bodyPr lIns="90000" tIns="46800" rIns="90000" bIns="46800"/>
          <a:lstStyle/>
          <a:p>
            <a:pPr marL="0" indent="0"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dirty="0" smtClean="0"/>
              <a:t>www.hrcsonline.net</a:t>
            </a:r>
          </a:p>
          <a:p>
            <a:pPr marL="0" indent="0"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dirty="0" smtClean="0"/>
          </a:p>
          <a:p>
            <a:pPr marL="0" indent="0"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dirty="0"/>
              <a:t>j</a:t>
            </a:r>
            <a:r>
              <a:rPr lang="en-GB" altLang="en-US" sz="2000" dirty="0" smtClean="0"/>
              <a:t>ames.carter@headoffice.mrc.ac.uk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UK Health Research Analysis </a:t>
            </a:r>
          </a:p>
        </p:txBody>
      </p:sp>
      <p:sp>
        <p:nvSpPr>
          <p:cNvPr id="7171" name="Rectangle 2"/>
          <p:cNvSpPr>
            <a:spLocks noGrp="1" noChangeArrowheads="1"/>
          </p:cNvSpPr>
          <p:nvPr>
            <p:ph type="body" idx="4294967295"/>
          </p:nvPr>
        </p:nvSpPr>
        <p:spPr>
          <a:xfrm>
            <a:off x="457200" y="1122363"/>
            <a:ext cx="7859713" cy="5014912"/>
          </a:xfrm>
        </p:spPr>
        <p:txBody>
          <a:bodyPr/>
          <a:lstStyle/>
          <a:p>
            <a:pPr marL="330200" indent="-330200" eaLnBrk="1" hangingPunct="1">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smtClean="0"/>
              <a:t>Aim - Develop a coherent approach to funding health research</a:t>
            </a:r>
          </a:p>
          <a:p>
            <a:pPr marL="330200" indent="-330200" eaLnBrk="1" hangingPunct="1">
              <a:spcBef>
                <a:spcPts val="600"/>
              </a:spcBef>
              <a:buClrTx/>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altLang="en-US" sz="2400" smtClean="0"/>
          </a:p>
          <a:p>
            <a:pPr marL="330200" indent="-330200" eaLnBrk="1" hangingPunct="1">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smtClean="0"/>
              <a:t>Up until then no national picture of UK health research</a:t>
            </a:r>
          </a:p>
          <a:p>
            <a:pPr marL="330200" indent="-330200" eaLnBrk="1" hangingPunct="1">
              <a:spcBef>
                <a:spcPts val="600"/>
              </a:spcBef>
              <a:buClrTx/>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altLang="en-US" sz="2400" smtClean="0"/>
          </a:p>
          <a:p>
            <a:pPr marL="330200" indent="-330200" eaLnBrk="1" hangingPunct="1">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cy-GB" altLang="en-US" sz="2400" smtClean="0"/>
              <a:t>Evidence base of current funding patterns</a:t>
            </a:r>
          </a:p>
          <a:p>
            <a:pPr marL="330200" indent="-330200" eaLnBrk="1" hangingPunct="1">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cy-GB" altLang="en-US" sz="2400" smtClean="0"/>
          </a:p>
          <a:p>
            <a:pPr marL="330200" indent="-330200" eaLnBrk="1" hangingPunct="1">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smtClean="0"/>
              <a:t>Analysis conducted by UKCRC Secretariat on behalf of funders to map UK Health research portfolio</a:t>
            </a:r>
          </a:p>
          <a:p>
            <a:pPr marL="330200" indent="-330200" eaLnBrk="1" hangingPunct="1">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cy-GB" altLang="en-US" sz="2400" smtClean="0"/>
          </a:p>
          <a:p>
            <a:pPr marL="330200" indent="-330200" eaLnBrk="1" hangingPunct="1">
              <a:spcBef>
                <a:spcPts val="600"/>
              </a:spcBef>
              <a:buClrTx/>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cy-GB" altLang="en-US" sz="24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idx="4294967295"/>
          </p:nvPr>
        </p:nvSpPr>
        <p:spPr>
          <a:xfrm>
            <a:off x="234950" y="-84138"/>
            <a:ext cx="7562850" cy="947738"/>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Adopted an approach based on cancer experience</a:t>
            </a:r>
          </a:p>
        </p:txBody>
      </p:sp>
      <p:sp>
        <p:nvSpPr>
          <p:cNvPr id="8195" name="Rectangle 2"/>
          <p:cNvSpPr>
            <a:spLocks noGrp="1" noChangeArrowheads="1"/>
          </p:cNvSpPr>
          <p:nvPr>
            <p:ph type="body" idx="4294967295"/>
          </p:nvPr>
        </p:nvSpPr>
        <p:spPr>
          <a:xfrm>
            <a:off x="455613" y="1335088"/>
            <a:ext cx="5160962" cy="4930775"/>
          </a:xfrm>
        </p:spPr>
        <p:txBody>
          <a:bodyPr/>
          <a:lstStyle/>
          <a:p>
            <a:pPr marL="330200" indent="-330200" eaLnBrk="1" hangingPunct="1">
              <a:lnSpc>
                <a:spcPct val="90000"/>
              </a:lnSpc>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smtClean="0"/>
              <a:t>National Cancer Research Institute</a:t>
            </a:r>
          </a:p>
          <a:p>
            <a:pPr marL="730250" lvl="1" indent="-273050" eaLnBrk="1" hangingPunct="1">
              <a:lnSpc>
                <a:spcPct val="90000"/>
              </a:lnSpc>
              <a:spcBef>
                <a:spcPts val="500"/>
              </a:spcBef>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000" smtClean="0"/>
              <a:t>Partnership of government, charity and industry </a:t>
            </a:r>
          </a:p>
          <a:p>
            <a:pPr marL="330200" indent="-330200" eaLnBrk="1" hangingPunct="1">
              <a:lnSpc>
                <a:spcPct val="90000"/>
              </a:lnSpc>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smtClean="0"/>
              <a:t>Strategic Analysis 2002</a:t>
            </a:r>
          </a:p>
          <a:p>
            <a:pPr marL="730250" lvl="1" indent="-273050" eaLnBrk="1" hangingPunct="1">
              <a:lnSpc>
                <a:spcPct val="90000"/>
              </a:lnSpc>
              <a:spcBef>
                <a:spcPts val="500"/>
              </a:spcBef>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000" smtClean="0"/>
              <a:t>Overview of UK cancer research</a:t>
            </a:r>
          </a:p>
          <a:p>
            <a:pPr marL="730250" lvl="1" indent="-273050" eaLnBrk="1" hangingPunct="1">
              <a:lnSpc>
                <a:spcPct val="90000"/>
              </a:lnSpc>
              <a:spcBef>
                <a:spcPts val="500"/>
              </a:spcBef>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000" smtClean="0"/>
              <a:t>Based on Common Scientific Outline </a:t>
            </a:r>
          </a:p>
          <a:p>
            <a:pPr marL="330200" indent="-330200" eaLnBrk="1" hangingPunct="1">
              <a:lnSpc>
                <a:spcPct val="90000"/>
              </a:lnSpc>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smtClean="0"/>
              <a:t>Major outcomes</a:t>
            </a:r>
          </a:p>
          <a:p>
            <a:pPr marL="730250" lvl="1" indent="-273050" eaLnBrk="1" hangingPunct="1">
              <a:lnSpc>
                <a:spcPct val="90000"/>
              </a:lnSpc>
              <a:spcBef>
                <a:spcPts val="500"/>
              </a:spcBef>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000" smtClean="0"/>
              <a:t>Joint strategy discussions</a:t>
            </a:r>
          </a:p>
          <a:p>
            <a:pPr marL="730250" lvl="1" indent="-273050" eaLnBrk="1" hangingPunct="1">
              <a:lnSpc>
                <a:spcPct val="90000"/>
              </a:lnSpc>
              <a:spcBef>
                <a:spcPts val="500"/>
              </a:spcBef>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000" smtClean="0"/>
              <a:t>National Prevention Research Initiative</a:t>
            </a:r>
          </a:p>
          <a:p>
            <a:pPr marL="330200" indent="-330200" eaLnBrk="1" hangingPunct="1">
              <a:lnSpc>
                <a:spcPct val="90000"/>
              </a:lnSpc>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smtClean="0"/>
              <a:t>International Cancer Research Partnership (ICRP)</a:t>
            </a:r>
          </a:p>
        </p:txBody>
      </p:sp>
      <p:pic>
        <p:nvPicPr>
          <p:cNvPr id="81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88" y="1782763"/>
            <a:ext cx="3236912"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idx="4294967295"/>
          </p:nvPr>
        </p:nvSpPr>
        <p:spPr>
          <a:xfrm>
            <a:off x="234950" y="125413"/>
            <a:ext cx="7562850"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Organisations Participating</a:t>
            </a:r>
          </a:p>
        </p:txBody>
      </p:sp>
      <p:sp>
        <p:nvSpPr>
          <p:cNvPr id="9219" name="Rectangle 2"/>
          <p:cNvSpPr>
            <a:spLocks noGrp="1" noChangeArrowheads="1"/>
          </p:cNvSpPr>
          <p:nvPr>
            <p:ph type="body" idx="4294967295"/>
          </p:nvPr>
        </p:nvSpPr>
        <p:spPr>
          <a:xfrm>
            <a:off x="457200" y="1600200"/>
            <a:ext cx="5986463" cy="4235450"/>
          </a:xfrm>
        </p:spPr>
        <p:txBody>
          <a:bodyPr/>
          <a:lstStyle/>
          <a:p>
            <a:pPr marL="330200" indent="-330200" eaLnBrk="1" hangingPunct="1">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smtClean="0"/>
              <a:t>Government funding bodies</a:t>
            </a:r>
          </a:p>
          <a:p>
            <a:pPr marL="730250" lvl="1" indent="-273050" eaLnBrk="1" hangingPunct="1">
              <a:spcBef>
                <a:spcPts val="500"/>
              </a:spcBef>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000" smtClean="0"/>
              <a:t>Health Departments (England, Scotland, Wales, N.Ireland)</a:t>
            </a:r>
          </a:p>
          <a:p>
            <a:pPr marL="730250" lvl="1" indent="-273050" eaLnBrk="1" hangingPunct="1">
              <a:spcBef>
                <a:spcPts val="500"/>
              </a:spcBef>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000" smtClean="0"/>
              <a:t>MRC</a:t>
            </a:r>
          </a:p>
          <a:p>
            <a:pPr marL="730250" lvl="1" indent="-273050" eaLnBrk="1" hangingPunct="1">
              <a:spcBef>
                <a:spcPts val="500"/>
              </a:spcBef>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000" smtClean="0"/>
              <a:t>ESRC, EPSRC, BBSRC (health or ageing relevant data) </a:t>
            </a:r>
          </a:p>
          <a:p>
            <a:pPr marL="730250" lvl="1" indent="-273050" eaLnBrk="1" hangingPunct="1">
              <a:spcBef>
                <a:spcPts val="500"/>
              </a:spcBef>
              <a:buClrTx/>
              <a:buSzPct val="75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altLang="en-US" sz="2000" smtClean="0"/>
          </a:p>
          <a:p>
            <a:pPr marL="330200" indent="-330200" eaLnBrk="1" hangingPunct="1">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smtClean="0"/>
              <a:t>Three largest charities</a:t>
            </a:r>
          </a:p>
          <a:p>
            <a:pPr marL="730250" lvl="1" indent="-273050" eaLnBrk="1" hangingPunct="1">
              <a:spcBef>
                <a:spcPts val="500"/>
              </a:spcBef>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000" smtClean="0"/>
              <a:t>Wellcome Trust</a:t>
            </a:r>
          </a:p>
          <a:p>
            <a:pPr marL="730250" lvl="1" indent="-273050" eaLnBrk="1" hangingPunct="1">
              <a:spcBef>
                <a:spcPts val="500"/>
              </a:spcBef>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000" smtClean="0"/>
              <a:t>Cancer Research UK</a:t>
            </a:r>
          </a:p>
          <a:p>
            <a:pPr marL="730250" lvl="1" indent="-273050" eaLnBrk="1" hangingPunct="1">
              <a:spcBef>
                <a:spcPts val="500"/>
              </a:spcBef>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000" smtClean="0"/>
              <a:t>British Heart Foundation</a:t>
            </a: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008188"/>
            <a:ext cx="2808288"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idx="4294967295"/>
          </p:nvPr>
        </p:nvSpPr>
        <p:spPr>
          <a:xfrm>
            <a:off x="234950" y="125413"/>
            <a:ext cx="7262813" cy="6858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t>Methodology </a:t>
            </a:r>
          </a:p>
        </p:txBody>
      </p:sp>
      <p:sp>
        <p:nvSpPr>
          <p:cNvPr id="10243" name="Rectangle 2"/>
          <p:cNvSpPr>
            <a:spLocks noGrp="1" noChangeArrowheads="1"/>
          </p:cNvSpPr>
          <p:nvPr>
            <p:ph type="body" idx="4294967295"/>
          </p:nvPr>
        </p:nvSpPr>
        <p:spPr>
          <a:xfrm>
            <a:off x="457200" y="1600200"/>
            <a:ext cx="8229600" cy="4691063"/>
          </a:xfrm>
        </p:spPr>
        <p:txBody>
          <a:bodyPr/>
          <a:lstStyle/>
          <a:p>
            <a:pPr marL="330200" indent="-330200" eaLnBrk="1" hangingPunct="1">
              <a:lnSpc>
                <a:spcPct val="90000"/>
              </a:lnSpc>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smtClean="0"/>
              <a:t>Established a central UKCRC Research Database</a:t>
            </a:r>
          </a:p>
          <a:p>
            <a:pPr marL="330200" indent="-330200" eaLnBrk="1" hangingPunct="1">
              <a:lnSpc>
                <a:spcPct val="90000"/>
              </a:lnSpc>
              <a:spcBef>
                <a:spcPts val="250"/>
              </a:spcBef>
              <a:buClrTx/>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altLang="en-US" sz="1000" smtClean="0"/>
          </a:p>
          <a:p>
            <a:pPr marL="330200" indent="-330200" eaLnBrk="1" hangingPunct="1">
              <a:lnSpc>
                <a:spcPct val="90000"/>
              </a:lnSpc>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smtClean="0"/>
              <a:t>9638</a:t>
            </a:r>
            <a:r>
              <a:rPr lang="en-GB" altLang="en-US" sz="2000" smtClean="0"/>
              <a:t> </a:t>
            </a:r>
            <a:r>
              <a:rPr lang="en-GB" altLang="en-US" sz="2400" smtClean="0"/>
              <a:t>UK-based directly funded peer reviewed health research awards (programmes, projects, training etc)</a:t>
            </a:r>
          </a:p>
          <a:p>
            <a:pPr marL="330200" indent="-330200" eaLnBrk="1" hangingPunct="1">
              <a:lnSpc>
                <a:spcPct val="90000"/>
              </a:lnSpc>
              <a:spcBef>
                <a:spcPts val="250"/>
              </a:spcBef>
              <a:buClrTx/>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altLang="en-US" sz="1000" smtClean="0"/>
          </a:p>
          <a:p>
            <a:pPr marL="330200" indent="-330200" eaLnBrk="1" hangingPunct="1">
              <a:lnSpc>
                <a:spcPct val="90000"/>
              </a:lnSpc>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smtClean="0"/>
              <a:t>Awards ‘live’ between 1st April 2004 - 31st March 2005</a:t>
            </a:r>
          </a:p>
          <a:p>
            <a:pPr marL="330200" indent="-330200" eaLnBrk="1" hangingPunct="1">
              <a:lnSpc>
                <a:spcPct val="90000"/>
              </a:lnSpc>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altLang="en-US" sz="1000" smtClean="0"/>
          </a:p>
          <a:p>
            <a:pPr marL="330200" indent="-330200" eaLnBrk="1" hangingPunct="1">
              <a:lnSpc>
                <a:spcPct val="90000"/>
              </a:lnSpc>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smtClean="0"/>
              <a:t>Designed a bespoke Health Research Classification System (HRCS)</a:t>
            </a:r>
          </a:p>
          <a:p>
            <a:pPr marL="730250" lvl="1" indent="-273050" eaLnBrk="1" hangingPunct="1">
              <a:lnSpc>
                <a:spcPct val="90000"/>
              </a:lnSpc>
              <a:spcBef>
                <a:spcPts val="450"/>
              </a:spcBef>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1800" smtClean="0"/>
              <a:t>Research Activity Codes – types of research</a:t>
            </a:r>
          </a:p>
          <a:p>
            <a:pPr marL="730250" lvl="1" indent="-273050" eaLnBrk="1" hangingPunct="1">
              <a:lnSpc>
                <a:spcPct val="90000"/>
              </a:lnSpc>
              <a:spcBef>
                <a:spcPts val="450"/>
              </a:spcBef>
              <a:buSzPct val="75000"/>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1800" smtClean="0"/>
              <a:t>Health Categories – areas of health and disease</a:t>
            </a:r>
          </a:p>
          <a:p>
            <a:pPr marL="730250" lvl="1" indent="-273050" eaLnBrk="1" hangingPunct="1">
              <a:lnSpc>
                <a:spcPct val="90000"/>
              </a:lnSpc>
              <a:spcBef>
                <a:spcPts val="250"/>
              </a:spcBef>
              <a:buClrTx/>
              <a:buSzPct val="75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altLang="en-US" sz="1000" smtClean="0"/>
          </a:p>
          <a:p>
            <a:pPr marL="330200" indent="-330200" eaLnBrk="1" hangingPunct="1">
              <a:lnSpc>
                <a:spcPct val="90000"/>
              </a:lnSpc>
              <a:spcBef>
                <a:spcPts val="600"/>
              </a:spcBef>
              <a:buClr>
                <a:srgbClr val="FF9900"/>
              </a:buClr>
              <a:buFont typeface="Wingdings 3" pitchFamily="16"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en-GB" altLang="en-US" sz="2400" smtClean="0"/>
              <a:t>Labour intensive quality control led coding process</a:t>
            </a:r>
          </a:p>
          <a:p>
            <a:pPr marL="330200" indent="-330200" eaLnBrk="1" hangingPunct="1">
              <a:lnSpc>
                <a:spcPct val="90000"/>
              </a:lnSpc>
              <a:spcBef>
                <a:spcPts val="600"/>
              </a:spcBef>
              <a:buClrTx/>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altLang="en-US" sz="24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idx="4294967295"/>
          </p:nvPr>
        </p:nvSpPr>
        <p:spPr>
          <a:xfrm>
            <a:off x="234950" y="55563"/>
            <a:ext cx="7262813" cy="8255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400" smtClean="0"/>
              <a:t>Proportion of Combined Total Spend by Research Activity</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813" y="2070100"/>
            <a:ext cx="63023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3133</TotalTime>
  <Words>9207</Words>
  <Application>Microsoft Office PowerPoint</Application>
  <PresentationFormat>On-screen Show (4:3)</PresentationFormat>
  <Paragraphs>691</Paragraphs>
  <Slides>44</Slides>
  <Notes>44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1_Office Theme</vt:lpstr>
      <vt:lpstr>PowerPoint Presentation</vt:lpstr>
      <vt:lpstr>Structure of the Presentation </vt:lpstr>
      <vt:lpstr>PowerPoint Presentation</vt:lpstr>
      <vt:lpstr>UKCRC Partners</vt:lpstr>
      <vt:lpstr>UK Health Research Analysis </vt:lpstr>
      <vt:lpstr>Adopted an approach based on cancer experience</vt:lpstr>
      <vt:lpstr>Organisations Participating</vt:lpstr>
      <vt:lpstr>Methodology </vt:lpstr>
      <vt:lpstr>Proportion of Combined Total Spend by Research Activity</vt:lpstr>
      <vt:lpstr>Proportion of Combined Total Spend by Research Activity – Kite Diagram</vt:lpstr>
      <vt:lpstr>PowerPoint Presentation</vt:lpstr>
      <vt:lpstr>Proportion of Combined Spend on Health Specific Categories</vt:lpstr>
      <vt:lpstr>From Donation To Innovation</vt:lpstr>
      <vt:lpstr>Distribution of Total Spend by Research Activity</vt:lpstr>
      <vt:lpstr>Impact of the Analyses and HRCS</vt:lpstr>
      <vt:lpstr>Inter-Analysis Period (2006-2009)</vt:lpstr>
      <vt:lpstr>UK Health Research Analysis 2009/2010</vt:lpstr>
      <vt:lpstr>Proportion of Combined Total Spend by Research Activity (2009/2010)</vt:lpstr>
      <vt:lpstr>UK Health Research Analysis 2014: Aims</vt:lpstr>
      <vt:lpstr>2014 Results – Total Analysis Spend</vt:lpstr>
      <vt:lpstr>2014 Results – Health Categories</vt:lpstr>
      <vt:lpstr>2014 Results – Research Activities</vt:lpstr>
      <vt:lpstr>2014 Results – Charity / Public Distribution</vt:lpstr>
      <vt:lpstr>Future of HRCS</vt:lpstr>
      <vt:lpstr>PowerPoint Presentation</vt:lpstr>
      <vt:lpstr>What is the HRCS?</vt:lpstr>
      <vt:lpstr>Structure of the HRCS</vt:lpstr>
      <vt:lpstr>Key Features of the HRCS</vt:lpstr>
      <vt:lpstr>Key Aspects of HRCS Coding Process</vt:lpstr>
      <vt:lpstr>HRCS Online website</vt:lpstr>
      <vt:lpstr>Health Categories</vt:lpstr>
      <vt:lpstr>Notes on Health Categories (1)</vt:lpstr>
      <vt:lpstr>Notes on Health Categories (2)</vt:lpstr>
      <vt:lpstr>Notes on Health Categories (3)</vt:lpstr>
      <vt:lpstr>Guidance Topics on Health Categories</vt:lpstr>
      <vt:lpstr>Overview of Research Activity Code Groups</vt:lpstr>
      <vt:lpstr>Notes on Research Activity Codes (1)</vt:lpstr>
      <vt:lpstr>Notes on Research Activity Codes (2)</vt:lpstr>
      <vt:lpstr>Notes on Research Activity Codes (3)</vt:lpstr>
      <vt:lpstr>Guidance Topics on Research Activity Codes</vt:lpstr>
      <vt:lpstr>Approach to Coding</vt:lpstr>
      <vt:lpstr>Rules For Assigning Health Categories </vt:lpstr>
      <vt:lpstr>Rules For Assigning Research Activity Codes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Speakman</dc:creator>
  <cp:lastModifiedBy>Carter James</cp:lastModifiedBy>
  <cp:revision>181</cp:revision>
  <cp:lastPrinted>2015-11-05T11:44:15Z</cp:lastPrinted>
  <dcterms:created xsi:type="dcterms:W3CDTF">2007-11-07T09:10:44Z</dcterms:created>
  <dcterms:modified xsi:type="dcterms:W3CDTF">2015-11-05T11:48:11Z</dcterms:modified>
</cp:coreProperties>
</file>