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2"/>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80" r:id="rId20"/>
    <p:sldId id="281" r:id="rId21"/>
  </p:sldIdLst>
  <p:sldSz cx="9144000" cy="6858000" type="screen4x3"/>
  <p:notesSz cx="6792913" cy="9907588"/>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bg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bg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bg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2581" autoAdjust="0"/>
  </p:normalViewPr>
  <p:slideViewPr>
    <p:cSldViewPr>
      <p:cViewPr>
        <p:scale>
          <a:sx n="89" d="100"/>
          <a:sy n="89" d="100"/>
        </p:scale>
        <p:origin x="-2274" y="-48"/>
      </p:cViewPr>
      <p:guideLst>
        <p:guide orient="horz" pos="2160"/>
        <p:guide pos="2880"/>
      </p:guideLst>
    </p:cSldViewPr>
  </p:slideViewPr>
  <p:outlineViewPr>
    <p:cViewPr varScale="1">
      <p:scale>
        <a:sx n="170" d="200"/>
        <a:sy n="170" d="200"/>
      </p:scale>
      <p:origin x="0" y="1794"/>
    </p:cViewPr>
  </p:outlineViewPr>
  <p:notesTextViewPr>
    <p:cViewPr>
      <p:scale>
        <a:sx n="100" d="100"/>
        <a:sy n="100" d="100"/>
      </p:scale>
      <p:origin x="0" y="0"/>
    </p:cViewPr>
  </p:notesTextViewPr>
  <p:notesViewPr>
    <p:cSldViewPr>
      <p:cViewPr varScale="1">
        <p:scale>
          <a:sx n="44" d="100"/>
          <a:sy n="44" d="100"/>
        </p:scale>
        <p:origin x="-228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792913" cy="990758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ltLang="en-US"/>
          </a:p>
        </p:txBody>
      </p:sp>
      <p:sp>
        <p:nvSpPr>
          <p:cNvPr id="22531" name="AutoShape 2"/>
          <p:cNvSpPr>
            <a:spLocks noChangeArrowheads="1"/>
          </p:cNvSpPr>
          <p:nvPr/>
        </p:nvSpPr>
        <p:spPr bwMode="auto">
          <a:xfrm>
            <a:off x="0" y="0"/>
            <a:ext cx="6792913" cy="99075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22532" name="AutoShape 3"/>
          <p:cNvSpPr>
            <a:spLocks noChangeArrowheads="1"/>
          </p:cNvSpPr>
          <p:nvPr/>
        </p:nvSpPr>
        <p:spPr bwMode="auto">
          <a:xfrm>
            <a:off x="0" y="0"/>
            <a:ext cx="6792913" cy="99075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076" name="Rectangle 4"/>
          <p:cNvSpPr>
            <a:spLocks noGrp="1" noChangeArrowheads="1"/>
          </p:cNvSpPr>
          <p:nvPr>
            <p:ph type="hdr"/>
          </p:nvPr>
        </p:nvSpPr>
        <p:spPr bwMode="auto">
          <a:xfrm>
            <a:off x="0" y="0"/>
            <a:ext cx="2940050" cy="49053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SzPct val="45000"/>
              <a:buFontTx/>
              <a:buNone/>
              <a:tabLst>
                <a:tab pos="723900" algn="l"/>
                <a:tab pos="1447800" algn="l"/>
                <a:tab pos="2171700" algn="l"/>
                <a:tab pos="2895600" algn="l"/>
              </a:tabLst>
              <a:defRPr sz="1200">
                <a:solidFill>
                  <a:srgbClr val="000000"/>
                </a:solidFill>
                <a:latin typeface="Times New Roman" pitchFamily="18" charset="0"/>
              </a:defRPr>
            </a:lvl1pPr>
          </a:lstStyle>
          <a:p>
            <a:pPr>
              <a:defRPr/>
            </a:pPr>
            <a:endParaRPr lang="en-GB" altLang="en-US"/>
          </a:p>
        </p:txBody>
      </p:sp>
      <p:sp>
        <p:nvSpPr>
          <p:cNvPr id="3077" name="Rectangle 5"/>
          <p:cNvSpPr>
            <a:spLocks noGrp="1" noChangeArrowheads="1"/>
          </p:cNvSpPr>
          <p:nvPr>
            <p:ph type="dt"/>
          </p:nvPr>
        </p:nvSpPr>
        <p:spPr bwMode="auto">
          <a:xfrm>
            <a:off x="3848100" y="0"/>
            <a:ext cx="2940050" cy="49053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 pos="2171700" algn="l"/>
                <a:tab pos="2895600" algn="l"/>
              </a:tabLst>
              <a:defRPr sz="1200">
                <a:solidFill>
                  <a:srgbClr val="000000"/>
                </a:solidFill>
                <a:latin typeface="Times New Roman" pitchFamily="18" charset="0"/>
              </a:defRPr>
            </a:lvl1pPr>
          </a:lstStyle>
          <a:p>
            <a:pPr>
              <a:defRPr/>
            </a:pPr>
            <a:endParaRPr lang="en-GB" altLang="en-US"/>
          </a:p>
        </p:txBody>
      </p:sp>
      <p:sp>
        <p:nvSpPr>
          <p:cNvPr id="22535" name="Rectangle 6"/>
          <p:cNvSpPr>
            <a:spLocks noGrp="1" noRot="1" noChangeAspect="1" noChangeArrowheads="1"/>
          </p:cNvSpPr>
          <p:nvPr>
            <p:ph type="sldImg"/>
          </p:nvPr>
        </p:nvSpPr>
        <p:spPr bwMode="auto">
          <a:xfrm>
            <a:off x="920750" y="742950"/>
            <a:ext cx="4948238" cy="3709988"/>
          </a:xfrm>
          <a:prstGeom prst="rect">
            <a:avLst/>
          </a:prstGeom>
          <a:solidFill>
            <a:srgbClr val="FFFFFF"/>
          </a:solidFill>
          <a:ln w="9360">
            <a:solidFill>
              <a:srgbClr val="000000"/>
            </a:solidFill>
            <a:miter lim="800000"/>
            <a:headEnd/>
            <a:tailEnd/>
          </a:ln>
        </p:spPr>
      </p:sp>
      <p:sp>
        <p:nvSpPr>
          <p:cNvPr id="3079" name="Rectangle 7"/>
          <p:cNvSpPr>
            <a:spLocks noGrp="1" noChangeArrowheads="1"/>
          </p:cNvSpPr>
          <p:nvPr>
            <p:ph type="body"/>
          </p:nvPr>
        </p:nvSpPr>
        <p:spPr bwMode="auto">
          <a:xfrm>
            <a:off x="679450" y="4705350"/>
            <a:ext cx="5430838" cy="4452938"/>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noProof="0" smtClean="0"/>
          </a:p>
        </p:txBody>
      </p:sp>
      <p:sp>
        <p:nvSpPr>
          <p:cNvPr id="3080" name="Rectangle 8"/>
          <p:cNvSpPr>
            <a:spLocks noGrp="1" noChangeArrowheads="1"/>
          </p:cNvSpPr>
          <p:nvPr>
            <p:ph type="ftr"/>
          </p:nvPr>
        </p:nvSpPr>
        <p:spPr bwMode="auto">
          <a:xfrm>
            <a:off x="0" y="9407525"/>
            <a:ext cx="2940050" cy="49053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buClrTx/>
              <a:buSzPct val="45000"/>
              <a:buFontTx/>
              <a:buNone/>
              <a:tabLst>
                <a:tab pos="723900" algn="l"/>
                <a:tab pos="1447800" algn="l"/>
                <a:tab pos="2171700" algn="l"/>
                <a:tab pos="2895600" algn="l"/>
              </a:tabLst>
              <a:defRPr sz="1200">
                <a:solidFill>
                  <a:srgbClr val="000000"/>
                </a:solidFill>
                <a:latin typeface="Times New Roman" pitchFamily="18" charset="0"/>
              </a:defRPr>
            </a:lvl1pPr>
          </a:lstStyle>
          <a:p>
            <a:pPr>
              <a:defRPr/>
            </a:pPr>
            <a:endParaRPr lang="en-GB" altLang="en-US"/>
          </a:p>
        </p:txBody>
      </p:sp>
      <p:sp>
        <p:nvSpPr>
          <p:cNvPr id="3081" name="Rectangle 9"/>
          <p:cNvSpPr>
            <a:spLocks noGrp="1" noChangeArrowheads="1"/>
          </p:cNvSpPr>
          <p:nvPr>
            <p:ph type="sldNum"/>
          </p:nvPr>
        </p:nvSpPr>
        <p:spPr bwMode="auto">
          <a:xfrm>
            <a:off x="3848100" y="9407525"/>
            <a:ext cx="2940050" cy="49053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Tx/>
              <a:buSzPct val="45000"/>
              <a:buFontTx/>
              <a:buNone/>
              <a:tabLst>
                <a:tab pos="723900" algn="l"/>
                <a:tab pos="1447800" algn="l"/>
                <a:tab pos="2171700" algn="l"/>
                <a:tab pos="2895600" algn="l"/>
              </a:tabLst>
              <a:defRPr sz="1200">
                <a:solidFill>
                  <a:srgbClr val="000000"/>
                </a:solidFill>
                <a:latin typeface="Times New Roman" pitchFamily="18" charset="0"/>
              </a:defRPr>
            </a:lvl1pPr>
          </a:lstStyle>
          <a:p>
            <a:pPr>
              <a:defRPr/>
            </a:pPr>
            <a:fld id="{E3B193FD-5A9C-4F9D-9B01-0E57BDD328C0}" type="slidenum">
              <a:rPr lang="en-GB" altLang="en-US"/>
              <a:pPr>
                <a:defRPr/>
              </a:pPr>
              <a:t>‹#›</a:t>
            </a:fld>
            <a:endParaRPr lang="en-GB" altLang="en-US"/>
          </a:p>
        </p:txBody>
      </p:sp>
    </p:spTree>
    <p:extLst>
      <p:ext uri="{BB962C8B-B14F-4D97-AF65-F5344CB8AC3E}">
        <p14:creationId xmlns:p14="http://schemas.microsoft.com/office/powerpoint/2010/main" val="354310580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8DD64D2D-DE40-4E41-8336-8D12FC95EB36}" type="slidenum">
              <a:rPr lang="en-GB" altLang="en-US" smtClean="0">
                <a:solidFill>
                  <a:srgbClr val="000000"/>
                </a:solidFill>
                <a:latin typeface="Times New Roman" pitchFamily="18" charset="0"/>
              </a:rPr>
              <a:pPr eaLnBrk="1" hangingPunct="1"/>
              <a:t>1</a:t>
            </a:fld>
            <a:endParaRPr lang="en-GB" altLang="en-US" smtClean="0">
              <a:solidFill>
                <a:srgbClr val="000000"/>
              </a:solidFill>
              <a:latin typeface="Times New Roman" pitchFamily="18" charset="0"/>
            </a:endParaRPr>
          </a:p>
        </p:txBody>
      </p:sp>
      <p:sp>
        <p:nvSpPr>
          <p:cNvPr id="23555" name="Rectangle 1"/>
          <p:cNvSpPr>
            <a:spLocks noGrp="1" noRot="1" noChangeAspect="1" noChangeArrowheads="1" noTextEdit="1"/>
          </p:cNvSpPr>
          <p:nvPr>
            <p:ph type="sldImg"/>
          </p:nvPr>
        </p:nvSpPr>
        <p:spPr>
          <a:xfrm>
            <a:off x="920750" y="742950"/>
            <a:ext cx="4953000" cy="3714750"/>
          </a:xfrm>
          <a:ln/>
        </p:spPr>
      </p:sp>
      <p:sp>
        <p:nvSpPr>
          <p:cNvPr id="23556" name="Rectangle 2"/>
          <p:cNvSpPr>
            <a:spLocks noGrp="1" noChangeArrowheads="1"/>
          </p:cNvSpPr>
          <p:nvPr>
            <p:ph type="body" idx="1"/>
          </p:nvPr>
        </p:nvSpPr>
        <p:spPr>
          <a:xfrm>
            <a:off x="679450" y="4705350"/>
            <a:ext cx="5434013" cy="4459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4A2B1ED9-43A2-45BE-8AAC-13A188A14F3C}" type="slidenum">
              <a:rPr lang="en-GB" altLang="en-US" smtClean="0">
                <a:solidFill>
                  <a:srgbClr val="000000"/>
                </a:solidFill>
                <a:latin typeface="Times New Roman" pitchFamily="18" charset="0"/>
              </a:rPr>
              <a:pPr eaLnBrk="1" hangingPunct="1"/>
              <a:t>10</a:t>
            </a:fld>
            <a:endParaRPr lang="en-GB" altLang="en-US" smtClean="0">
              <a:solidFill>
                <a:srgbClr val="000000"/>
              </a:solidFill>
              <a:latin typeface="Times New Roman" pitchFamily="18" charset="0"/>
            </a:endParaRPr>
          </a:p>
        </p:txBody>
      </p:sp>
      <p:sp>
        <p:nvSpPr>
          <p:cNvPr id="32771" name="Rectangle 1"/>
          <p:cNvSpPr>
            <a:spLocks noGrp="1" noRot="1" noChangeAspect="1" noChangeArrowheads="1" noTextEdit="1"/>
          </p:cNvSpPr>
          <p:nvPr>
            <p:ph type="sldImg"/>
          </p:nvPr>
        </p:nvSpPr>
        <p:spPr>
          <a:xfrm>
            <a:off x="920750" y="742950"/>
            <a:ext cx="4953000" cy="3714750"/>
          </a:xfrm>
          <a:ln/>
        </p:spPr>
      </p:sp>
      <p:sp>
        <p:nvSpPr>
          <p:cNvPr id="32772"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in model systems and patient samples of the mechanisms of action of steroid drug therapy for Crohn’s disease”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immuno-regulatory genes so maybe Inflammatory/Immune?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investigating mechanisms and efficacy of what? Aetiology (2), Treatment Dev (5) or Treatment Eval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mentions human patients and controls but also animal model – RA5 or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Immune context is only as part of pathology of diseases of the gut, so 100% </a:t>
            </a:r>
            <a:r>
              <a:rPr lang="en-GB" altLang="en-US" b="1" smtClean="0">
                <a:latin typeface="Arial" charset="0"/>
                <a:ea typeface="Lucida Sans Unicode" pitchFamily="34" charset="0"/>
                <a:cs typeface="Lucida Sans Unicode" pitchFamily="34" charset="0"/>
              </a:rPr>
              <a:t>Oral</a:t>
            </a:r>
            <a:r>
              <a:rPr lang="en-GB" altLang="en-US" smtClean="0">
                <a:latin typeface="Arial" charset="0"/>
                <a:ea typeface="Lucida Sans Unicode" pitchFamily="34" charset="0"/>
                <a:cs typeface="Lucida Sans Unicode" pitchFamily="34" charset="0"/>
              </a:rPr>
              <a: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Gene expression often suggests Aetiology, and it is sometimes applicable that drugs (steroids here) used as experimental tool (e.g. to investigate life course of IBD)  (also Aetiology)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HOWEVER clearly treatment context here (RA Group 5 or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Use of human patients and controls but not in a clinical setting = pre-clinical, mentions samples and rat models, so </a:t>
            </a:r>
            <a:r>
              <a:rPr lang="en-GB" altLang="en-US" b="1" smtClean="0">
                <a:latin typeface="Arial" charset="0"/>
                <a:ea typeface="Lucida Sans Unicode" pitchFamily="34" charset="0"/>
                <a:cs typeface="Lucida Sans Unicode" pitchFamily="34" charset="0"/>
              </a:rPr>
              <a:t>Treatment Development (5)</a:t>
            </a:r>
            <a:r>
              <a:rPr lang="en-GB" altLang="en-US" smtClean="0">
                <a:latin typeface="Arial" charset="0"/>
                <a:ea typeface="Lucida Sans Unicode" pitchFamily="34" charset="0"/>
                <a:cs typeface="Lucida Sans Unicode" pitchFamily="34" charset="0"/>
              </a:rPr>
              <a:t> not Evaluation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as looking at steroid efficacy in treatment development context = </a:t>
            </a:r>
            <a:r>
              <a:rPr lang="en-GB" altLang="en-US" b="1" smtClean="0">
                <a:latin typeface="Arial" charset="0"/>
                <a:ea typeface="Lucida Sans Unicode" pitchFamily="34" charset="0"/>
                <a:cs typeface="Lucida Sans Unicode" pitchFamily="34" charset="0"/>
              </a:rPr>
              <a:t>5.1</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note mention of ‘pharmacogenetics’ under 5.1 Pharmaceuticals – prediction of genetic variation and responses to drugs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1683D8B8-D24E-4C17-8FC3-564AACF04715}" type="slidenum">
              <a:rPr lang="en-GB" altLang="en-US" smtClean="0">
                <a:solidFill>
                  <a:srgbClr val="000000"/>
                </a:solidFill>
                <a:latin typeface="Times New Roman" pitchFamily="18" charset="0"/>
              </a:rPr>
              <a:pPr eaLnBrk="1" hangingPunct="1"/>
              <a:t>11</a:t>
            </a:fld>
            <a:endParaRPr lang="en-GB" altLang="en-US" smtClean="0">
              <a:solidFill>
                <a:srgbClr val="000000"/>
              </a:solidFill>
              <a:latin typeface="Times New Roman" pitchFamily="18" charset="0"/>
            </a:endParaRPr>
          </a:p>
        </p:txBody>
      </p:sp>
      <p:sp>
        <p:nvSpPr>
          <p:cNvPr id="33795" name="Rectangle 1"/>
          <p:cNvSpPr>
            <a:spLocks noGrp="1" noRot="1" noChangeAspect="1" noChangeArrowheads="1" noTextEdit="1"/>
          </p:cNvSpPr>
          <p:nvPr>
            <p:ph type="sldImg"/>
          </p:nvPr>
        </p:nvSpPr>
        <p:spPr>
          <a:xfrm>
            <a:off x="920750" y="742950"/>
            <a:ext cx="4953000" cy="3714750"/>
          </a:xfrm>
          <a:ln/>
        </p:spPr>
      </p:sp>
      <p:sp>
        <p:nvSpPr>
          <p:cNvPr id="33796"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to develop stem cell line for potential therapeutic application in the retina and test in a model system”</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Stem cells – are they treatments, underpinning, aetiological?</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should be fairly straightforward – mention of retina, photoreceptors – 100% </a:t>
            </a:r>
            <a:r>
              <a:rPr lang="en-GB" altLang="en-US" b="1" smtClean="0">
                <a:latin typeface="Arial" charset="0"/>
                <a:ea typeface="Lucida Sans Unicode" pitchFamily="34" charset="0"/>
                <a:cs typeface="Lucida Sans Unicode" pitchFamily="34" charset="0"/>
              </a:rPr>
              <a:t>Eye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Stems Cells have their own guidance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if studying normal stem cell development it would be 1 Underpinning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however this study is in a potential treatment context, but pre-clinical/animal model = </a:t>
            </a:r>
            <a:r>
              <a:rPr lang="en-GB" altLang="en-US" b="1" smtClean="0">
                <a:latin typeface="Arial" charset="0"/>
                <a:ea typeface="Lucida Sans Unicode" pitchFamily="34" charset="0"/>
                <a:cs typeface="Lucida Sans Unicode" pitchFamily="34" charset="0"/>
              </a:rPr>
              <a:t>5 Treatment Dev</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latin typeface="Arial" charset="0"/>
                <a:ea typeface="Lucida Sans Unicode" pitchFamily="34" charset="0"/>
                <a:cs typeface="Lucida Sans Unicode" pitchFamily="34" charset="0"/>
              </a:rPr>
              <a:t>RA:  mentions surgical transplantation but not 5.4 – </a:t>
            </a:r>
            <a:r>
              <a:rPr lang="en-GB" b="1" smtClean="0">
                <a:latin typeface="Arial" charset="0"/>
                <a:ea typeface="Lucida Sans Unicode" pitchFamily="34" charset="0"/>
                <a:cs typeface="Lucida Sans Unicode" pitchFamily="34" charset="0"/>
              </a:rPr>
              <a:t>5.2 </a:t>
            </a:r>
            <a:r>
              <a:rPr lang="en-GB" smtClean="0">
                <a:latin typeface="Arial" charset="0"/>
                <a:ea typeface="Lucida Sans Unicode" pitchFamily="34" charset="0"/>
                <a:cs typeface="Lucida Sans Unicode" pitchFamily="34" charset="0"/>
              </a:rPr>
              <a:t>covers both gene and </a:t>
            </a:r>
            <a:r>
              <a:rPr lang="en-GB" u="sng" smtClean="0">
                <a:latin typeface="Arial" charset="0"/>
                <a:ea typeface="Lucida Sans Unicode" pitchFamily="34" charset="0"/>
                <a:cs typeface="Lucida Sans Unicode" pitchFamily="34" charset="0"/>
              </a:rPr>
              <a:t>cellular therapy</a:t>
            </a:r>
            <a:endParaRPr lang="en-GB" altLang="en-US" u="sng" smtClean="0">
              <a:latin typeface="Arial" charset="0"/>
              <a:ea typeface="Lucida Sans Unicode" pitchFamily="34" charset="0"/>
              <a:cs typeface="Lucida Sans Unicode"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BE6F289F-FA7A-4FFF-B50F-3BD43B3BE84E}" type="slidenum">
              <a:rPr lang="en-GB" altLang="en-US" smtClean="0">
                <a:solidFill>
                  <a:srgbClr val="000000"/>
                </a:solidFill>
                <a:latin typeface="Times New Roman" pitchFamily="18" charset="0"/>
              </a:rPr>
              <a:pPr eaLnBrk="1" hangingPunct="1"/>
              <a:t>12</a:t>
            </a:fld>
            <a:endParaRPr lang="en-GB" altLang="en-US"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920750" y="742950"/>
            <a:ext cx="4953000" cy="3714750"/>
          </a:xfrm>
          <a:ln/>
        </p:spPr>
      </p:sp>
      <p:sp>
        <p:nvSpPr>
          <p:cNvPr id="34820"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“Clinical test of new therapy for foot ulcers resulting from diabetes”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Diabetes or Ulcers? When to assign two codes or just one? Can happen when one abstract has two aims (as we have seen – M7)?</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Mentions Quality of Life and patient/carer interactions – maybe 7 Disease Management?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Guidance on Sequelae suggests checking relevance of each individual condition</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 this relevant exclusively to cases of Diabetes? – no</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 this relevant to all aspects of ulcer healing? – probably not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so would be appropriate to code for both – Diabetes is </a:t>
            </a:r>
            <a:r>
              <a:rPr lang="en-GB" altLang="en-US" b="1" smtClean="0">
                <a:latin typeface="Arial" charset="0"/>
                <a:ea typeface="Lucida Sans Unicode" pitchFamily="34" charset="0"/>
                <a:cs typeface="Lucida Sans Unicode" pitchFamily="34" charset="0"/>
              </a:rPr>
              <a:t>Metabolic</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ulcers are usually coded as Skin, but could be considered an outcome of defective circulation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in this case the inhibition of peripheral circulation is related to diabetes. Therefore the secondary focus is the ulcers themselves, therefore use </a:t>
            </a:r>
            <a:r>
              <a:rPr lang="en-GB" altLang="en-US" b="1" smtClean="0">
                <a:latin typeface="Arial" charset="0"/>
                <a:ea typeface="Lucida Sans Unicode" pitchFamily="34" charset="0"/>
                <a:cs typeface="Lucida Sans Unicode" pitchFamily="34" charset="0"/>
              </a:rPr>
              <a:t>Skin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remember quality of life coded as 7 Disease Management </a:t>
            </a:r>
            <a:r>
              <a:rPr lang="en-GB" altLang="en-US" u="sng" smtClean="0">
                <a:latin typeface="Arial" charset="0"/>
                <a:ea typeface="Lucida Sans Unicode" pitchFamily="34" charset="0"/>
                <a:cs typeface="Lucida Sans Unicode" pitchFamily="34" charset="0"/>
              </a:rPr>
              <a:t>only if the main focus is on QOL</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however this assessment is part of the dressing regimen, which is a treatment in human/clinical setting, so </a:t>
            </a:r>
            <a:r>
              <a:rPr lang="en-GB" altLang="en-US" b="1" smtClean="0">
                <a:latin typeface="Arial" charset="0"/>
                <a:ea typeface="Lucida Sans Unicode" pitchFamily="34" charset="0"/>
                <a:cs typeface="Lucida Sans Unicode" pitchFamily="34" charset="0"/>
              </a:rPr>
              <a:t>6 Treatment Evaluation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sub code not obvious from titles, however </a:t>
            </a:r>
            <a:r>
              <a:rPr lang="en-GB" altLang="en-US" b="1" smtClean="0">
                <a:latin typeface="Arial" charset="0"/>
                <a:ea typeface="Lucida Sans Unicode" pitchFamily="34" charset="0"/>
                <a:cs typeface="Lucida Sans Unicode" pitchFamily="34" charset="0"/>
              </a:rPr>
              <a:t>6.3</a:t>
            </a:r>
            <a:r>
              <a:rPr lang="en-GB" altLang="en-US" smtClean="0">
                <a:latin typeface="Arial" charset="0"/>
                <a:ea typeface="Lucida Sans Unicode" pitchFamily="34" charset="0"/>
                <a:cs typeface="Lucida Sans Unicode" pitchFamily="34" charset="0"/>
              </a:rPr>
              <a:t> (Medical Devices) includes dressings in the list of topics covered.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6169844D-92D7-4268-BEEE-9AFF17E73E13}" type="slidenum">
              <a:rPr lang="en-GB" altLang="en-US" smtClean="0">
                <a:solidFill>
                  <a:srgbClr val="000000"/>
                </a:solidFill>
                <a:latin typeface="Times New Roman" pitchFamily="18" charset="0"/>
              </a:rPr>
              <a:pPr eaLnBrk="1" hangingPunct="1"/>
              <a:t>13</a:t>
            </a:fld>
            <a:endParaRPr lang="en-GB" altLang="en-US" smtClean="0">
              <a:solidFill>
                <a:srgbClr val="000000"/>
              </a:solidFill>
              <a:latin typeface="Times New Roman" pitchFamily="18" charset="0"/>
            </a:endParaRPr>
          </a:p>
        </p:txBody>
      </p:sp>
      <p:sp>
        <p:nvSpPr>
          <p:cNvPr id="35843" name="Rectangle 1"/>
          <p:cNvSpPr>
            <a:spLocks noGrp="1" noRot="1" noChangeAspect="1" noChangeArrowheads="1" noTextEdit="1"/>
          </p:cNvSpPr>
          <p:nvPr>
            <p:ph type="sldImg"/>
          </p:nvPr>
        </p:nvSpPr>
        <p:spPr>
          <a:xfrm>
            <a:off x="920750" y="742950"/>
            <a:ext cx="4953000" cy="3714750"/>
          </a:xfrm>
          <a:ln/>
        </p:spPr>
      </p:sp>
      <p:sp>
        <p:nvSpPr>
          <p:cNvPr id="35844"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“Clinical comparison of drug therapy and psychological therapy for treatment of depression following birth”</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As with previous example not one unitary condition – a condition (PND) which is a consequence of another (birth)</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two aims – drug and therapy? Which is correct? Is one being tested against the other?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community setting or assessment of quality of life makes it 7 Disease Management?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economic analysis suggests 8 Health Services?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as with previous, use the guidance for sequelae to judge if one/both codes should be used:</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 this relevant to all depression patients? – no</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 this relevant to all aspects of pregnancy/reproduction? – no</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therefore under these conditions, dual code of </a:t>
            </a:r>
            <a:r>
              <a:rPr lang="en-GB" altLang="en-US" b="1" smtClean="0">
                <a:latin typeface="Arial" charset="0"/>
                <a:ea typeface="Lucida Sans Unicode" pitchFamily="34" charset="0"/>
                <a:cs typeface="Lucida Sans Unicode" pitchFamily="34" charset="0"/>
              </a:rPr>
              <a:t>Mental Health and Reproduction </a:t>
            </a:r>
            <a:r>
              <a:rPr lang="en-GB" altLang="en-US" smtClean="0">
                <a:latin typeface="Arial" charset="0"/>
                <a:ea typeface="Lucida Sans Unicode" pitchFamily="34" charset="0"/>
                <a:cs typeface="Lucida Sans Unicode" pitchFamily="34" charset="0"/>
              </a:rPr>
              <a:t>is best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study assesses two clinical therapies so all in </a:t>
            </a:r>
            <a:r>
              <a:rPr lang="en-GB" altLang="en-US" b="1" smtClean="0">
                <a:latin typeface="Arial" charset="0"/>
                <a:ea typeface="Lucida Sans Unicode" pitchFamily="34" charset="0"/>
                <a:cs typeface="Lucida Sans Unicode" pitchFamily="34" charset="0"/>
              </a:rPr>
              <a:t>6 Treatment Evaluation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also note that many clinical therapies have economic and/or quality of life assessments within them.</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 main aim here is to test treatments. Only use RA7/RA8  in this context if the economic/QoL elements were the main focus of the award.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If Treatment Evaluation, which is being tested, drug (6.1) or psychosocial therapy (6.6)?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If it’s know that one (e.g. the drug) is the drug treatment standard of care – i.e. the control – we might exclude 6.1 as the focus is to test the new counselling therapy (6.6).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in this case, we do not know if one or the other is standard care, therefore the use both codes: </a:t>
            </a:r>
            <a:r>
              <a:rPr lang="en-GB" altLang="en-US" b="1" smtClean="0">
                <a:latin typeface="Arial" charset="0"/>
                <a:ea typeface="Lucida Sans Unicode" pitchFamily="34" charset="0"/>
                <a:cs typeface="Lucida Sans Unicode" pitchFamily="34" charset="0"/>
              </a:rPr>
              <a:t>6.1</a:t>
            </a:r>
            <a:r>
              <a:rPr lang="en-GB" altLang="en-US" smtClean="0">
                <a:latin typeface="Arial" charset="0"/>
                <a:ea typeface="Lucida Sans Unicode" pitchFamily="34" charset="0"/>
                <a:cs typeface="Lucida Sans Unicode" pitchFamily="34" charset="0"/>
              </a:rPr>
              <a:t> &amp; </a:t>
            </a:r>
            <a:r>
              <a:rPr lang="en-GB" altLang="en-US" b="1" smtClean="0">
                <a:latin typeface="Arial" charset="0"/>
                <a:ea typeface="Lucida Sans Unicode" pitchFamily="34" charset="0"/>
                <a:cs typeface="Lucida Sans Unicode" pitchFamily="34" charset="0"/>
              </a:rPr>
              <a:t>6.6</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DD2C8B4E-0A68-48A1-9F45-959C52DDC4CB}" type="slidenum">
              <a:rPr lang="en-GB" altLang="en-US" smtClean="0">
                <a:solidFill>
                  <a:srgbClr val="000000"/>
                </a:solidFill>
                <a:latin typeface="Times New Roman" pitchFamily="18" charset="0"/>
              </a:rPr>
              <a:pPr eaLnBrk="1" hangingPunct="1"/>
              <a:t>14</a:t>
            </a:fld>
            <a:endParaRPr lang="en-GB" altLang="en-US" smtClean="0">
              <a:solidFill>
                <a:srgbClr val="000000"/>
              </a:solidFill>
              <a:latin typeface="Times New Roman" pitchFamily="18" charset="0"/>
            </a:endParaRPr>
          </a:p>
        </p:txBody>
      </p:sp>
      <p:sp>
        <p:nvSpPr>
          <p:cNvPr id="36867" name="Rectangle 1"/>
          <p:cNvSpPr>
            <a:spLocks noGrp="1" noRot="1" noChangeAspect="1" noChangeArrowheads="1" noTextEdit="1"/>
          </p:cNvSpPr>
          <p:nvPr>
            <p:ph type="sldImg"/>
          </p:nvPr>
        </p:nvSpPr>
        <p:spPr>
          <a:xfrm>
            <a:off x="920750" y="742950"/>
            <a:ext cx="4953000" cy="3714750"/>
          </a:xfrm>
          <a:ln/>
        </p:spPr>
      </p:sp>
      <p:sp>
        <p:nvSpPr>
          <p:cNvPr id="36868"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of needs and social impact in patients with communication impairments as part of a stroke”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Stroke – but mentions Cardio to reflect circulation or Neuro to reflect brain function. Rule to use min no. of codes to reflect condition studied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is this evaluating a treatment or looking at disease management?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is it focused on patients/carers or doctors/diagnosticians?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Stroke can be a difficult category to code, because it does involve other elements relating to Cardiovascular (blood flow) and Neurological (neuron damage/loss and it’s impact) </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If you focus on the pathology, Stroke can also relate to Blood (clotting, platelet function), Mental Health (behavioural changes) and Muscle (loss of movements)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however remember guidance for Stroke in relation to using the minimum number of codes for the condition being studied</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Therefore stroke used in most studies of stroke, unless context of award focuses heavily on other topics</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Also remember pathology should not be used when applying health categories, so Blood/Mental/Muscle very unlikely to be applicable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Also note that Dysarthria is not really considered ‘sequelae’ here, i.e. not a separate condition as a consequence of Stroke, but a description of stroke symptoms</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this differs to previous sequelae examples as dysarthria only occurs as the result of stroke (coded ‘Stroke’) or other neuron damage (developmental or injury, coded ‘Neurological’)</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therefore, in this study, we are exclusively dealing with post-stroke dysarthria, so should be coded </a:t>
            </a:r>
            <a:r>
              <a:rPr lang="en-GB" altLang="en-US" b="1" smtClean="0">
                <a:latin typeface="Arial" charset="0"/>
                <a:ea typeface="Lucida Sans Unicode" pitchFamily="34" charset="0"/>
                <a:cs typeface="Lucida Sans Unicode" pitchFamily="34" charset="0"/>
              </a:rPr>
              <a:t>Stroke</a:t>
            </a:r>
            <a:r>
              <a:rPr lang="en-GB" altLang="en-US" smtClean="0">
                <a:latin typeface="Arial" charset="0"/>
                <a:ea typeface="Lucida Sans Unicode" pitchFamily="34" charset="0"/>
                <a:cs typeface="Lucida Sans Unicode" pitchFamily="34" charset="0"/>
              </a:rPr>
              <a:t> only.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this study is not reflecting on a therapy but studies the impact of disease, so should be </a:t>
            </a:r>
            <a:r>
              <a:rPr lang="en-GB" altLang="en-US" b="1" smtClean="0">
                <a:latin typeface="Arial" charset="0"/>
                <a:ea typeface="Lucida Sans Unicode" pitchFamily="34" charset="0"/>
                <a:cs typeface="Lucida Sans Unicode" pitchFamily="34" charset="0"/>
              </a:rPr>
              <a:t>7 Disease Management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 study mentions both needs of patients and carers, so should be either/both 7.1 and 7.3</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 intent of the study appears to be more on patients, as the final sentence states, however this could be considered outside the lifetime of the study.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without definitive information, we would recommend you apply the minimum codes rule and use only </a:t>
            </a:r>
            <a:r>
              <a:rPr lang="en-GB" altLang="en-US" b="1" smtClean="0">
                <a:latin typeface="Arial" charset="0"/>
                <a:ea typeface="Lucida Sans Unicode" pitchFamily="34" charset="0"/>
                <a:cs typeface="Lucida Sans Unicode" pitchFamily="34" charset="0"/>
              </a:rPr>
              <a:t>7.1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249060C2-B87A-46AF-AB6C-80A2EED49290}" type="slidenum">
              <a:rPr lang="en-GB" altLang="en-US" smtClean="0">
                <a:solidFill>
                  <a:srgbClr val="000000"/>
                </a:solidFill>
                <a:latin typeface="Times New Roman" pitchFamily="18" charset="0"/>
              </a:rPr>
              <a:pPr eaLnBrk="1" hangingPunct="1"/>
              <a:t>15</a:t>
            </a:fld>
            <a:endParaRPr lang="en-GB" altLang="en-US" smtClean="0">
              <a:solidFill>
                <a:srgbClr val="000000"/>
              </a:solidFill>
              <a:latin typeface="Times New Roman" pitchFamily="18" charset="0"/>
            </a:endParaRPr>
          </a:p>
        </p:txBody>
      </p:sp>
      <p:sp>
        <p:nvSpPr>
          <p:cNvPr id="37891" name="Rectangle 1"/>
          <p:cNvSpPr>
            <a:spLocks noGrp="1" noRot="1" noChangeAspect="1" noChangeArrowheads="1" noTextEdit="1"/>
          </p:cNvSpPr>
          <p:nvPr>
            <p:ph type="sldImg"/>
          </p:nvPr>
        </p:nvSpPr>
        <p:spPr>
          <a:xfrm>
            <a:off x="920750" y="742950"/>
            <a:ext cx="4953000" cy="3714750"/>
          </a:xfrm>
          <a:ln/>
        </p:spPr>
      </p:sp>
      <p:sp>
        <p:nvSpPr>
          <p:cNvPr id="37892"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of communication processes during  doctor-patient consultations for upper respiratory tract infection”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Respiratory or Infection or both?</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is it relevant to all types of doctor patient consultation (i.e. using infections as a case study)?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Infections should not be differentiated by site of action so not respiratory, only code Infection</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We would only ever add Respiratory as a second code if this were relevant to other non-infection respiratory conditions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is this study using URTIs as a case study for consultations in general – if so it would be valid to code 50% Generic, 50% Infection?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guidance on case studies notes using Generic “where investigating the specific condition used in the patient group is not the main aim of carrying out the study”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in this case, the study remains focused on URTIs and does not suggest this could apply elsewhere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therefore, remains 100% </a:t>
            </a:r>
            <a:r>
              <a:rPr lang="en-GB" altLang="en-US" b="1" smtClean="0">
                <a:latin typeface="Arial" charset="0"/>
                <a:ea typeface="Lucida Sans Unicode" pitchFamily="34" charset="0"/>
                <a:cs typeface="Lucida Sans Unicode" pitchFamily="34" charset="0"/>
              </a:rPr>
              <a:t>Infection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is this looking at consultations from an individual or collective service perspective?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may be worth considering who will read the results – health professional to improve individual practice – not commissioners of services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 process of better communication to patients would be applicable to individual needs NOT on studying a health service, so should be </a:t>
            </a:r>
            <a:r>
              <a:rPr lang="en-GB" altLang="en-US" b="1" smtClean="0">
                <a:latin typeface="Arial" charset="0"/>
                <a:ea typeface="Lucida Sans Unicode" pitchFamily="34" charset="0"/>
                <a:cs typeface="Lucida Sans Unicode" pitchFamily="34" charset="0"/>
              </a:rPr>
              <a:t>7 Disease Management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focus of disease management is, in this case, on professional (</a:t>
            </a:r>
            <a:r>
              <a:rPr lang="en-GB" altLang="en-US" b="1" smtClean="0">
                <a:latin typeface="Arial" charset="0"/>
                <a:ea typeface="Lucida Sans Unicode" pitchFamily="34" charset="0"/>
                <a:cs typeface="Lucida Sans Unicode" pitchFamily="34" charset="0"/>
              </a:rPr>
              <a:t>7.3</a:t>
            </a:r>
            <a:r>
              <a:rPr lang="en-GB" altLang="en-US" smtClean="0">
                <a:latin typeface="Arial" charset="0"/>
                <a:ea typeface="Lucida Sans Unicode" pitchFamily="34" charset="0"/>
                <a:cs typeface="Lucida Sans Unicode" pitchFamily="34" charset="0"/>
              </a:rPr>
              <a:t>) not patient (7.1) perspectives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BC640735-6309-458F-BD67-BB95A5852D29}" type="slidenum">
              <a:rPr lang="en-GB" altLang="en-US" smtClean="0">
                <a:solidFill>
                  <a:srgbClr val="000000"/>
                </a:solidFill>
                <a:latin typeface="Times New Roman" pitchFamily="18" charset="0"/>
              </a:rPr>
              <a:pPr eaLnBrk="1" hangingPunct="1"/>
              <a:t>16</a:t>
            </a:fld>
            <a:endParaRPr lang="en-GB" altLang="en-US" smtClean="0">
              <a:solidFill>
                <a:srgbClr val="000000"/>
              </a:solidFill>
              <a:latin typeface="Times New Roman" pitchFamily="18" charset="0"/>
            </a:endParaRPr>
          </a:p>
        </p:txBody>
      </p:sp>
      <p:sp>
        <p:nvSpPr>
          <p:cNvPr id="38915" name="Rectangle 1"/>
          <p:cNvSpPr>
            <a:spLocks noGrp="1" noRot="1" noChangeAspect="1" noChangeArrowheads="1" noTextEdit="1"/>
          </p:cNvSpPr>
          <p:nvPr>
            <p:ph type="sldImg"/>
          </p:nvPr>
        </p:nvSpPr>
        <p:spPr>
          <a:xfrm>
            <a:off x="920750" y="742950"/>
            <a:ext cx="4953000" cy="3714750"/>
          </a:xfrm>
          <a:ln/>
        </p:spPr>
      </p:sp>
      <p:sp>
        <p:nvSpPr>
          <p:cNvPr id="38916"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“To evaluate delivery of services by community pharmacies”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is research on the elderly of generic relevance (all areas of health or disease) – yes we all get elderly – but not everyone goes into social care?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focus on elderly patients and their experience (7.1) OR on pharmacists and their professional development (7.3) or on organisation of pharma services (8.1)?</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ageing is considered a normal process in HRCS, so studies looking at ‘elderly’ should not be considered specific to a disease unless stated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no specified disease/condition of focus identified and/or applicable to all areas of health = </a:t>
            </a:r>
            <a:r>
              <a:rPr lang="en-GB" altLang="en-US" b="1" smtClean="0">
                <a:latin typeface="Arial" charset="0"/>
                <a:ea typeface="Lucida Sans Unicode" pitchFamily="34" charset="0"/>
                <a:cs typeface="Lucida Sans Unicode" pitchFamily="34" charset="0"/>
              </a:rPr>
              <a:t>Generic Health Relevance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difficult be certain if this is looking at pharmacist management decisions or the organisation of pharmacies in general</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could consider who will read the results - probably those organising the services – but still debateable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As the intervention and analysis is not at an individual basis, but at a pharmacies (group) level, we would suggest this be treated as an </a:t>
            </a:r>
            <a:r>
              <a:rPr lang="en-GB" altLang="en-US" b="1" smtClean="0">
                <a:latin typeface="Arial" charset="0"/>
                <a:ea typeface="Lucida Sans Unicode" pitchFamily="34" charset="0"/>
                <a:cs typeface="Lucida Sans Unicode" pitchFamily="34" charset="0"/>
              </a:rPr>
              <a:t>8 Health Services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as a result, this would be considered as organisations of services, </a:t>
            </a:r>
            <a:r>
              <a:rPr lang="en-GB" altLang="en-US" b="1" smtClean="0">
                <a:latin typeface="Arial" charset="0"/>
                <a:ea typeface="Lucida Sans Unicode" pitchFamily="34" charset="0"/>
                <a:cs typeface="Lucida Sans Unicode" pitchFamily="34" charset="0"/>
              </a:rPr>
              <a:t>8.1</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however, there is still a strong argument this would be applicable to individual pharmacists (7.3) – but minimal code rule should help you decide similar cases in the future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CB40BFCA-49E5-4CB3-9BF0-D92959C868C4}" type="slidenum">
              <a:rPr lang="en-GB" altLang="en-US" smtClean="0">
                <a:solidFill>
                  <a:srgbClr val="000000"/>
                </a:solidFill>
                <a:latin typeface="Times New Roman" pitchFamily="18" charset="0"/>
              </a:rPr>
              <a:pPr eaLnBrk="1" hangingPunct="1"/>
              <a:t>17</a:t>
            </a:fld>
            <a:endParaRPr lang="en-GB" altLang="en-US" smtClean="0">
              <a:solidFill>
                <a:srgbClr val="000000"/>
              </a:solidFill>
              <a:latin typeface="Times New Roman" pitchFamily="18" charset="0"/>
            </a:endParaRPr>
          </a:p>
        </p:txBody>
      </p:sp>
      <p:sp>
        <p:nvSpPr>
          <p:cNvPr id="39939" name="Rectangle 1"/>
          <p:cNvSpPr>
            <a:spLocks noGrp="1" noRot="1" noChangeAspect="1" noChangeArrowheads="1" noTextEdit="1"/>
          </p:cNvSpPr>
          <p:nvPr>
            <p:ph type="sldImg"/>
          </p:nvPr>
        </p:nvSpPr>
        <p:spPr>
          <a:xfrm>
            <a:off x="920750" y="742950"/>
            <a:ext cx="4953000" cy="3714750"/>
          </a:xfrm>
          <a:ln/>
        </p:spPr>
      </p:sp>
      <p:sp>
        <p:nvSpPr>
          <p:cNvPr id="39940"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“To evaluate different economic models for assessing cost effectiveness of health technologies”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methods and models could be 1.4, 2.5 or 8.4?</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evaluation of technologies could be RA Group 4, 5 or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no specified disease/condition of focus identified and/or applicable to all areas of health = </a:t>
            </a:r>
            <a:r>
              <a:rPr lang="en-GB" altLang="en-US" b="1" smtClean="0">
                <a:latin typeface="Arial" charset="0"/>
                <a:ea typeface="Lucida Sans Unicode" pitchFamily="34" charset="0"/>
                <a:cs typeface="Lucida Sans Unicode" pitchFamily="34" charset="0"/>
              </a:rPr>
              <a:t>Generic Health Relevance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guidelines on </a:t>
            </a:r>
            <a:r>
              <a:rPr lang="en-GB" altLang="en-US" i="1" smtClean="0">
                <a:latin typeface="Arial" charset="0"/>
                <a:ea typeface="Lucida Sans Unicode" pitchFamily="34" charset="0"/>
                <a:cs typeface="Lucida Sans Unicode" pitchFamily="34" charset="0"/>
              </a:rPr>
              <a:t>Methodology</a:t>
            </a:r>
            <a:r>
              <a:rPr lang="en-GB" altLang="en-US" smtClean="0">
                <a:latin typeface="Arial" charset="0"/>
                <a:ea typeface="Lucida Sans Unicode" pitchFamily="34" charset="0"/>
                <a:cs typeface="Lucida Sans Unicode" pitchFamily="34" charset="0"/>
              </a:rPr>
              <a:t> to help, but hopefully clear this is a study of </a:t>
            </a:r>
            <a:r>
              <a:rPr lang="en-GB" altLang="en-US" b="1" smtClean="0">
                <a:latin typeface="Arial" charset="0"/>
                <a:ea typeface="Lucida Sans Unicode" pitchFamily="34" charset="0"/>
                <a:cs typeface="Lucida Sans Unicode" pitchFamily="34" charset="0"/>
              </a:rPr>
              <a:t>8 Health Services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would only be considered as evaluation of a technology in other categories if specified as diagnostic/prognostic (4), or as a treatment (5 or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exclusive focus on health economics, with elements of welfare assessment, so </a:t>
            </a:r>
            <a:r>
              <a:rPr lang="en-GB" altLang="en-US" b="1" smtClean="0">
                <a:latin typeface="Arial" charset="0"/>
                <a:ea typeface="Lucida Sans Unicode" pitchFamily="34" charset="0"/>
                <a:cs typeface="Lucida Sans Unicode" pitchFamily="34" charset="0"/>
              </a:rPr>
              <a:t>8.2</a:t>
            </a:r>
            <a:r>
              <a:rPr lang="en-GB" altLang="en-US" smtClean="0">
                <a:latin typeface="Arial" charset="0"/>
                <a:ea typeface="Lucida Sans Unicode" pitchFamily="34" charset="0"/>
                <a:cs typeface="Lucida Sans Unicode" pitchFamily="34" charset="0"/>
              </a:rPr>
              <a:t> – guidelines for economics evaluations also available</a:t>
            </a: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charset="0"/>
              <a:ea typeface="Lucida Sans Unicode" pitchFamily="34" charset="0"/>
              <a:cs typeface="Lucida Sans Unicode"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26DCCD2D-ACAF-42BA-A009-3E1F60170BE2}" type="slidenum">
              <a:rPr lang="en-GB" altLang="en-US" smtClean="0">
                <a:solidFill>
                  <a:srgbClr val="000000"/>
                </a:solidFill>
                <a:latin typeface="Times New Roman" pitchFamily="18" charset="0"/>
              </a:rPr>
              <a:pPr eaLnBrk="1" hangingPunct="1"/>
              <a:t>18</a:t>
            </a:fld>
            <a:endParaRPr lang="en-GB" altLang="en-US" smtClean="0">
              <a:solidFill>
                <a:srgbClr val="000000"/>
              </a:solidFill>
              <a:latin typeface="Times New Roman" pitchFamily="18" charset="0"/>
            </a:endParaRPr>
          </a:p>
        </p:txBody>
      </p:sp>
      <p:sp>
        <p:nvSpPr>
          <p:cNvPr id="40963" name="Rectangle 1"/>
          <p:cNvSpPr>
            <a:spLocks noGrp="1" noRot="1" noChangeAspect="1" noChangeArrowheads="1" noTextEdit="1"/>
          </p:cNvSpPr>
          <p:nvPr>
            <p:ph type="sldImg"/>
          </p:nvPr>
        </p:nvSpPr>
        <p:spPr>
          <a:xfrm>
            <a:off x="920750" y="742950"/>
            <a:ext cx="4953000" cy="3714750"/>
          </a:xfrm>
          <a:ln/>
        </p:spPr>
      </p:sp>
      <p:sp>
        <p:nvSpPr>
          <p:cNvPr id="40964"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“To establish a resource for wide use by the research community”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Should this be coded as HRCS, or left as ‘indirect’ as per the main analysis?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What/how many research activities codes should this have?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this study is purposefully designed to have a wide health relevance – so should be </a:t>
            </a:r>
            <a:r>
              <a:rPr lang="en-GB" altLang="en-US" b="1" smtClean="0">
                <a:latin typeface="Arial" charset="0"/>
                <a:ea typeface="Lucida Sans Unicode" pitchFamily="34" charset="0"/>
                <a:cs typeface="Lucida Sans Unicode" pitchFamily="34" charset="0"/>
              </a:rPr>
              <a:t>Generic</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it is possible, with more detail, that this has a more specific focus and could assign different HCs – but nothing in abstract to suggest this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Although no further information available it should be clear the scope of this project is large (more information would be helpful though)</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as a large research project you can assign more than 2 RACs , i.e. up to 4 research activity codes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as a general resource for use by researchers and research community, the </a:t>
            </a:r>
            <a:r>
              <a:rPr lang="en-GB" altLang="en-US" i="1" smtClean="0">
                <a:latin typeface="Arial" charset="0"/>
                <a:ea typeface="Lucida Sans Unicode" pitchFamily="34" charset="0"/>
                <a:cs typeface="Lucida Sans Unicode" pitchFamily="34" charset="0"/>
              </a:rPr>
              <a:t>Resources and Infrastructure </a:t>
            </a:r>
            <a:r>
              <a:rPr lang="en-GB" altLang="en-US" smtClean="0">
                <a:latin typeface="Arial" charset="0"/>
                <a:ea typeface="Lucida Sans Unicode" pitchFamily="34" charset="0"/>
                <a:cs typeface="Lucida Sans Unicode" pitchFamily="34" charset="0"/>
              </a:rPr>
              <a:t>codes from each RA group would applicable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 are guidelines for this, identifying the three main uses of R&amp;I codes i.e. shared resources, networks/consortia, and units with multiple projects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the remaining choice is which 4 of the 8 possible R&amp;I codes to use: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Here we recommend </a:t>
            </a:r>
            <a:r>
              <a:rPr lang="en-GB" altLang="en-US" b="1" smtClean="0">
                <a:latin typeface="Arial" charset="0"/>
                <a:ea typeface="Lucida Sans Unicode" pitchFamily="34" charset="0"/>
                <a:cs typeface="Lucida Sans Unicode" pitchFamily="34" charset="0"/>
              </a:rPr>
              <a:t>1.5, 2.6, 4.5 and 5.9</a:t>
            </a:r>
            <a:r>
              <a:rPr lang="en-GB" altLang="en-US" smtClean="0">
                <a:latin typeface="Arial" charset="0"/>
                <a:ea typeface="Lucida Sans Unicode" pitchFamily="34" charset="0"/>
                <a:cs typeface="Lucida Sans Unicode" pitchFamily="34" charset="0"/>
              </a:rPr>
              <a:t> in this as DNA banks would most likely be used for:</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Underpinning/Aetiology (1&amp;2) for basic gene expression/epidemiology</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Potential prognostic/diagnostic markers (Detection - RA4)</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markers for treatment efficacy (pharmacogenetics etc., Treatment Dev RA5).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BEC21710-6AB0-46AE-B1BB-863C3298A579}" type="slidenum">
              <a:rPr lang="en-GB" altLang="en-US" smtClean="0">
                <a:solidFill>
                  <a:srgbClr val="000000"/>
                </a:solidFill>
                <a:latin typeface="Times New Roman" pitchFamily="18" charset="0"/>
              </a:rPr>
              <a:pPr eaLnBrk="1" hangingPunct="1"/>
              <a:t>19</a:t>
            </a:fld>
            <a:endParaRPr lang="en-GB" altLang="en-US" smtClean="0">
              <a:solidFill>
                <a:srgbClr val="000000"/>
              </a:solidFill>
              <a:latin typeface="Times New Roman" pitchFamily="18" charset="0"/>
            </a:endParaRPr>
          </a:p>
        </p:txBody>
      </p:sp>
      <p:sp>
        <p:nvSpPr>
          <p:cNvPr id="41987" name="Rectangle 1"/>
          <p:cNvSpPr>
            <a:spLocks noGrp="1" noRot="1" noChangeAspect="1" noChangeArrowheads="1" noTextEdit="1"/>
          </p:cNvSpPr>
          <p:nvPr>
            <p:ph type="sldImg"/>
          </p:nvPr>
        </p:nvSpPr>
        <p:spPr>
          <a:xfrm>
            <a:off x="920750" y="742950"/>
            <a:ext cx="4953000" cy="3714750"/>
          </a:xfrm>
          <a:ln/>
        </p:spPr>
      </p:sp>
      <p:sp>
        <p:nvSpPr>
          <p:cNvPr id="41988" name="Rectangle 2"/>
          <p:cNvSpPr>
            <a:spLocks noGrp="1" noChangeArrowheads="1"/>
          </p:cNvSpPr>
          <p:nvPr>
            <p:ph type="body" idx="1"/>
          </p:nvPr>
        </p:nvSpPr>
        <p:spPr>
          <a:xfrm>
            <a:off x="679450" y="4705350"/>
            <a:ext cx="5434013" cy="4459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8AB8C0C8-C28A-49E0-B23C-577484C9F162}" type="slidenum">
              <a:rPr lang="en-GB" altLang="en-US" smtClean="0">
                <a:solidFill>
                  <a:srgbClr val="000000"/>
                </a:solidFill>
                <a:latin typeface="Times New Roman" pitchFamily="18" charset="0"/>
              </a:rPr>
              <a:pPr eaLnBrk="1" hangingPunct="1"/>
              <a:t>2</a:t>
            </a:fld>
            <a:endParaRPr lang="en-GB" altLang="en-US" smtClean="0">
              <a:solidFill>
                <a:srgbClr val="000000"/>
              </a:solidFill>
              <a:latin typeface="Times New Roman" pitchFamily="18" charset="0"/>
            </a:endParaRPr>
          </a:p>
        </p:txBody>
      </p:sp>
      <p:sp>
        <p:nvSpPr>
          <p:cNvPr id="24579" name="Rectangle 1"/>
          <p:cNvSpPr>
            <a:spLocks noGrp="1" noRot="1" noChangeAspect="1" noChangeArrowheads="1" noTextEdit="1"/>
          </p:cNvSpPr>
          <p:nvPr>
            <p:ph type="sldImg"/>
          </p:nvPr>
        </p:nvSpPr>
        <p:spPr>
          <a:xfrm>
            <a:off x="920750" y="742950"/>
            <a:ext cx="4953000" cy="3714750"/>
          </a:xfrm>
          <a:ln/>
        </p:spPr>
      </p:sp>
      <p:sp>
        <p:nvSpPr>
          <p:cNvPr id="24580"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u="sng" smtClean="0">
                <a:latin typeface="Arial" charset="0"/>
                <a:ea typeface="Lucida Sans Unicode" pitchFamily="34" charset="0"/>
                <a:cs typeface="Lucida Sans Unicode" pitchFamily="34" charset="0"/>
              </a:rPr>
              <a:t>How to Approach Coding by Title and Abstract</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b="1" smtClean="0">
                <a:latin typeface="Arial" charset="0"/>
                <a:ea typeface="Lucida Sans Unicode" pitchFamily="34" charset="0"/>
                <a:cs typeface="Lucida Sans Unicode" pitchFamily="34" charset="0"/>
              </a:rPr>
              <a:t>STEP 1 – identify the aim</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latin typeface="Arial" charset="0"/>
                <a:ea typeface="Lucida Sans Unicode" pitchFamily="34" charset="0"/>
                <a:cs typeface="Lucida Sans Unicode" pitchFamily="34" charset="0"/>
              </a:rPr>
              <a:t>Codes should be based on the lifetime of the award i.e. to reflect what the money will be used for</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latin typeface="Arial" charset="0"/>
                <a:ea typeface="Lucida Sans Unicode" pitchFamily="34" charset="0"/>
                <a:cs typeface="Lucida Sans Unicode" pitchFamily="34" charset="0"/>
              </a:rPr>
              <a:t>The context, downstream consequences or future impact of the research should be considered not relevant when applying codes</a:t>
            </a:r>
          </a:p>
          <a:p>
            <a:pPr lvl="1"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latin typeface="Arial" charset="0"/>
                <a:ea typeface="Lucida Sans Unicode" pitchFamily="34" charset="0"/>
                <a:cs typeface="Lucida Sans Unicode" pitchFamily="34" charset="0"/>
              </a:rPr>
              <a:t>However be aware that this information may be helpful to you in understanding the work itself</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First task is to identify the aim of the study</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To achieve this, you must deconstruct the abstract by ignoring background work and future proposals.</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In the example here, we would deconstruct as follows:</a:t>
            </a:r>
          </a:p>
          <a:p>
            <a:pPr lvl="1"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First four sentences – ignore - background / context</a:t>
            </a:r>
          </a:p>
          <a:p>
            <a:pPr lvl="1"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Next sentence “In preliminary studies …” – ignore – the past</a:t>
            </a:r>
          </a:p>
          <a:p>
            <a:pPr lvl="1"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Last sentence – “… will be … of value …” – ignore – the future</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This leaves the remaining five sentences with relevance to the lifetime of the award  – “We now wish …. … regulation of BMD.”</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Don’t forget the title itself can often highlight the main purpose of the award</a:t>
            </a: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charset="0"/>
              <a:ea typeface="Lucida Sans Unicode" pitchFamily="34" charset="0"/>
              <a:cs typeface="Lucida Sans Unicode" pitchFamily="34" charset="0"/>
            </a:endParaRPr>
          </a:p>
          <a:p>
            <a:pPr eaLnBrk="1" hangingPunct="1">
              <a:spcBef>
                <a:spcPts val="450"/>
              </a:spcBef>
              <a:buClrTx/>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charset="0"/>
              <a:ea typeface="Lucida Sans Unicode" pitchFamily="34" charset="0"/>
              <a:cs typeface="Lucida Sans Unicode" pitchFamily="34" charset="0"/>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charset="0"/>
              <a:ea typeface="Lucida Sans Unicode" pitchFamily="34" charset="0"/>
              <a:cs typeface="Lucida Sans Unicode"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C155ACA3-FF9A-47A5-91FD-9ECFD863AFFE}" type="slidenum">
              <a:rPr lang="en-GB" altLang="en-US" smtClean="0">
                <a:solidFill>
                  <a:srgbClr val="000000"/>
                </a:solidFill>
                <a:latin typeface="Times New Roman" pitchFamily="18" charset="0"/>
              </a:rPr>
              <a:pPr eaLnBrk="1" hangingPunct="1"/>
              <a:t>3</a:t>
            </a:fld>
            <a:endParaRPr lang="en-GB" altLang="en-US" smtClean="0">
              <a:solidFill>
                <a:srgbClr val="000000"/>
              </a:solidFill>
              <a:latin typeface="Times New Roman" pitchFamily="18" charset="0"/>
            </a:endParaRPr>
          </a:p>
        </p:txBody>
      </p:sp>
      <p:sp>
        <p:nvSpPr>
          <p:cNvPr id="25603" name="Rectangle 1"/>
          <p:cNvSpPr>
            <a:spLocks noGrp="1" noRot="1" noChangeAspect="1" noChangeArrowheads="1" noTextEdit="1"/>
          </p:cNvSpPr>
          <p:nvPr>
            <p:ph type="sldImg"/>
          </p:nvPr>
        </p:nvSpPr>
        <p:spPr>
          <a:xfrm>
            <a:off x="920750" y="742950"/>
            <a:ext cx="4953000" cy="3714750"/>
          </a:xfrm>
          <a:ln/>
        </p:spPr>
      </p:sp>
      <p:sp>
        <p:nvSpPr>
          <p:cNvPr id="25604" name="Text Box 2"/>
          <p:cNvSpPr>
            <a:spLocks noGrp="1" noChangeArrowheads="1"/>
          </p:cNvSpPr>
          <p:nvPr>
            <p:ph type="body" idx="1"/>
          </p:nvPr>
        </p:nvSpPr>
        <p:spPr>
          <a:xfrm>
            <a:off x="679450" y="4705350"/>
            <a:ext cx="5435600" cy="4457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u="sng" dirty="0" smtClean="0">
                <a:latin typeface="Arial" charset="0"/>
                <a:ea typeface="Lucida Sans Unicode" pitchFamily="34" charset="0"/>
                <a:cs typeface="Lucida Sans Unicode" pitchFamily="34" charset="0"/>
              </a:rPr>
              <a:t>How to Approach Coding by Title and Abstract (cont.)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In this case, the aim of this award could be summarised as “</a:t>
            </a:r>
            <a:r>
              <a:rPr lang="en-GB" altLang="en-US" dirty="0" smtClean="0"/>
              <a:t>To characterise genes involved in the development of osteoporosis”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b="1" dirty="0" smtClean="0">
              <a:latin typeface="Arial" charset="0"/>
              <a:ea typeface="Lucida Sans Unicode" pitchFamily="34" charset="0"/>
              <a:cs typeface="Lucida Sans Unicode" pitchFamily="34" charset="0"/>
            </a:endParaRP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dirty="0" smtClean="0">
                <a:latin typeface="Arial" charset="0"/>
                <a:ea typeface="Lucida Sans Unicode" pitchFamily="34" charset="0"/>
                <a:cs typeface="Lucida Sans Unicode" pitchFamily="34" charset="0"/>
              </a:rPr>
              <a:t>STEP 2 – identify health category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Note:  Most coders find the health categories easier to apply – fewer categories, based on finding relevant terms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Note:  understanding the disease/condition of focus can also help when determining the research activity codes.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In most cases, identifying the health category requires finding the relevant terms, e.g. the disease name, the tissue being assessed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In this example, it should (we hope) be relatively easy - osteoporosis is directly mentioned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There are also references to skeleton, bones and fractures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This should allow you to identify this as </a:t>
            </a:r>
            <a:r>
              <a:rPr lang="en-GB" altLang="en-US" b="1" dirty="0" smtClean="0">
                <a:latin typeface="Arial" charset="0"/>
                <a:ea typeface="Lucida Sans Unicode" pitchFamily="34" charset="0"/>
                <a:cs typeface="Lucida Sans Unicode" pitchFamily="34" charset="0"/>
              </a:rPr>
              <a:t>Musculoskeletal 100%</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u="sng" dirty="0" smtClean="0">
                <a:latin typeface="Arial" charset="0"/>
                <a:ea typeface="Lucida Sans Unicode" pitchFamily="34" charset="0"/>
                <a:cs typeface="Lucida Sans Unicode" pitchFamily="34" charset="0"/>
              </a:rPr>
              <a:t>Remember always apply the minimum number of codes to adequately and accurately convey the aim of the award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b="1" dirty="0" smtClean="0">
              <a:latin typeface="Arial" charset="0"/>
              <a:ea typeface="Lucida Sans Unicode" pitchFamily="34" charset="0"/>
              <a:cs typeface="Lucida Sans Unicode" pitchFamily="34" charset="0"/>
            </a:endParaRP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dirty="0" smtClean="0">
                <a:latin typeface="Arial" charset="0"/>
                <a:ea typeface="Lucida Sans Unicode" pitchFamily="34" charset="0"/>
                <a:cs typeface="Lucida Sans Unicode" pitchFamily="34" charset="0"/>
              </a:rPr>
              <a:t>STEP 3 – identify research activity </a:t>
            </a:r>
            <a:r>
              <a:rPr lang="en-GB" altLang="en-US" b="1" u="sng" dirty="0" smtClean="0">
                <a:latin typeface="Arial" charset="0"/>
                <a:ea typeface="Lucida Sans Unicode" pitchFamily="34" charset="0"/>
                <a:cs typeface="Lucida Sans Unicode" pitchFamily="34" charset="0"/>
              </a:rPr>
              <a:t>group</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When determining the type of research being conducted, we recommend identifying the RA Group (1-8) first, then assign one of the sub-codes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RA Codes (RACs) are numerous and have many similar names (e.g. methodology, resources, endogenous) – this makes them difficult to code accurately without determining the main group first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In this case, the award is for the “study of the genetic basis of osteoporosis”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As this award concerns the life course of an abnormal disease process, it should be assigned to </a:t>
            </a:r>
            <a:r>
              <a:rPr lang="en-GB" altLang="en-US" i="1" dirty="0" smtClean="0">
                <a:latin typeface="Arial" charset="0"/>
                <a:ea typeface="Lucida Sans Unicode" pitchFamily="34" charset="0"/>
                <a:cs typeface="Lucida Sans Unicode" pitchFamily="34" charset="0"/>
              </a:rPr>
              <a:t>Aetiology</a:t>
            </a:r>
            <a:r>
              <a:rPr lang="en-GB" altLang="en-US" dirty="0" smtClean="0">
                <a:latin typeface="Arial" charset="0"/>
                <a:ea typeface="Lucida Sans Unicode" pitchFamily="34" charset="0"/>
                <a:cs typeface="Lucida Sans Unicode" pitchFamily="34" charset="0"/>
              </a:rPr>
              <a:t>,  RA Group 2. </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Note there might be debate whether this falls into </a:t>
            </a:r>
            <a:r>
              <a:rPr lang="en-GB" altLang="en-US" i="1" dirty="0" smtClean="0">
                <a:latin typeface="Arial" charset="0"/>
                <a:ea typeface="Lucida Sans Unicode" pitchFamily="34" charset="0"/>
                <a:cs typeface="Lucida Sans Unicode" pitchFamily="34" charset="0"/>
              </a:rPr>
              <a:t>Underpinning</a:t>
            </a:r>
            <a:r>
              <a:rPr lang="en-GB" altLang="en-US" dirty="0" smtClean="0">
                <a:latin typeface="Arial" charset="0"/>
                <a:ea typeface="Lucida Sans Unicode" pitchFamily="34" charset="0"/>
                <a:cs typeface="Lucida Sans Unicode" pitchFamily="34" charset="0"/>
              </a:rPr>
              <a:t>  (RA Group 1) (i.e. normal characterisation of BMD)</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However in that case identifying the aim would help – is this project focused on “normal genetic regulation of BMD”?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There are several additional pieces of evidence confirm Aetiology as the most appropriate RA Group here:</a:t>
            </a:r>
          </a:p>
          <a:p>
            <a:pPr marL="628650" lvl="1" indent="-17145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previous study was about normal BMD regulation – this would’ve been coded as Underpinning.</a:t>
            </a:r>
          </a:p>
          <a:p>
            <a:pPr marL="628650" lvl="1" indent="-17145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his study therefore represents the next step in the development path</a:t>
            </a:r>
          </a:p>
          <a:p>
            <a:pPr marL="628650" lvl="1" indent="-17145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 PI suggests a future study would involve use of their findings in diagnosis (Group 4) or therapy (Group 5-6)</a:t>
            </a:r>
          </a:p>
          <a:p>
            <a:pPr marL="628650" lvl="1" indent="-17145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 title specifically mentions mapping of osteoporosis genes – basic causal elements of disease (or basis for genetic epidemiology, which would also be covered in Aetiology)</a:t>
            </a:r>
          </a:p>
          <a:p>
            <a:pPr marL="628650" lvl="1" indent="-17145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It’s looking for mutations – abnormal or disease mechanisms – cause/development of disease = Aetiology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Therefore </a:t>
            </a:r>
            <a:r>
              <a:rPr lang="en-GB" altLang="en-US" b="1" dirty="0" smtClean="0">
                <a:latin typeface="Arial" charset="0"/>
                <a:ea typeface="Lucida Sans Unicode" pitchFamily="34" charset="0"/>
                <a:cs typeface="Lucida Sans Unicode" pitchFamily="34" charset="0"/>
              </a:rPr>
              <a:t>Aetiology (RA Group 2) </a:t>
            </a:r>
            <a:r>
              <a:rPr lang="en-GB" altLang="en-US" dirty="0" smtClean="0">
                <a:latin typeface="Arial" charset="0"/>
                <a:ea typeface="Lucida Sans Unicode" pitchFamily="34" charset="0"/>
                <a:cs typeface="Lucida Sans Unicode" pitchFamily="34" charset="0"/>
              </a:rPr>
              <a:t>gives the most accurate representation of the main focus of the award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u="sng" dirty="0" smtClean="0">
                <a:latin typeface="Arial" charset="0"/>
                <a:ea typeface="Lucida Sans Unicode" pitchFamily="34" charset="0"/>
                <a:cs typeface="Lucida Sans Unicode" pitchFamily="34" charset="0"/>
              </a:rPr>
              <a:t>Remember always apply the minimum number of codes to adequately and accurately convey the aim of the award</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Without more information to substantiate the study of normal gene function in BMD, we should only use Aetiology</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this best conveys the aim of the award with the smallest number of codes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b="1" dirty="0" smtClean="0">
              <a:latin typeface="Arial" charset="0"/>
              <a:ea typeface="Lucida Sans Unicode" pitchFamily="34" charset="0"/>
              <a:cs typeface="Lucida Sans Unicode" pitchFamily="34" charset="0"/>
            </a:endParaRP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dirty="0" smtClean="0">
                <a:latin typeface="Arial" charset="0"/>
                <a:ea typeface="Lucida Sans Unicode" pitchFamily="34" charset="0"/>
                <a:cs typeface="Lucida Sans Unicode" pitchFamily="34" charset="0"/>
              </a:rPr>
              <a:t>STEP 4 – assign research activity code (X.1 to X.9)</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Once you have a definitive RA group, you must chose a suitable sub-code to use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Remember each RA group has between 4 and 9 sub-codes – too many to cover adequately in this training</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there is more information in your handbooks and on the HRCS website that explain what topics/areas/circumstances each sub-code is used for</a:t>
            </a:r>
          </a:p>
          <a:p>
            <a:pPr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We thoroughly recommend you familiarise yourself with these before starting coding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Aetiology has six potential sub-codes (2.1 to 2.6)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Studies of genes and their function would be considered an endogenous, biological process therefore should be coded </a:t>
            </a:r>
            <a:r>
              <a:rPr lang="en-GB" altLang="en-US" b="1" dirty="0" smtClean="0">
                <a:latin typeface="Arial" charset="0"/>
                <a:ea typeface="Lucida Sans Unicode" pitchFamily="34" charset="0"/>
                <a:cs typeface="Lucida Sans Unicode" pitchFamily="34" charset="0"/>
              </a:rPr>
              <a:t>2.1 – biological and endogenous factors</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If Underpinning had been chosen as a RA group, the normal regulation of BMD genes would added the coded 1.1</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Therefore final coding could be 50% 1.1 and 50% 2.1</a:t>
            </a:r>
          </a:p>
          <a:p>
            <a:pPr lvl="1"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BUT… follow instincts regarding minimum number of codes described above we would recommend 2.1 alone (100%) for this award.</a:t>
            </a:r>
          </a:p>
          <a:p>
            <a:pPr eaLnBrk="1" hangingPunct="1">
              <a:spcBef>
                <a:spcPts val="45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b="1" dirty="0" smtClean="0">
              <a:latin typeface="Arial" charset="0"/>
              <a:ea typeface="Lucida Sans Unicode" pitchFamily="34" charset="0"/>
              <a:cs typeface="Lucida Sans Unicode" pitchFamily="34" charset="0"/>
            </a:endParaRPr>
          </a:p>
          <a:p>
            <a:pPr eaLnBrk="1" hangingPunct="1">
              <a:spcBef>
                <a:spcPts val="45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dirty="0" smtClean="0">
                <a:latin typeface="Arial" charset="0"/>
                <a:ea typeface="Lucida Sans Unicode" pitchFamily="34" charset="0"/>
                <a:cs typeface="Lucida Sans Unicode" pitchFamily="34" charset="0"/>
              </a:rPr>
              <a:t>NOW IT’S YOUR TURN!!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8687EB2B-E713-4A5F-B135-DD2E4CCDA067}" type="slidenum">
              <a:rPr lang="en-GB" altLang="en-US" smtClean="0">
                <a:solidFill>
                  <a:srgbClr val="000000"/>
                </a:solidFill>
                <a:latin typeface="Times New Roman" pitchFamily="18" charset="0"/>
              </a:rPr>
              <a:pPr eaLnBrk="1" hangingPunct="1"/>
              <a:t>4</a:t>
            </a:fld>
            <a:endParaRPr lang="en-GB" altLang="en-US" smtClean="0">
              <a:solidFill>
                <a:srgbClr val="000000"/>
              </a:solidFill>
              <a:latin typeface="Times New Roman" pitchFamily="18" charset="0"/>
            </a:endParaRPr>
          </a:p>
        </p:txBody>
      </p:sp>
      <p:sp>
        <p:nvSpPr>
          <p:cNvPr id="26627" name="Rectangle 1"/>
          <p:cNvSpPr>
            <a:spLocks noGrp="1" noRot="1" noChangeAspect="1" noChangeArrowheads="1" noTextEdit="1"/>
          </p:cNvSpPr>
          <p:nvPr>
            <p:ph type="sldImg"/>
          </p:nvPr>
        </p:nvSpPr>
        <p:spPr>
          <a:xfrm>
            <a:off x="920750" y="742950"/>
            <a:ext cx="4953000" cy="3714750"/>
          </a:xfrm>
          <a:ln/>
        </p:spPr>
      </p:sp>
      <p:sp>
        <p:nvSpPr>
          <p:cNvPr id="26628"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of normal biology of the uterus”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technical details can be a distraction – SR and myometrium - broad brush strategic summary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solidFill>
                  <a:schemeClr val="tx1"/>
                </a:solidFill>
                <a:latin typeface="Arial" charset="0"/>
                <a:ea typeface="Lucida Sans Unicode" pitchFamily="34" charset="0"/>
                <a:cs typeface="Lucida Sans Unicode" pitchFamily="34" charset="0"/>
              </a:rPr>
              <a:t>Issue:  normal or abnormal – 1 or 2?</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Note:  the focus is on healthy function of normal myometrium</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lots of mentions for labour, uterus, myometrium – should be clear as </a:t>
            </a:r>
            <a:r>
              <a:rPr lang="en-GB" altLang="en-US" b="1" smtClean="0">
                <a:latin typeface="Arial" charset="0"/>
                <a:ea typeface="Lucida Sans Unicode" pitchFamily="34" charset="0"/>
                <a:cs typeface="Lucida Sans Unicode" pitchFamily="34" charset="0"/>
              </a:rPr>
              <a:t>Reproduction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also specific guidance on pregnancy – code as Reproduction unless focus is on STIs or long term effects (children or adults)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specific guidance on </a:t>
            </a:r>
            <a:r>
              <a:rPr lang="en-GB" altLang="en-US" b="1" smtClean="0">
                <a:latin typeface="Arial" charset="0"/>
                <a:ea typeface="Lucida Sans Unicode" pitchFamily="34" charset="0"/>
                <a:cs typeface="Lucida Sans Unicode" pitchFamily="34" charset="0"/>
              </a:rPr>
              <a:t>Underpinning (1)</a:t>
            </a:r>
            <a:r>
              <a:rPr lang="en-GB" altLang="en-US" smtClean="0">
                <a:latin typeface="Arial" charset="0"/>
                <a:ea typeface="Lucida Sans Unicode" pitchFamily="34" charset="0"/>
                <a:cs typeface="Lucida Sans Unicode" pitchFamily="34" charset="0"/>
              </a:rPr>
              <a:t> – states use this code group for ‘normal’ and ‘healthy’ processes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advice for underpinning states pain, immune responses, pregnancy, ageing, cell cycle and DNA repair are ‘normal’</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exclude where main aim is to investigate cause/development of disease.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should be RA Group 1, then </a:t>
            </a:r>
            <a:r>
              <a:rPr lang="en-GB" altLang="en-US" b="1" smtClean="0">
                <a:latin typeface="Arial" charset="0"/>
                <a:ea typeface="Lucida Sans Unicode" pitchFamily="34" charset="0"/>
                <a:cs typeface="Lucida Sans Unicode" pitchFamily="34" charset="0"/>
              </a:rPr>
              <a:t>1.1</a:t>
            </a:r>
            <a:r>
              <a:rPr lang="en-GB" altLang="en-US" smtClean="0">
                <a:latin typeface="Arial" charset="0"/>
                <a:ea typeface="Lucida Sans Unicode" pitchFamily="34" charset="0"/>
                <a:cs typeface="Lucida Sans Unicode" pitchFamily="34" charset="0"/>
              </a:rPr>
              <a:t> for normal biological function.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smtClean="0">
              <a:latin typeface="Arial" charset="0"/>
              <a:ea typeface="Lucida Sans Unicode" pitchFamily="34" charset="0"/>
              <a:cs typeface="Lucida Sans Unicode" pitchFamily="34" charset="0"/>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smtClean="0">
              <a:latin typeface="Arial" charset="0"/>
              <a:ea typeface="Lucida Sans Unicode" pitchFamily="34" charset="0"/>
              <a:cs typeface="Lucida Sans Unicode"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C6058427-D35B-4C7A-A2B5-382D30BDF9F0}" type="slidenum">
              <a:rPr lang="en-GB" altLang="en-US" smtClean="0">
                <a:solidFill>
                  <a:srgbClr val="000000"/>
                </a:solidFill>
                <a:latin typeface="Times New Roman" pitchFamily="18" charset="0"/>
              </a:rPr>
              <a:pPr eaLnBrk="1" hangingPunct="1"/>
              <a:t>5</a:t>
            </a:fld>
            <a:endParaRPr lang="en-GB" altLang="en-US" smtClean="0">
              <a:solidFill>
                <a:srgbClr val="000000"/>
              </a:solidFill>
              <a:latin typeface="Times New Roman" pitchFamily="18" charset="0"/>
            </a:endParaRPr>
          </a:p>
        </p:txBody>
      </p:sp>
      <p:sp>
        <p:nvSpPr>
          <p:cNvPr id="27651" name="Rectangle 1"/>
          <p:cNvSpPr>
            <a:spLocks noGrp="1" noRot="1" noChangeAspect="1" noChangeArrowheads="1" noTextEdit="1"/>
          </p:cNvSpPr>
          <p:nvPr>
            <p:ph type="sldImg"/>
          </p:nvPr>
        </p:nvSpPr>
        <p:spPr>
          <a:xfrm>
            <a:off x="920750" y="742950"/>
            <a:ext cx="4953000" cy="3714750"/>
          </a:xfrm>
          <a:ln/>
        </p:spPr>
      </p:sp>
      <p:sp>
        <p:nvSpPr>
          <p:cNvPr id="27652"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“Biological factors in the development of a circulatory disorder”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circulatory context but atherosclerosis involves immune system dysfunction, study is looking at macrophages = parts of immune system what about Inflammatory and Immune code?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also mentions stroke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use of animal models so maybe Detection or Treatment Dev. (RA Groups 4 or 5)?</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remember advice to code for the main disorder - overall as a disease of circulation – hence </a:t>
            </a:r>
            <a:r>
              <a:rPr lang="en-GB" altLang="en-US" b="1" smtClean="0">
                <a:latin typeface="Arial" charset="0"/>
                <a:ea typeface="Lucida Sans Unicode" pitchFamily="34" charset="0"/>
                <a:cs typeface="Lucida Sans Unicode" pitchFamily="34" charset="0"/>
              </a:rPr>
              <a:t>Cardiovascular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additional advice that causation, site of action or pathogenesis may not always be relevant to Health Categories coding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additional website guidance - immune system code is about studies of the system, code for the main condition being studied</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specific guidance on atherosclerosis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note the sentence “aim of this project… determine the role of…. in atherosclerosis”.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should immediately narrow your group (upper level) choice to </a:t>
            </a:r>
            <a:r>
              <a:rPr lang="en-GB" altLang="en-US" b="1" smtClean="0">
                <a:latin typeface="Arial" charset="0"/>
                <a:ea typeface="Lucida Sans Unicode" pitchFamily="34" charset="0"/>
                <a:cs typeface="Lucida Sans Unicode" pitchFamily="34" charset="0"/>
              </a:rPr>
              <a:t>Aetiology (2)</a:t>
            </a:r>
            <a:r>
              <a:rPr lang="en-GB" altLang="en-US" smtClean="0">
                <a:latin typeface="Arial" charset="0"/>
                <a:ea typeface="Lucida Sans Unicode" pitchFamily="34" charset="0"/>
                <a:cs typeface="Lucida Sans Unicode" pitchFamily="34" charset="0"/>
              </a:rPr>
              <a:t> – looking at causal/developmental element in a disease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ignore mention of animal models, often used pre-clinical for diagnosis (what would they be diagnosing?) or treatment dev. (what treatment?) – clearly looking at basic pathology here.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therefore if Aetiology (2), it’s fairly clear it’s a biological/endogenous factor so coded </a:t>
            </a:r>
            <a:r>
              <a:rPr lang="en-GB" altLang="en-US" b="1" smtClean="0">
                <a:latin typeface="Arial" charset="0"/>
                <a:ea typeface="Lucida Sans Unicode" pitchFamily="34" charset="0"/>
                <a:cs typeface="Lucida Sans Unicode" pitchFamily="34" charset="0"/>
              </a:rPr>
              <a:t>2.1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E428CDAC-CB39-4933-AF58-2CAACD200FB1}" type="slidenum">
              <a:rPr lang="en-GB" altLang="en-US" smtClean="0">
                <a:solidFill>
                  <a:srgbClr val="000000"/>
                </a:solidFill>
                <a:latin typeface="Times New Roman" pitchFamily="18" charset="0"/>
              </a:rPr>
              <a:pPr eaLnBrk="1" hangingPunct="1"/>
              <a:t>6</a:t>
            </a:fld>
            <a:endParaRPr lang="en-GB" altLang="en-US" smtClean="0">
              <a:solidFill>
                <a:srgbClr val="000000"/>
              </a:solidFill>
              <a:latin typeface="Times New Roman" pitchFamily="18" charset="0"/>
            </a:endParaRPr>
          </a:p>
        </p:txBody>
      </p:sp>
      <p:sp>
        <p:nvSpPr>
          <p:cNvPr id="28675" name="Rectangle 1"/>
          <p:cNvSpPr>
            <a:spLocks noGrp="1" noRot="1" noChangeAspect="1" noChangeArrowheads="1" noTextEdit="1"/>
          </p:cNvSpPr>
          <p:nvPr>
            <p:ph type="sldImg"/>
          </p:nvPr>
        </p:nvSpPr>
        <p:spPr>
          <a:xfrm>
            <a:off x="920750" y="742950"/>
            <a:ext cx="4953000" cy="3714750"/>
          </a:xfrm>
          <a:ln/>
        </p:spPr>
      </p:sp>
      <p:sp>
        <p:nvSpPr>
          <p:cNvPr id="28676" name="Text Box 2"/>
          <p:cNvSpPr>
            <a:spLocks noGrp="1" noChangeArrowheads="1"/>
          </p:cNvSpPr>
          <p:nvPr>
            <p:ph type="body" idx="1"/>
          </p:nvPr>
        </p:nvSpPr>
        <p:spPr>
          <a:xfrm>
            <a:off x="679450" y="4705350"/>
            <a:ext cx="5435600" cy="4457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Aim:  “Study of the psychological/social determinants of a behavioural disorder”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Issue:  can “antisocial behaviour” be considered abnormal? Isn’t it something that all of us could exhibit at some point so could be normal </a:t>
            </a:r>
            <a:r>
              <a:rPr lang="en-GB" altLang="en-US" dirty="0" err="1" smtClean="0">
                <a:latin typeface="Arial" charset="0"/>
                <a:ea typeface="Lucida Sans Unicode" pitchFamily="34" charset="0"/>
                <a:cs typeface="Lucida Sans Unicode" pitchFamily="34" charset="0"/>
              </a:rPr>
              <a:t>ie</a:t>
            </a:r>
            <a:r>
              <a:rPr lang="en-GB" altLang="en-US" dirty="0" smtClean="0">
                <a:latin typeface="Arial" charset="0"/>
                <a:ea typeface="Lucida Sans Unicode" pitchFamily="34" charset="0"/>
                <a:cs typeface="Lucida Sans Unicode" pitchFamily="34" charset="0"/>
              </a:rPr>
              <a:t> Underpinning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Issue:  is antisocial behaviour really a mental health condition? Is it really a clinical mental health syndrome like depression?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Issue:  mention of birth cohort – is this surveillance / epidemiology?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b="1" dirty="0" smtClean="0">
                <a:latin typeface="Arial" charset="0"/>
                <a:ea typeface="Lucida Sans Unicode" pitchFamily="34" charset="0"/>
                <a:cs typeface="Lucida Sans Unicode" pitchFamily="34" charset="0"/>
              </a:rPr>
              <a:t>Resolution: </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HC:  training / guidance notes all normal and abnormal conditions </a:t>
            </a:r>
            <a:r>
              <a:rPr lang="en-GB" altLang="en-US" u="sng" dirty="0" smtClean="0">
                <a:latin typeface="Arial" charset="0"/>
                <a:ea typeface="Lucida Sans Unicode" pitchFamily="34" charset="0"/>
                <a:cs typeface="Lucida Sans Unicode" pitchFamily="34" charset="0"/>
              </a:rPr>
              <a:t>defined by reference to behaviour or cognition</a:t>
            </a:r>
            <a:r>
              <a:rPr lang="en-GB" altLang="en-US" dirty="0" smtClean="0">
                <a:latin typeface="Arial" charset="0"/>
                <a:ea typeface="Lucida Sans Unicode" pitchFamily="34" charset="0"/>
                <a:cs typeface="Lucida Sans Unicode" pitchFamily="34" charset="0"/>
              </a:rPr>
              <a:t> should be coded </a:t>
            </a:r>
            <a:r>
              <a:rPr lang="en-GB" altLang="en-US" b="1" dirty="0" smtClean="0">
                <a:latin typeface="Arial" charset="0"/>
                <a:ea typeface="Lucida Sans Unicode" pitchFamily="34" charset="0"/>
                <a:cs typeface="Lucida Sans Unicode" pitchFamily="34" charset="0"/>
              </a:rPr>
              <a:t>Mental Health</a:t>
            </a:r>
            <a:endParaRPr lang="en-GB" altLang="en-US" dirty="0" smtClean="0">
              <a:latin typeface="Arial" charset="0"/>
              <a:ea typeface="Lucida Sans Unicode" pitchFamily="34" charset="0"/>
              <a:cs typeface="Lucida Sans Unicode" pitchFamily="34" charset="0"/>
            </a:endParaRP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RA:  debatable about whether it’s abnormal BUT issue is whether the researchers define it as a disorder (Aetiology 2) or normal (Underpinning 1)</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RA:  however in this case it’s clearly aberrant context, so should be coded as </a:t>
            </a:r>
            <a:r>
              <a:rPr lang="en-GB" altLang="en-US" b="1" dirty="0" smtClean="0">
                <a:latin typeface="Arial" charset="0"/>
                <a:ea typeface="Lucida Sans Unicode" pitchFamily="34" charset="0"/>
                <a:cs typeface="Lucida Sans Unicode" pitchFamily="34" charset="0"/>
              </a:rPr>
              <a:t>Aetiology (2)</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dirty="0" smtClean="0">
                <a:latin typeface="Arial" charset="0"/>
                <a:ea typeface="Lucida Sans Unicode" pitchFamily="34" charset="0"/>
                <a:cs typeface="Lucida Sans Unicode" pitchFamily="34" charset="0"/>
              </a:rPr>
              <a:t>RA:  mention of cohorts can sometimes confuse with epidemiology (surveillance </a:t>
            </a:r>
            <a:r>
              <a:rPr lang="en-GB" dirty="0" smtClean="0">
                <a:latin typeface="Arial" charset="0"/>
                <a:ea typeface="Lucida Sans Unicode" pitchFamily="34" charset="0"/>
                <a:cs typeface="Lucida Sans Unicode" pitchFamily="34" charset="0"/>
              </a:rPr>
              <a:t>2.4) considered but cohort used as a data source not main aim</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latin typeface="Arial" charset="0"/>
                <a:ea typeface="Lucida Sans Unicode" pitchFamily="34" charset="0"/>
                <a:cs typeface="Lucida Sans Unicode" pitchFamily="34" charset="0"/>
              </a:rPr>
              <a:t>RA:  therefore should be psychological development of abnormal behaviour = </a:t>
            </a:r>
            <a:r>
              <a:rPr lang="en-GB" b="1" dirty="0" smtClean="0">
                <a:latin typeface="Arial" charset="0"/>
                <a:ea typeface="Lucida Sans Unicode" pitchFamily="34" charset="0"/>
                <a:cs typeface="Lucida Sans Unicode" pitchFamily="34" charset="0"/>
              </a:rPr>
              <a:t>2.3</a:t>
            </a:r>
            <a:r>
              <a:rPr lang="en-GB" dirty="0" smtClean="0">
                <a:latin typeface="Arial" charset="0"/>
                <a:ea typeface="Lucida Sans Unicode" pitchFamily="34" charset="0"/>
                <a:cs typeface="Lucida Sans Unicode" pitchFamily="34" charset="0"/>
              </a:rPr>
              <a:t> psychological aetiology</a:t>
            </a:r>
          </a:p>
          <a:p>
            <a:pPr marL="171450" indent="-171450" eaLnBrk="1" hangingPunct="1">
              <a:spcBef>
                <a:spcPts val="45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dirty="0" smtClean="0">
              <a:latin typeface="Arial" charset="0"/>
              <a:ea typeface="Lucida Sans Unicode" pitchFamily="34" charset="0"/>
              <a:cs typeface="Lucida Sans Unicode" pitchFamily="34" charset="0"/>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en-US" dirty="0" smtClean="0">
              <a:latin typeface="Arial" charset="0"/>
              <a:ea typeface="Lucida Sans Unicode" pitchFamily="34" charset="0"/>
              <a:cs typeface="Lucida Sans Unicode"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80A9FD4B-263D-4A7A-80B5-A2AB6F272AE6}" type="slidenum">
              <a:rPr lang="en-GB" altLang="en-US" smtClean="0">
                <a:solidFill>
                  <a:srgbClr val="000000"/>
                </a:solidFill>
                <a:latin typeface="Times New Roman" pitchFamily="18" charset="0"/>
              </a:rPr>
              <a:pPr eaLnBrk="1" hangingPunct="1"/>
              <a:t>7</a:t>
            </a:fld>
            <a:endParaRPr lang="en-GB" altLang="en-US" smtClean="0">
              <a:solidFill>
                <a:srgbClr val="000000"/>
              </a:solidFill>
              <a:latin typeface="Times New Roman" pitchFamily="18" charset="0"/>
            </a:endParaRPr>
          </a:p>
        </p:txBody>
      </p:sp>
      <p:sp>
        <p:nvSpPr>
          <p:cNvPr id="29699" name="Rectangle 1"/>
          <p:cNvSpPr>
            <a:spLocks noGrp="1" noRot="1" noChangeAspect="1" noChangeArrowheads="1" noTextEdit="1"/>
          </p:cNvSpPr>
          <p:nvPr>
            <p:ph type="sldImg"/>
          </p:nvPr>
        </p:nvSpPr>
        <p:spPr>
          <a:xfrm>
            <a:off x="920750" y="742950"/>
            <a:ext cx="4953000" cy="3714750"/>
          </a:xfrm>
          <a:ln/>
        </p:spPr>
      </p:sp>
      <p:sp>
        <p:nvSpPr>
          <p:cNvPr id="29700"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to test if an intervention can modify behaviour and prevent uptake of smoking”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no indication of specific health effects – is it Generic - relevant to all diseases and areas?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not Normal and not Aetiology but is this therapy (treatment of existing smoking behaviours) or prevention (acting against the uptake of smoking behaviour)?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mentions economic evaluation – does that mean it is RA group 8?</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mentions trial – does that mean it is RA group 6?</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Note:  Consider if it is valid to consider if this intervention is a treatment therapy – what would the aim be in that case?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Note:  Consider what is the ‘disease’ here? Smoking is not a disease, it’s a risk factor for other diseases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training identifies specific guidance on Smoking and provides arbitrary assignment of HCs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also available for Alcohol &amp; Diet/Exercise/Obesity, but remember these all should </a:t>
            </a:r>
            <a:r>
              <a:rPr lang="en-GB" altLang="en-US" u="sng" smtClean="0">
                <a:latin typeface="Arial" charset="0"/>
                <a:ea typeface="Lucida Sans Unicode" pitchFamily="34" charset="0"/>
                <a:cs typeface="Lucida Sans Unicode" pitchFamily="34" charset="0"/>
              </a:rPr>
              <a:t>only be used in absence of specified disease focus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for smoking, this is given as </a:t>
            </a:r>
            <a:r>
              <a:rPr lang="en-GB" altLang="en-US" b="1" smtClean="0">
                <a:latin typeface="Arial" charset="0"/>
                <a:ea typeface="Lucida Sans Unicode" pitchFamily="34" charset="0"/>
                <a:cs typeface="Lucida Sans Unicode" pitchFamily="34" charset="0"/>
              </a:rPr>
              <a:t>Cancer</a:t>
            </a:r>
            <a:r>
              <a:rPr lang="en-GB" altLang="en-US" smtClean="0">
                <a:latin typeface="Arial" charset="0"/>
                <a:ea typeface="Lucida Sans Unicode" pitchFamily="34" charset="0"/>
                <a:cs typeface="Lucida Sans Unicode" pitchFamily="34" charset="0"/>
              </a:rPr>
              <a:t>, </a:t>
            </a:r>
            <a:r>
              <a:rPr lang="en-GB" altLang="en-US" b="1" smtClean="0">
                <a:latin typeface="Arial" charset="0"/>
                <a:ea typeface="Lucida Sans Unicode" pitchFamily="34" charset="0"/>
                <a:cs typeface="Lucida Sans Unicode" pitchFamily="34" charset="0"/>
              </a:rPr>
              <a:t>Cardio</a:t>
            </a:r>
            <a:r>
              <a:rPr lang="en-GB" altLang="en-US" smtClean="0">
                <a:latin typeface="Arial" charset="0"/>
                <a:ea typeface="Lucida Sans Unicode" pitchFamily="34" charset="0"/>
                <a:cs typeface="Lucida Sans Unicode" pitchFamily="34" charset="0"/>
              </a:rPr>
              <a:t>, </a:t>
            </a:r>
            <a:r>
              <a:rPr lang="en-GB" altLang="en-US" b="1" smtClean="0">
                <a:latin typeface="Arial" charset="0"/>
                <a:ea typeface="Lucida Sans Unicode" pitchFamily="34" charset="0"/>
                <a:cs typeface="Lucida Sans Unicode" pitchFamily="34" charset="0"/>
              </a:rPr>
              <a:t>Respiratory</a:t>
            </a:r>
            <a:r>
              <a:rPr lang="en-GB" altLang="en-US" smtClean="0">
                <a:latin typeface="Arial" charset="0"/>
                <a:ea typeface="Lucida Sans Unicode" pitchFamily="34" charset="0"/>
                <a:cs typeface="Lucida Sans Unicode" pitchFamily="34" charset="0"/>
              </a:rPr>
              <a:t> and </a:t>
            </a:r>
            <a:r>
              <a:rPr lang="en-GB" altLang="en-US" b="1" smtClean="0">
                <a:latin typeface="Arial" charset="0"/>
                <a:ea typeface="Lucida Sans Unicode" pitchFamily="34" charset="0"/>
                <a:cs typeface="Lucida Sans Unicode" pitchFamily="34" charset="0"/>
              </a:rPr>
              <a:t>Stroke</a:t>
            </a:r>
            <a:r>
              <a:rPr lang="en-GB" altLang="en-US" smtClean="0">
                <a:latin typeface="Arial" charset="0"/>
                <a:ea typeface="Lucida Sans Unicode" pitchFamily="34" charset="0"/>
                <a:cs typeface="Lucida Sans Unicode" pitchFamily="34" charset="0"/>
              </a:rPr>
              <a:t> – 25% each</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If smoking not treated as itself a disease, but a risk factor, then anti-smoking interventions are usually coded under </a:t>
            </a:r>
            <a:r>
              <a:rPr lang="en-GB" altLang="en-US" b="1" smtClean="0">
                <a:latin typeface="Arial" charset="0"/>
                <a:ea typeface="Lucida Sans Unicode" pitchFamily="34" charset="0"/>
                <a:cs typeface="Lucida Sans Unicode" pitchFamily="34" charset="0"/>
              </a:rPr>
              <a:t>Prevention (3)</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also note this is in schools – the balance must be towards prevention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Note: you may see anti-smoking interventions to prevent secondary conditions – but remember secondary preventions are excluded from Prevention (3)</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don’t be tricked by ‘health economics’ topic – can feature in multiple RA Groups (see guidance)</a:t>
            </a:r>
          </a:p>
          <a:p>
            <a:pPr marL="0"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same with ‘Trials’ - not all trials are therapeutic trials (see guidance)</a:t>
            </a:r>
          </a:p>
          <a:p>
            <a:pPr marL="0" lvl="1" indent="0"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if narrowed to Prevention, it should be fairly clear this is a primary intervention, so </a:t>
            </a:r>
            <a:r>
              <a:rPr lang="en-GB" altLang="en-US" b="1" smtClean="0">
                <a:latin typeface="Arial" charset="0"/>
                <a:ea typeface="Lucida Sans Unicode" pitchFamily="34" charset="0"/>
                <a:cs typeface="Lucida Sans Unicode" pitchFamily="34" charset="0"/>
              </a:rPr>
              <a:t>3.1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AF0EF1BB-A289-4F20-8E4F-BEF49DEA3B34}" type="slidenum">
              <a:rPr lang="en-GB" altLang="en-US" smtClean="0">
                <a:solidFill>
                  <a:srgbClr val="000000"/>
                </a:solidFill>
                <a:latin typeface="Times New Roman" pitchFamily="18" charset="0"/>
              </a:rPr>
              <a:pPr eaLnBrk="1" hangingPunct="1"/>
              <a:t>8</a:t>
            </a:fld>
            <a:endParaRPr lang="en-GB" altLang="en-US" smtClean="0">
              <a:solidFill>
                <a:srgbClr val="000000"/>
              </a:solidFill>
              <a:latin typeface="Times New Roman" pitchFamily="18" charset="0"/>
            </a:endParaRPr>
          </a:p>
        </p:txBody>
      </p:sp>
      <p:sp>
        <p:nvSpPr>
          <p:cNvPr id="30723" name="Rectangle 1"/>
          <p:cNvSpPr>
            <a:spLocks noGrp="1" noRot="1" noChangeAspect="1" noChangeArrowheads="1" noTextEdit="1"/>
          </p:cNvSpPr>
          <p:nvPr>
            <p:ph type="sldImg"/>
          </p:nvPr>
        </p:nvSpPr>
        <p:spPr>
          <a:xfrm>
            <a:off x="920750" y="742950"/>
            <a:ext cx="4953000" cy="3714750"/>
          </a:xfrm>
          <a:ln/>
        </p:spPr>
      </p:sp>
      <p:sp>
        <p:nvSpPr>
          <p:cNvPr id="30724"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“Study to discover and evaluate biological markers with predictive value in ovarian and breast cancer”</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Aim 2 may involve trials in humans - so is this code group 6 which is focused in trials Phases I-IV</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It’s clearly cancer – but ovarian, shouldn’t we reflect that by including the Reproduction code?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Involves development of ‘methods for expression analysis’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Is it a study in patients (clinical/evaluation) or patient samples (lab/discovery/pre-clinical) – 4.1 vs 4.2</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Note:  Use of phrase ‘will be used’ meaning in lifetime of award in this case and not ‘the future’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Note:  Remember past/present/future tenses may help but these are still prospective award applications – the work itself will still happen in the future </a:t>
            </a:r>
            <a:r>
              <a:rPr lang="en-GB" altLang="en-US" u="sng" smtClean="0">
                <a:latin typeface="Arial" charset="0"/>
                <a:ea typeface="Lucida Sans Unicode" pitchFamily="34" charset="0"/>
                <a:cs typeface="Lucida Sans Unicode" pitchFamily="34" charset="0"/>
              </a:rPr>
              <a:t>at time of writing.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a:t>
            </a:r>
            <a:r>
              <a:rPr lang="en-GB" altLang="en-US" b="1" smtClean="0">
                <a:latin typeface="Arial" charset="0"/>
                <a:ea typeface="Lucida Sans Unicode" pitchFamily="34" charset="0"/>
                <a:cs typeface="Lucida Sans Unicode" pitchFamily="34" charset="0"/>
              </a:rPr>
              <a:t>Cancer</a:t>
            </a:r>
            <a:r>
              <a:rPr lang="en-GB" altLang="en-US" smtClean="0">
                <a:latin typeface="Arial" charset="0"/>
                <a:ea typeface="Lucida Sans Unicode" pitchFamily="34" charset="0"/>
                <a:cs typeface="Lucida Sans Unicode" pitchFamily="34" charset="0"/>
              </a:rPr>
              <a:t> is clearly mentioned – remember guidance on cancer – do not code for the site (same for Infection)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remember not all trials are therapy – not 5 or 6 in this context</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Note: as an extra hint Cancer is, in the majority of case, not normal so is rarely coded as Underpinning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use of markers often fall into Aetiology or Detection – depends on context of use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this award should be clearly </a:t>
            </a:r>
            <a:r>
              <a:rPr lang="en-GB" altLang="en-US" b="1" smtClean="0">
                <a:latin typeface="Arial" charset="0"/>
                <a:ea typeface="Lucida Sans Unicode" pitchFamily="34" charset="0"/>
                <a:cs typeface="Lucida Sans Unicode" pitchFamily="34" charset="0"/>
              </a:rPr>
              <a:t>Detection (4)</a:t>
            </a:r>
            <a:r>
              <a:rPr lang="en-GB" altLang="en-US" smtClean="0">
                <a:latin typeface="Arial" charset="0"/>
                <a:ea typeface="Lucida Sans Unicode" pitchFamily="34" charset="0"/>
                <a:cs typeface="Lucida Sans Unicode" pitchFamily="34" charset="0"/>
              </a:rPr>
              <a:t> – looking at marker discover and validation of potential screening in a prognostic setting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methodology for population screening possible (4.4), but </a:t>
            </a:r>
            <a:r>
              <a:rPr lang="en-GB" altLang="en-US" u="sng" smtClean="0">
                <a:latin typeface="Arial" charset="0"/>
                <a:ea typeface="Lucida Sans Unicode" pitchFamily="34" charset="0"/>
                <a:cs typeface="Lucida Sans Unicode" pitchFamily="34" charset="0"/>
              </a:rPr>
              <a:t>main focus of award</a:t>
            </a:r>
            <a:r>
              <a:rPr lang="en-GB" altLang="en-US" smtClean="0">
                <a:latin typeface="Arial" charset="0"/>
                <a:ea typeface="Lucida Sans Unicode" pitchFamily="34" charset="0"/>
                <a:cs typeface="Lucida Sans Unicode" pitchFamily="34" charset="0"/>
              </a:rPr>
              <a:t> is clearly on </a:t>
            </a:r>
            <a:r>
              <a:rPr lang="en-GB" altLang="en-US" u="sng" smtClean="0">
                <a:latin typeface="Arial" charset="0"/>
                <a:ea typeface="Lucida Sans Unicode" pitchFamily="34" charset="0"/>
                <a:cs typeface="Lucida Sans Unicode" pitchFamily="34" charset="0"/>
              </a:rPr>
              <a:t>use of markers</a:t>
            </a:r>
            <a:r>
              <a:rPr lang="en-GB" altLang="en-US" smtClean="0">
                <a:latin typeface="Arial" charset="0"/>
                <a:ea typeface="Lucida Sans Unicode" pitchFamily="34" charset="0"/>
                <a:cs typeface="Lucida Sans Unicode" pitchFamily="34" charset="0"/>
              </a:rPr>
              <a:t> </a:t>
            </a:r>
            <a:r>
              <a:rPr lang="en-GB" altLang="en-US" b="1" smtClean="0">
                <a:latin typeface="Arial" charset="0"/>
                <a:ea typeface="Lucida Sans Unicode" pitchFamily="34" charset="0"/>
                <a:cs typeface="Lucida Sans Unicode" pitchFamily="34" charset="0"/>
              </a:rPr>
              <a:t>not</a:t>
            </a:r>
            <a:r>
              <a:rPr lang="en-GB" altLang="en-US" smtClean="0">
                <a:latin typeface="Arial" charset="0"/>
                <a:ea typeface="Lucida Sans Unicode" pitchFamily="34" charset="0"/>
                <a:cs typeface="Lucida Sans Unicode" pitchFamily="34" charset="0"/>
              </a:rPr>
              <a:t> development of screening methods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as study uses both samples in the lab and from the clinic (patients in clinical trial) it should be both </a:t>
            </a:r>
            <a:r>
              <a:rPr lang="en-GB" altLang="en-US" b="1" smtClean="0">
                <a:latin typeface="Arial" charset="0"/>
                <a:ea typeface="Lucida Sans Unicode" pitchFamily="34" charset="0"/>
                <a:cs typeface="Lucida Sans Unicode" pitchFamily="34" charset="0"/>
              </a:rPr>
              <a:t>4.1</a:t>
            </a:r>
            <a:r>
              <a:rPr lang="en-GB" altLang="en-US" smtClean="0">
                <a:latin typeface="Arial" charset="0"/>
                <a:ea typeface="Lucida Sans Unicode" pitchFamily="34" charset="0"/>
                <a:cs typeface="Lucida Sans Unicode" pitchFamily="34" charset="0"/>
              </a:rPr>
              <a:t> and </a:t>
            </a:r>
            <a:r>
              <a:rPr lang="en-GB" altLang="en-US" b="1" smtClean="0">
                <a:latin typeface="Arial" charset="0"/>
                <a:ea typeface="Lucida Sans Unicode" pitchFamily="34" charset="0"/>
                <a:cs typeface="Lucida Sans Unicode" pitchFamily="34" charset="0"/>
              </a:rPr>
              <a:t>4.2 </a:t>
            </a:r>
            <a:r>
              <a:rPr lang="en-GB" altLang="en-US" smtClean="0">
                <a:latin typeface="Arial" charset="0"/>
                <a:ea typeface="Lucida Sans Unicode" pitchFamily="34" charset="0"/>
                <a:cs typeface="Lucida Sans Unicode" pitchFamily="34" charset="0"/>
              </a:rPr>
              <a:t>for pre-clinical and clinical</a:t>
            </a:r>
            <a:endParaRPr lang="en-GB" altLang="en-US" b="1" smtClean="0">
              <a:latin typeface="Arial" charset="0"/>
              <a:ea typeface="Lucida Sans Unicode" pitchFamily="34" charset="0"/>
              <a:cs typeface="Lucida Sans Unicode"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fld id="{37AE7E9E-3F3A-4E29-BD08-691F08158B9A}" type="slidenum">
              <a:rPr lang="en-GB" altLang="en-US" smtClean="0">
                <a:solidFill>
                  <a:srgbClr val="000000"/>
                </a:solidFill>
                <a:latin typeface="Times New Roman" pitchFamily="18" charset="0"/>
              </a:rPr>
              <a:pPr eaLnBrk="1" hangingPunct="1"/>
              <a:t>9</a:t>
            </a:fld>
            <a:endParaRPr lang="en-GB" altLang="en-US" smtClean="0">
              <a:solidFill>
                <a:srgbClr val="000000"/>
              </a:solidFill>
              <a:latin typeface="Times New Roman" pitchFamily="18" charset="0"/>
            </a:endParaRPr>
          </a:p>
        </p:txBody>
      </p:sp>
      <p:sp>
        <p:nvSpPr>
          <p:cNvPr id="31747" name="Rectangle 1"/>
          <p:cNvSpPr>
            <a:spLocks noGrp="1" noRot="1" noChangeAspect="1" noChangeArrowheads="1" noTextEdit="1"/>
          </p:cNvSpPr>
          <p:nvPr>
            <p:ph type="sldImg"/>
          </p:nvPr>
        </p:nvSpPr>
        <p:spPr>
          <a:xfrm>
            <a:off x="920750" y="742950"/>
            <a:ext cx="4953000" cy="3714750"/>
          </a:xfrm>
          <a:ln/>
        </p:spPr>
      </p:sp>
      <p:sp>
        <p:nvSpPr>
          <p:cNvPr id="31748" name="Text Box 2"/>
          <p:cNvSpPr>
            <a:spLocks noGrp="1" noChangeArrowheads="1"/>
          </p:cNvSpPr>
          <p:nvPr>
            <p:ph type="body" idx="1"/>
          </p:nvPr>
        </p:nvSpPr>
        <p:spPr>
          <a:xfrm>
            <a:off x="679450" y="4705350"/>
            <a:ext cx="543560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Aim:  “Pilot study in patients to evaluate a new diagnostic marker technology for cystic fibrosis”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clearly group 4 = diagnostic BUT not discovery and not pre-clinical = evaluation study in humans so 4.2 not 4.1</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Issue:  Mentions lung function/asthma and technique assesses lung volume</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smtClean="0">
                <a:latin typeface="Arial" charset="0"/>
                <a:ea typeface="Lucida Sans Unicode" pitchFamily="34" charset="0"/>
                <a:cs typeface="Lucida Sans Unicode" pitchFamily="34" charset="0"/>
              </a:rPr>
              <a:t>Resolution: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normally ignore main site of action as patients are all cystic fibrosis</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note guidance that CF is in Congenital and title implies only relevant to CF – listed in HC summaries under Congenital too</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however case to be made for 50% Respiratory code if study is relevant to lung patients generally (i.e. without CF)</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more detail required to confirm – e.g. if coding to full project application?</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HC:  However based on this abstract alone, minimum codes rule applies = 100% </a:t>
            </a:r>
            <a:r>
              <a:rPr lang="en-GB" altLang="en-US" b="1" smtClean="0">
                <a:latin typeface="Arial" charset="0"/>
                <a:ea typeface="Lucida Sans Unicode" pitchFamily="34" charset="0"/>
                <a:cs typeface="Lucida Sans Unicode" pitchFamily="34" charset="0"/>
              </a:rPr>
              <a:t>Congenital</a:t>
            </a:r>
            <a:r>
              <a:rPr lang="en-GB" altLang="en-US" smtClean="0">
                <a:latin typeface="Arial" charset="0"/>
                <a:ea typeface="Lucida Sans Unicode" pitchFamily="34" charset="0"/>
                <a:cs typeface="Lucida Sans Unicode" pitchFamily="34" charset="0"/>
              </a:rPr>
              <a:t> only</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study is on a diagnostic technology, so should be </a:t>
            </a:r>
            <a:r>
              <a:rPr lang="en-GB" altLang="en-US" b="1" smtClean="0">
                <a:latin typeface="Arial" charset="0"/>
                <a:ea typeface="Lucida Sans Unicode" pitchFamily="34" charset="0"/>
                <a:cs typeface="Lucida Sans Unicode" pitchFamily="34" charset="0"/>
              </a:rPr>
              <a:t>Detection (4)</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definitely not a therapy – what is the scan used for / treating?</a:t>
            </a:r>
          </a:p>
          <a:p>
            <a:pPr eaLnBrk="1" hangingPunct="1">
              <a:spcBef>
                <a:spcPts val="45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charset="0"/>
                <a:ea typeface="Lucida Sans Unicode" pitchFamily="34" charset="0"/>
                <a:cs typeface="Lucida Sans Unicode" pitchFamily="34" charset="0"/>
              </a:rPr>
              <a:t>RA:  Use of the diagnostic technology is on patients (paed and adult CF units) so clinical, therefore </a:t>
            </a:r>
            <a:r>
              <a:rPr lang="en-GB" altLang="en-US" b="1" smtClean="0">
                <a:latin typeface="Arial" charset="0"/>
                <a:ea typeface="Lucida Sans Unicode" pitchFamily="34" charset="0"/>
                <a:cs typeface="Lucida Sans Unicode" pitchFamily="34" charset="0"/>
              </a:rPr>
              <a:t>4.2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8CBBB0E8-442F-453B-932F-254C212413D6}"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428127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3810F77A-0E00-48C1-9439-502B1D362A6F}"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6007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0663" y="125413"/>
            <a:ext cx="2111375" cy="5705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4950" y="125413"/>
            <a:ext cx="6183313" cy="57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EAD05CFF-C0F8-4E88-858C-E5FF3862971D}"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64963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A019F000-C436-4F9D-B534-11E56D7B71CA}" type="slidenum">
              <a:rPr lang="en-GB" altLang="en-US"/>
              <a:pPr>
                <a:defRPr/>
              </a:pPr>
              <a:t>‹#›</a:t>
            </a:fld>
            <a:endParaRPr lang="en-GB" altLang="en-US"/>
          </a:p>
        </p:txBody>
      </p:sp>
    </p:spTree>
    <p:extLst>
      <p:ext uri="{BB962C8B-B14F-4D97-AF65-F5344CB8AC3E}">
        <p14:creationId xmlns:p14="http://schemas.microsoft.com/office/powerpoint/2010/main" val="3321818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111ECD09-F4F8-423B-B974-210960784A85}" type="slidenum">
              <a:rPr lang="en-GB" altLang="en-US"/>
              <a:pPr>
                <a:defRPr/>
              </a:pPr>
              <a:t>‹#›</a:t>
            </a:fld>
            <a:endParaRPr lang="en-GB" altLang="en-US"/>
          </a:p>
        </p:txBody>
      </p:sp>
    </p:spTree>
    <p:extLst>
      <p:ext uri="{BB962C8B-B14F-4D97-AF65-F5344CB8AC3E}">
        <p14:creationId xmlns:p14="http://schemas.microsoft.com/office/powerpoint/2010/main" val="3340624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4B7ED22A-8D8C-41B3-9211-4001746AFDD0}" type="slidenum">
              <a:rPr lang="en-GB" altLang="en-US"/>
              <a:pPr>
                <a:defRPr/>
              </a:pPr>
              <a:t>‹#›</a:t>
            </a:fld>
            <a:endParaRPr lang="en-GB" altLang="en-US"/>
          </a:p>
        </p:txBody>
      </p:sp>
    </p:spTree>
    <p:extLst>
      <p:ext uri="{BB962C8B-B14F-4D97-AF65-F5344CB8AC3E}">
        <p14:creationId xmlns:p14="http://schemas.microsoft.com/office/powerpoint/2010/main" val="11322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9F3B9A4F-06EA-4217-B350-F1F4A8CA746D}" type="slidenum">
              <a:rPr lang="en-GB" altLang="en-US"/>
              <a:pPr>
                <a:defRPr/>
              </a:pPr>
              <a:t>‹#›</a:t>
            </a:fld>
            <a:endParaRPr lang="en-GB" altLang="en-US"/>
          </a:p>
        </p:txBody>
      </p:sp>
    </p:spTree>
    <p:extLst>
      <p:ext uri="{BB962C8B-B14F-4D97-AF65-F5344CB8AC3E}">
        <p14:creationId xmlns:p14="http://schemas.microsoft.com/office/powerpoint/2010/main" val="2656845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idx="10"/>
          </p:nvPr>
        </p:nvSpPr>
        <p:spPr>
          <a:ln/>
        </p:spPr>
        <p:txBody>
          <a:bodyPr/>
          <a:lstStyle>
            <a:lvl1pPr>
              <a:defRPr/>
            </a:lvl1pPr>
          </a:lstStyle>
          <a:p>
            <a:pPr>
              <a:defRPr/>
            </a:pPr>
            <a:endParaRPr lang="en-GB" altLang="en-US"/>
          </a:p>
        </p:txBody>
      </p:sp>
      <p:sp>
        <p:nvSpPr>
          <p:cNvPr id="8" name="Rectangle 3"/>
          <p:cNvSpPr>
            <a:spLocks noGrp="1" noChangeArrowheads="1"/>
          </p:cNvSpPr>
          <p:nvPr>
            <p:ph type="ftr" idx="11"/>
          </p:nvPr>
        </p:nvSpPr>
        <p:spPr>
          <a:ln/>
        </p:spPr>
        <p:txBody>
          <a:bodyPr/>
          <a:lstStyle>
            <a:lvl1pPr>
              <a:defRPr/>
            </a:lvl1pPr>
          </a:lstStyle>
          <a:p>
            <a:pPr>
              <a:defRPr/>
            </a:pPr>
            <a:endParaRPr lang="en-GB" altLang="en-US"/>
          </a:p>
        </p:txBody>
      </p:sp>
      <p:sp>
        <p:nvSpPr>
          <p:cNvPr id="9" name="Rectangle 4"/>
          <p:cNvSpPr>
            <a:spLocks noGrp="1" noChangeArrowheads="1"/>
          </p:cNvSpPr>
          <p:nvPr>
            <p:ph type="sldNum" idx="12"/>
          </p:nvPr>
        </p:nvSpPr>
        <p:spPr>
          <a:ln/>
        </p:spPr>
        <p:txBody>
          <a:bodyPr/>
          <a:lstStyle>
            <a:lvl1pPr>
              <a:defRPr/>
            </a:lvl1pPr>
          </a:lstStyle>
          <a:p>
            <a:pPr>
              <a:defRPr/>
            </a:pPr>
            <a:fld id="{9D6E2825-CD89-4C33-A4D1-F9AE66FFB705}" type="slidenum">
              <a:rPr lang="en-GB" altLang="en-US"/>
              <a:pPr>
                <a:defRPr/>
              </a:pPr>
              <a:t>‹#›</a:t>
            </a:fld>
            <a:endParaRPr lang="en-GB" altLang="en-US"/>
          </a:p>
        </p:txBody>
      </p:sp>
    </p:spTree>
    <p:extLst>
      <p:ext uri="{BB962C8B-B14F-4D97-AF65-F5344CB8AC3E}">
        <p14:creationId xmlns:p14="http://schemas.microsoft.com/office/powerpoint/2010/main" val="1351612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endParaRPr lang="en-GB" altLang="en-US"/>
          </a:p>
        </p:txBody>
      </p:sp>
      <p:sp>
        <p:nvSpPr>
          <p:cNvPr id="4" name="Rectangle 3"/>
          <p:cNvSpPr>
            <a:spLocks noGrp="1" noChangeArrowheads="1"/>
          </p:cNvSpPr>
          <p:nvPr>
            <p:ph type="ftr" idx="11"/>
          </p:nvPr>
        </p:nvSpPr>
        <p:spPr>
          <a:ln/>
        </p:spPr>
        <p:txBody>
          <a:bodyPr/>
          <a:lstStyle>
            <a:lvl1pPr>
              <a:defRPr/>
            </a:lvl1pPr>
          </a:lstStyle>
          <a:p>
            <a:pPr>
              <a:defRPr/>
            </a:pPr>
            <a:endParaRPr lang="en-GB" altLang="en-US"/>
          </a:p>
        </p:txBody>
      </p:sp>
      <p:sp>
        <p:nvSpPr>
          <p:cNvPr id="5" name="Rectangle 4"/>
          <p:cNvSpPr>
            <a:spLocks noGrp="1" noChangeArrowheads="1"/>
          </p:cNvSpPr>
          <p:nvPr>
            <p:ph type="sldNum" idx="12"/>
          </p:nvPr>
        </p:nvSpPr>
        <p:spPr>
          <a:ln/>
        </p:spPr>
        <p:txBody>
          <a:bodyPr/>
          <a:lstStyle>
            <a:lvl1pPr>
              <a:defRPr/>
            </a:lvl1pPr>
          </a:lstStyle>
          <a:p>
            <a:pPr>
              <a:defRPr/>
            </a:pPr>
            <a:fld id="{CFDA876C-AB98-4BBC-B93F-99FEBA4CC016}" type="slidenum">
              <a:rPr lang="en-GB" altLang="en-US"/>
              <a:pPr>
                <a:defRPr/>
              </a:pPr>
              <a:t>‹#›</a:t>
            </a:fld>
            <a:endParaRPr lang="en-GB" altLang="en-US"/>
          </a:p>
        </p:txBody>
      </p:sp>
    </p:spTree>
    <p:extLst>
      <p:ext uri="{BB962C8B-B14F-4D97-AF65-F5344CB8AC3E}">
        <p14:creationId xmlns:p14="http://schemas.microsoft.com/office/powerpoint/2010/main" val="2596609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en-GB" altLang="en-US"/>
          </a:p>
        </p:txBody>
      </p:sp>
      <p:sp>
        <p:nvSpPr>
          <p:cNvPr id="3" name="Rectangle 3"/>
          <p:cNvSpPr>
            <a:spLocks noGrp="1" noChangeArrowheads="1"/>
          </p:cNvSpPr>
          <p:nvPr>
            <p:ph type="ftr" idx="11"/>
          </p:nvPr>
        </p:nvSpPr>
        <p:spPr>
          <a:ln/>
        </p:spPr>
        <p:txBody>
          <a:bodyPr/>
          <a:lstStyle>
            <a:lvl1pPr>
              <a:defRPr/>
            </a:lvl1pPr>
          </a:lstStyle>
          <a:p>
            <a:pPr>
              <a:defRPr/>
            </a:pPr>
            <a:endParaRPr lang="en-GB" altLang="en-US"/>
          </a:p>
        </p:txBody>
      </p:sp>
      <p:sp>
        <p:nvSpPr>
          <p:cNvPr id="4" name="Rectangle 4"/>
          <p:cNvSpPr>
            <a:spLocks noGrp="1" noChangeArrowheads="1"/>
          </p:cNvSpPr>
          <p:nvPr>
            <p:ph type="sldNum" idx="12"/>
          </p:nvPr>
        </p:nvSpPr>
        <p:spPr>
          <a:ln/>
        </p:spPr>
        <p:txBody>
          <a:bodyPr/>
          <a:lstStyle>
            <a:lvl1pPr>
              <a:defRPr/>
            </a:lvl1pPr>
          </a:lstStyle>
          <a:p>
            <a:pPr>
              <a:defRPr/>
            </a:pPr>
            <a:fld id="{8EA3AD72-052A-44C2-AAFD-AF6EB40556DF}" type="slidenum">
              <a:rPr lang="en-GB" altLang="en-US"/>
              <a:pPr>
                <a:defRPr/>
              </a:pPr>
              <a:t>‹#›</a:t>
            </a:fld>
            <a:endParaRPr lang="en-GB" altLang="en-US"/>
          </a:p>
        </p:txBody>
      </p:sp>
    </p:spTree>
    <p:extLst>
      <p:ext uri="{BB962C8B-B14F-4D97-AF65-F5344CB8AC3E}">
        <p14:creationId xmlns:p14="http://schemas.microsoft.com/office/powerpoint/2010/main" val="2646413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0437E98B-4AE3-4347-B6DD-9573908C19D0}" type="slidenum">
              <a:rPr lang="en-GB" altLang="en-US"/>
              <a:pPr>
                <a:defRPr/>
              </a:pPr>
              <a:t>‹#›</a:t>
            </a:fld>
            <a:endParaRPr lang="en-GB" altLang="en-US"/>
          </a:p>
        </p:txBody>
      </p:sp>
    </p:spTree>
    <p:extLst>
      <p:ext uri="{BB962C8B-B14F-4D97-AF65-F5344CB8AC3E}">
        <p14:creationId xmlns:p14="http://schemas.microsoft.com/office/powerpoint/2010/main" val="58555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FC793F86-EE97-4FA9-8E6B-597AC3C82884}"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162419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B9DE9B2A-2A91-477F-AD8E-04C6471212A3}" type="slidenum">
              <a:rPr lang="en-GB" altLang="en-US"/>
              <a:pPr>
                <a:defRPr/>
              </a:pPr>
              <a:t>‹#›</a:t>
            </a:fld>
            <a:endParaRPr lang="en-GB" altLang="en-US"/>
          </a:p>
        </p:txBody>
      </p:sp>
    </p:spTree>
    <p:extLst>
      <p:ext uri="{BB962C8B-B14F-4D97-AF65-F5344CB8AC3E}">
        <p14:creationId xmlns:p14="http://schemas.microsoft.com/office/powerpoint/2010/main" val="462787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27BD4214-FDFF-49D6-8B14-59A38F19204A}" type="slidenum">
              <a:rPr lang="en-GB" altLang="en-US"/>
              <a:pPr>
                <a:defRPr/>
              </a:pPr>
              <a:t>‹#›</a:t>
            </a:fld>
            <a:endParaRPr lang="en-GB" altLang="en-US"/>
          </a:p>
        </p:txBody>
      </p:sp>
    </p:spTree>
    <p:extLst>
      <p:ext uri="{BB962C8B-B14F-4D97-AF65-F5344CB8AC3E}">
        <p14:creationId xmlns:p14="http://schemas.microsoft.com/office/powerpoint/2010/main" val="450861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531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3050"/>
            <a:ext cx="6016625" cy="5853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EF93520E-F0C7-415B-8A98-92310CDCE94C}" type="slidenum">
              <a:rPr lang="en-GB" altLang="en-US"/>
              <a:pPr>
                <a:defRPr/>
              </a:pPr>
              <a:t>‹#›</a:t>
            </a:fld>
            <a:endParaRPr lang="en-GB" altLang="en-US"/>
          </a:p>
        </p:txBody>
      </p:sp>
    </p:spTree>
    <p:extLst>
      <p:ext uri="{BB962C8B-B14F-4D97-AF65-F5344CB8AC3E}">
        <p14:creationId xmlns:p14="http://schemas.microsoft.com/office/powerpoint/2010/main" val="1335126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4838" cy="1139825"/>
          </a:xfrm>
        </p:spPr>
        <p:txBody>
          <a:bodyPr/>
          <a:lstStyle/>
          <a:p>
            <a:r>
              <a:rPr lang="en-US" smtClean="0"/>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endParaRPr lang="en-GB" altLang="en-US"/>
          </a:p>
        </p:txBody>
      </p:sp>
      <p:sp>
        <p:nvSpPr>
          <p:cNvPr id="4" name="Rectangle 3"/>
          <p:cNvSpPr>
            <a:spLocks noGrp="1" noChangeArrowheads="1"/>
          </p:cNvSpPr>
          <p:nvPr>
            <p:ph type="ftr" idx="11"/>
          </p:nvPr>
        </p:nvSpPr>
        <p:spPr>
          <a:ln/>
        </p:spPr>
        <p:txBody>
          <a:bodyPr/>
          <a:lstStyle>
            <a:lvl1pPr>
              <a:defRPr/>
            </a:lvl1pPr>
          </a:lstStyle>
          <a:p>
            <a:pPr>
              <a:defRPr/>
            </a:pPr>
            <a:endParaRPr lang="en-GB" altLang="en-US"/>
          </a:p>
        </p:txBody>
      </p:sp>
      <p:sp>
        <p:nvSpPr>
          <p:cNvPr id="5" name="Rectangle 4"/>
          <p:cNvSpPr>
            <a:spLocks noGrp="1" noChangeArrowheads="1"/>
          </p:cNvSpPr>
          <p:nvPr>
            <p:ph type="sldNum" idx="12"/>
          </p:nvPr>
        </p:nvSpPr>
        <p:spPr>
          <a:ln/>
        </p:spPr>
        <p:txBody>
          <a:bodyPr/>
          <a:lstStyle>
            <a:lvl1pPr>
              <a:defRPr/>
            </a:lvl1pPr>
          </a:lstStyle>
          <a:p>
            <a:pPr>
              <a:defRPr/>
            </a:pPr>
            <a:fld id="{55A6BCC5-34BF-422C-BEF1-AC5CEC711E99}" type="slidenum">
              <a:rPr lang="en-GB" altLang="en-US"/>
              <a:pPr>
                <a:defRPr/>
              </a:pPr>
              <a:t>‹#›</a:t>
            </a:fld>
            <a:endParaRPr lang="en-GB" altLang="en-US"/>
          </a:p>
        </p:txBody>
      </p:sp>
    </p:spTree>
    <p:extLst>
      <p:ext uri="{BB962C8B-B14F-4D97-AF65-F5344CB8AC3E}">
        <p14:creationId xmlns:p14="http://schemas.microsoft.com/office/powerpoint/2010/main" val="275371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A5995801-DC96-4C99-88A3-4E0F4DFEA61D}"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04168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423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423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F585E68F-E6BC-4219-965F-69C6A9997613}"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235024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idx="10"/>
          </p:nvPr>
        </p:nvSpPr>
        <p:spPr>
          <a:ln/>
        </p:spPr>
        <p:txBody>
          <a:bodyPr/>
          <a:lstStyle>
            <a:lvl1pPr>
              <a:defRPr/>
            </a:lvl1pPr>
          </a:lstStyle>
          <a:p>
            <a:pPr>
              <a:defRPr/>
            </a:pPr>
            <a:endParaRPr lang="en-GB" altLang="en-US"/>
          </a:p>
        </p:txBody>
      </p:sp>
      <p:sp>
        <p:nvSpPr>
          <p:cNvPr id="8" name="Rectangle 5"/>
          <p:cNvSpPr>
            <a:spLocks noGrp="1" noChangeArrowheads="1"/>
          </p:cNvSpPr>
          <p:nvPr>
            <p:ph type="sldNum" idx="11"/>
          </p:nvPr>
        </p:nvSpPr>
        <p:spPr>
          <a:ln/>
        </p:spPr>
        <p:txBody>
          <a:bodyPr/>
          <a:lstStyle>
            <a:lvl1pPr>
              <a:defRPr/>
            </a:lvl1pPr>
          </a:lstStyle>
          <a:p>
            <a:pPr>
              <a:defRPr/>
            </a:pPr>
            <a:r>
              <a:rPr lang="en-GB" altLang="en-US"/>
              <a:t>  • </a:t>
            </a:r>
            <a:fld id="{35717F94-713F-47FB-AF07-FFBEB2A5E894}"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861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idx="10"/>
          </p:nvPr>
        </p:nvSpPr>
        <p:spPr>
          <a:ln/>
        </p:spPr>
        <p:txBody>
          <a:bodyPr/>
          <a:lstStyle>
            <a:lvl1pPr>
              <a:defRPr/>
            </a:lvl1pPr>
          </a:lstStyle>
          <a:p>
            <a:pPr>
              <a:defRPr/>
            </a:pPr>
            <a:endParaRPr lang="en-GB" altLang="en-US"/>
          </a:p>
        </p:txBody>
      </p:sp>
      <p:sp>
        <p:nvSpPr>
          <p:cNvPr id="4" name="Rectangle 5"/>
          <p:cNvSpPr>
            <a:spLocks noGrp="1" noChangeArrowheads="1"/>
          </p:cNvSpPr>
          <p:nvPr>
            <p:ph type="sldNum" idx="11"/>
          </p:nvPr>
        </p:nvSpPr>
        <p:spPr>
          <a:ln/>
        </p:spPr>
        <p:txBody>
          <a:bodyPr/>
          <a:lstStyle>
            <a:lvl1pPr>
              <a:defRPr/>
            </a:lvl1pPr>
          </a:lstStyle>
          <a:p>
            <a:pPr>
              <a:defRPr/>
            </a:pPr>
            <a:r>
              <a:rPr lang="en-GB" altLang="en-US"/>
              <a:t>  • </a:t>
            </a:r>
            <a:fld id="{C9D5ED5F-EC07-452F-80EC-44D6C8B33F88}"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6404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endParaRPr lang="en-GB" altLang="en-US"/>
          </a:p>
        </p:txBody>
      </p:sp>
      <p:sp>
        <p:nvSpPr>
          <p:cNvPr id="3" name="Rectangle 5"/>
          <p:cNvSpPr>
            <a:spLocks noGrp="1" noChangeArrowheads="1"/>
          </p:cNvSpPr>
          <p:nvPr>
            <p:ph type="sldNum" idx="11"/>
          </p:nvPr>
        </p:nvSpPr>
        <p:spPr>
          <a:ln/>
        </p:spPr>
        <p:txBody>
          <a:bodyPr/>
          <a:lstStyle>
            <a:lvl1pPr>
              <a:defRPr/>
            </a:lvl1pPr>
          </a:lstStyle>
          <a:p>
            <a:pPr>
              <a:defRPr/>
            </a:pPr>
            <a:r>
              <a:rPr lang="en-GB" altLang="en-US"/>
              <a:t>  • </a:t>
            </a:r>
            <a:fld id="{AC200D05-D4CC-4822-A57F-CCDD4F84409C}"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201242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F2A2B089-859F-47DD-8F6D-9DB710F800E7}"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83740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6EF40569-2A64-490B-8CD0-2E645F20C420}"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71375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234950" y="125413"/>
            <a:ext cx="7258050"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7200" y="1600200"/>
            <a:ext cx="8224838"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4"/>
          <p:cNvSpPr>
            <a:spLocks noGrp="1" noChangeArrowheads="1"/>
          </p:cNvSpPr>
          <p:nvPr>
            <p:ph type="ftr"/>
          </p:nvPr>
        </p:nvSpPr>
        <p:spPr bwMode="auto">
          <a:xfrm>
            <a:off x="3124200" y="6245225"/>
            <a:ext cx="2890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en-GB" altLang="en-US"/>
          </a:p>
        </p:txBody>
      </p:sp>
      <p:sp>
        <p:nvSpPr>
          <p:cNvPr id="1029" name="Rectangle 5"/>
          <p:cNvSpPr>
            <a:spLocks noGrp="1" noChangeArrowheads="1"/>
          </p:cNvSpPr>
          <p:nvPr>
            <p:ph type="sldNum"/>
          </p:nvPr>
        </p:nvSpPr>
        <p:spPr bwMode="auto">
          <a:xfrm>
            <a:off x="6534150" y="6237288"/>
            <a:ext cx="2128838" cy="915987"/>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GB" altLang="en-US"/>
              <a:t>  • </a:t>
            </a:r>
            <a:fld id="{5CE1F700-2B78-4FF7-894E-D79A664D2E41}" type="slidenum">
              <a:rPr lang="en-GB" altLang="en-US"/>
              <a:pPr>
                <a:defRPr/>
              </a:pPr>
              <a:t>‹#›</a:t>
            </a:fld>
            <a:endParaRPr lang="en-GB" altLang="en-US"/>
          </a:p>
          <a:p>
            <a:pPr>
              <a:defRPr/>
            </a:pPr>
            <a:endParaRPr lang="en-GB" altLang="en-US"/>
          </a:p>
        </p:txBody>
      </p:sp>
      <p:sp>
        <p:nvSpPr>
          <p:cNvPr id="1031" name="Rectangle 6"/>
          <p:cNvSpPr>
            <a:spLocks noChangeArrowheads="1"/>
          </p:cNvSpPr>
          <p:nvPr/>
        </p:nvSpPr>
        <p:spPr bwMode="auto">
          <a:xfrm>
            <a:off x="0" y="1588"/>
            <a:ext cx="9140825" cy="68564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pic>
        <p:nvPicPr>
          <p:cNvPr id="1032"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28588" y="6577013"/>
            <a:ext cx="41481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5pPr>
      <a:lvl6pPr marL="25146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6pPr>
      <a:lvl7pPr marL="29718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7pPr>
      <a:lvl8pPr marL="34290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8pPr>
      <a:lvl9pPr marL="38862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2"/>
          <p:cNvSpPr>
            <a:spLocks noGrp="1" noChangeArrowheads="1"/>
          </p:cNvSpPr>
          <p:nvPr>
            <p:ph type="dt"/>
          </p:nvPr>
        </p:nvSpPr>
        <p:spPr bwMode="auto">
          <a:xfrm>
            <a:off x="457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SzPct val="45000"/>
              <a:buFontTx/>
              <a:buNone/>
              <a:tabLst>
                <a:tab pos="723900" algn="l"/>
                <a:tab pos="1447800" algn="l"/>
              </a:tabLst>
              <a:defRPr sz="1400">
                <a:solidFill>
                  <a:srgbClr val="000000"/>
                </a:solidFill>
                <a:latin typeface="Times New Roman" pitchFamily="18" charset="0"/>
              </a:defRPr>
            </a:lvl1pPr>
          </a:lstStyle>
          <a:p>
            <a:pPr>
              <a:defRPr/>
            </a:pPr>
            <a:endParaRPr lang="en-GB" altLang="en-US"/>
          </a:p>
        </p:txBody>
      </p:sp>
      <p:sp>
        <p:nvSpPr>
          <p:cNvPr id="2051" name="Rectangle 3"/>
          <p:cNvSpPr>
            <a:spLocks noGrp="1" noChangeArrowheads="1"/>
          </p:cNvSpPr>
          <p:nvPr>
            <p:ph type="ftr"/>
          </p:nvPr>
        </p:nvSpPr>
        <p:spPr bwMode="auto">
          <a:xfrm>
            <a:off x="3124200" y="6245225"/>
            <a:ext cx="2890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ctr">
              <a:buClrTx/>
              <a:buSzPct val="45000"/>
              <a:buFontTx/>
              <a:buNone/>
              <a:tabLst>
                <a:tab pos="723900" algn="l"/>
                <a:tab pos="1447800" algn="l"/>
                <a:tab pos="2171700" algn="l"/>
              </a:tabLst>
              <a:defRPr sz="1400">
                <a:solidFill>
                  <a:srgbClr val="000000"/>
                </a:solidFill>
                <a:latin typeface="Times New Roman" pitchFamily="18" charset="0"/>
              </a:defRPr>
            </a:lvl1pPr>
          </a:lstStyle>
          <a:p>
            <a:pPr>
              <a:defRPr/>
            </a:pPr>
            <a:endParaRPr lang="en-GB" altLang="en-US"/>
          </a:p>
        </p:txBody>
      </p:sp>
      <p:sp>
        <p:nvSpPr>
          <p:cNvPr id="2052" name="Rectangle 4"/>
          <p:cNvSpPr>
            <a:spLocks noGrp="1" noChangeArrowheads="1"/>
          </p:cNvSpPr>
          <p:nvPr>
            <p:ph type="sldNum"/>
          </p:nvPr>
        </p:nvSpPr>
        <p:spPr bwMode="auto">
          <a:xfrm>
            <a:off x="6553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Lst>
              <a:defRPr sz="1400">
                <a:solidFill>
                  <a:srgbClr val="000000"/>
                </a:solidFill>
                <a:latin typeface="Times New Roman" pitchFamily="18" charset="0"/>
              </a:defRPr>
            </a:lvl1pPr>
          </a:lstStyle>
          <a:p>
            <a:pPr>
              <a:defRPr/>
            </a:pPr>
            <a:fld id="{F52C6B73-E51C-4BC5-9CCC-E00C2A0F0872}" type="slidenum">
              <a:rPr lang="en-GB" altLang="en-US"/>
              <a:pPr>
                <a:defRPr/>
              </a:pPr>
              <a:t>‹#›</a:t>
            </a:fld>
            <a:endParaRPr lang="en-GB" altLang="en-US"/>
          </a:p>
        </p:txBody>
      </p:sp>
      <p:sp>
        <p:nvSpPr>
          <p:cNvPr id="2054" name="Rectangle 5"/>
          <p:cNvSpPr>
            <a:spLocks noChangeArrowheads="1"/>
          </p:cNvSpPr>
          <p:nvPr/>
        </p:nvSpPr>
        <p:spPr bwMode="auto">
          <a:xfrm>
            <a:off x="0" y="1588"/>
            <a:ext cx="9140825" cy="68564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3" name="Text Box 6"/>
          <p:cNvSpPr txBox="1">
            <a:spLocks noChangeArrowheads="1"/>
          </p:cNvSpPr>
          <p:nvPr/>
        </p:nvSpPr>
        <p:spPr bwMode="auto">
          <a:xfrm>
            <a:off x="3571875" y="3168650"/>
            <a:ext cx="4708525" cy="5207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4" charset="0"/>
                <a:cs typeface="Lucida Sans Unicode" pitchFamily="34" charset="0"/>
              </a:defRPr>
            </a:lvl9pPr>
          </a:lstStyle>
          <a:p>
            <a:pPr>
              <a:spcBef>
                <a:spcPts val="1750"/>
              </a:spcBef>
              <a:buClrTx/>
              <a:buFontTx/>
              <a:buNone/>
              <a:defRPr/>
            </a:pPr>
            <a:r>
              <a:rPr lang="en-GB" altLang="en-US" sz="2800" b="1" smtClean="0">
                <a:solidFill>
                  <a:srgbClr val="FFFFFF"/>
                </a:solidFill>
              </a:rPr>
              <a:t>Igniting our potential</a:t>
            </a:r>
          </a:p>
        </p:txBody>
      </p:sp>
      <p:sp>
        <p:nvSpPr>
          <p:cNvPr id="2056" name="Rectangle 7"/>
          <p:cNvSpPr>
            <a:spLocks noGrp="1" noChangeArrowheads="1"/>
          </p:cNvSpPr>
          <p:nvPr>
            <p:ph type="title"/>
          </p:nvPr>
        </p:nvSpPr>
        <p:spPr bwMode="auto">
          <a:xfrm>
            <a:off x="457200" y="273050"/>
            <a:ext cx="8224838"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7" name="Rectangle 8"/>
          <p:cNvSpPr>
            <a:spLocks noGrp="1" noChangeArrowheads="1"/>
          </p:cNvSpPr>
          <p:nvPr>
            <p:ph type="body" idx="1"/>
          </p:nvPr>
        </p:nvSpPr>
        <p:spPr bwMode="auto">
          <a:xfrm>
            <a:off x="457200" y="1604963"/>
            <a:ext cx="8224838"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5pPr>
      <a:lvl6pPr marL="25146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6pPr>
      <a:lvl7pPr marL="29718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7pPr>
      <a:lvl8pPr marL="34290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8pPr>
      <a:lvl9pPr marL="3886200" indent="-228600" algn="l" defTabSz="449263" rtl="0" fontAlgn="base">
        <a:spcBef>
          <a:spcPct val="0"/>
        </a:spcBef>
        <a:spcAft>
          <a:spcPct val="0"/>
        </a:spcAft>
        <a:buClr>
          <a:srgbClr val="000000"/>
        </a:buClr>
        <a:buSzPct val="100000"/>
        <a:buFont typeface="Times New Roman" pitchFamily="18" charset="0"/>
        <a:defRPr sz="2800" b="1">
          <a:solidFill>
            <a:srgbClr val="FFFFFF"/>
          </a:solidFill>
          <a:latin typeface="Arial" charset="0"/>
          <a:ea typeface="Lucida Sans Unicode" pitchFamily="34" charset="0"/>
          <a:cs typeface="Lucida Sans Unicode" pitchFamily="34"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www.hrcsonline.net/rac/5.1"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hrcsonline.net/topics/stemcells"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hrcsonline.net/hrcs/pages/topics/stemcel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hrcsonline.net/topics/sequelae"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hyperlink" Target="http://hrcsonline.net/hrcs/pages/topics/stemcells" TargetMode="External"/><Relationship Id="rId5" Type="http://schemas.openxmlformats.org/officeDocument/2006/relationships/hyperlink" Target="http://hrcsonline.net/topics/qol" TargetMode="External"/><Relationship Id="rId4" Type="http://schemas.openxmlformats.org/officeDocument/2006/relationships/hyperlink" Target="http://hrcsonline.net/hrcs/pages/topics/sequela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hrcsonline.net/topics/casestudy"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hyperlink" Target="http://hrcsonline.net/hrecs/pages/topics/infrare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hrcsonline.net/topics/methol"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hyperlink" Target="http://hrcsonline.net/hrecs/pages/topics/infrares" TargetMode="External"/><Relationship Id="rId4" Type="http://schemas.openxmlformats.org/officeDocument/2006/relationships/hyperlink" Target="http://www.hrcsonline.net/topics/ec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hrcsonline.nettopics/infrares"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http://hrcsonline.net/hrecs/pages/topics/infrar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hrcsonline.net/" TargetMode="External"/><Relationship Id="rId2" Type="http://schemas.openxmlformats.org/officeDocument/2006/relationships/notesSlide" Target="../notesSlides/notesSlide19.xml"/><Relationship Id="rId1" Type="http://schemas.openxmlformats.org/officeDocument/2006/relationships/slideLayout" Target="../slideLayouts/slideLayout23.xml"/><Relationship Id="rId4" Type="http://schemas.openxmlformats.org/officeDocument/2006/relationships/hyperlink" Target="mailto:james.carter@headoffice.mrc.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hrcsonline.net/topics/inutero"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www.hrcsonline.net/hrcs/pages/topics/inutero" TargetMode="External"/><Relationship Id="rId4" Type="http://schemas.openxmlformats.org/officeDocument/2006/relationships/hyperlink" Target="http://www.hrcsonline.net/rac/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hrcsonline.net/hc/inflammator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www.hrcsonline.net/hrcs/pages/topics/athero" TargetMode="External"/><Relationship Id="rId4" Type="http://schemas.openxmlformats.org/officeDocument/2006/relationships/hyperlink" Target="http://www.hrcsonline.net/topics/ather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hrcsonline.net/hc/menta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www.hrcsonline.net/hrcs/pages/topics/athero" TargetMode="External"/><Relationship Id="rId4" Type="http://schemas.openxmlformats.org/officeDocument/2006/relationships/hyperlink" Target="http://www.hrcsonline.net/rac/2.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hrcsonline.net/hrcs/pages/topics/econ" TargetMode="External"/><Relationship Id="rId3" Type="http://schemas.openxmlformats.org/officeDocument/2006/relationships/hyperlink" Target="http://hrcsonline.net/topics/smoking" TargetMode="External"/><Relationship Id="rId7" Type="http://schemas.openxmlformats.org/officeDocument/2006/relationships/hyperlink" Target="http://hrcsonline.net/topics/econ"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hrcsonline.net/hrcs/pages/topics/trials" TargetMode="External"/><Relationship Id="rId5" Type="http://schemas.openxmlformats.org/officeDocument/2006/relationships/hyperlink" Target="http://hrcsonline.net/topics/trials" TargetMode="External"/><Relationship Id="rId4" Type="http://schemas.openxmlformats.org/officeDocument/2006/relationships/hyperlink" Target="http://hrcsonline.net/hrcs/pages/topics/smok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hrcsonline.net/topics/biomarkers"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hyperlink" Target="http://www.hrcsonline.net/topics/methol" TargetMode="External"/><Relationship Id="rId4" Type="http://schemas.openxmlformats.org/officeDocument/2006/relationships/hyperlink" Target="http://hrcsonline.net/hrcs/pages/topics/smok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hrcsonline.net/topics/syndromes"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hyperlink" Target="http://www.hrcsonline.net/topics/biomarkers" TargetMode="External"/><Relationship Id="rId4" Type="http://schemas.openxmlformats.org/officeDocument/2006/relationships/hyperlink" Target="http://hrcsonline.net/hrcs/pages/topics/smok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2263775"/>
            <a:ext cx="7772400" cy="1471613"/>
          </a:xfrm>
        </p:spPr>
        <p:txBody>
          <a:bodyPr/>
          <a:lstStyle/>
          <a:p>
            <a:pPr eaLnBrk="1" hangingPunct="1"/>
            <a:endParaRPr lang="en-US" altLang="en-US" smtClean="0"/>
          </a:p>
        </p:txBody>
      </p:sp>
      <p:sp>
        <p:nvSpPr>
          <p:cNvPr id="3075" name="Rectangle 2"/>
          <p:cNvSpPr>
            <a:spLocks noGrp="1" noChangeArrowheads="1"/>
          </p:cNvSpPr>
          <p:nvPr>
            <p:ph type="subTitle" idx="4294967295"/>
          </p:nvPr>
        </p:nvSpPr>
        <p:spPr>
          <a:xfrm>
            <a:off x="3657600" y="4257675"/>
            <a:ext cx="4776788" cy="1660525"/>
          </a:xfrm>
        </p:spPr>
        <p:txBody>
          <a:bodyPr lIns="90000" tIns="46800" rIns="90000" bIns="46800"/>
          <a:lstStyle/>
          <a:p>
            <a:pPr marL="0" indent="0" eaLnBrk="1" hangingPunct="1">
              <a:spcBef>
                <a:spcPts val="5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sz="3200" smtClean="0"/>
              <a:t>Health Research Classification System</a:t>
            </a:r>
          </a:p>
          <a:p>
            <a:pPr marL="0" indent="0" eaLnBrk="1" hangingPunct="1">
              <a:spcBef>
                <a:spcPts val="5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sz="3200" smtClean="0"/>
              <a:t>Coding </a:t>
            </a:r>
            <a:r>
              <a:rPr lang="en-GB" altLang="en-US" sz="3200" smtClean="0"/>
              <a:t>Examples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M9</a:t>
            </a:r>
          </a:p>
        </p:txBody>
      </p:sp>
      <p:sp>
        <p:nvSpPr>
          <p:cNvPr id="12291"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Molecular mechanisms of steroid efficacy in inflammatory bowel disease.</a:t>
            </a:r>
            <a:r>
              <a:rPr lang="en-GB" altLang="en-US" sz="1600">
                <a:solidFill>
                  <a:srgbClr val="000000"/>
                </a:solidFill>
              </a:rPr>
              <a:t>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Crohn's disease and ulcerative colitis are common causes of gastrointestinal morbidity in the developed world. Gluco-corticosteroids remain the mainstay of treatment for active disease, in spite of real problems associated with drug toxicity, and efficacy.</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molecular mechanisms involved in steroid efficacy in the gastrointestinal tract remain poorly characterised, although recent data implicate multi-drug resistance (P-glycoprotein 170) gene expression (MDR), gluco-corticoid receptor expression, together with allelic variation in a number of key immunoregulatory genes.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We aim to document the molecular mechanisms underlying steroid efficacy in the gastrointestinal tract.</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Using a rat model, the effect of circulating gluco-corticoids in modulating gene expression in the gastrointestinal tract will be investigated. Expression of MDR genes, gluco-corticoid receptor genes, alpha and beta, and transcription factor expression/activity will be investigated in steroid treated animals, animals which have undergone adrenalectomy, and sham-operated animals.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Gene expression in the human gastrointestinal tract will be investigated using samples taken from healthy controls, and samples from patients with active ulcerative colitis, both steroid responsive and non-responsive. </a:t>
            </a:r>
          </a:p>
        </p:txBody>
      </p:sp>
      <p:sp>
        <p:nvSpPr>
          <p:cNvPr id="14339" name="AutoShape 3"/>
          <p:cNvSpPr>
            <a:spLocks noChangeArrowheads="1"/>
          </p:cNvSpPr>
          <p:nvPr/>
        </p:nvSpPr>
        <p:spPr bwMode="auto">
          <a:xfrm>
            <a:off x="6235700" y="4268788"/>
            <a:ext cx="2695575" cy="22558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Oral and Gastro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5.1 Treatment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Development – 100%</a:t>
            </a:r>
          </a:p>
        </p:txBody>
      </p:sp>
      <p:sp>
        <p:nvSpPr>
          <p:cNvPr id="14340" name="AutoShape 4"/>
          <p:cNvSpPr>
            <a:spLocks noChangeArrowheads="1"/>
          </p:cNvSpPr>
          <p:nvPr/>
        </p:nvSpPr>
        <p:spPr bwMode="auto">
          <a:xfrm>
            <a:off x="6269038" y="981075"/>
            <a:ext cx="2635250" cy="228282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study, in model systems and patient samples, the mechanisms of action of steroid drug therapy for Crohn’s disease</a:t>
            </a:r>
          </a:p>
        </p:txBody>
      </p:sp>
      <p:sp>
        <p:nvSpPr>
          <p:cNvPr id="6" name="AutoShape 3"/>
          <p:cNvSpPr>
            <a:spLocks noChangeArrowheads="1"/>
          </p:cNvSpPr>
          <p:nvPr/>
        </p:nvSpPr>
        <p:spPr bwMode="auto">
          <a:xfrm>
            <a:off x="6238875" y="3357563"/>
            <a:ext cx="2635250" cy="792162"/>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Links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Pharmacogenetics</a:t>
            </a:r>
            <a:endParaRPr lang="en-GB" altLang="en-US">
              <a:solidFill>
                <a:srgbClr val="CCCC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4340"/>
                                        </p:tgtEl>
                                        <p:attrNameLst>
                                          <p:attrName>style.visibility</p:attrName>
                                        </p:attrNameLst>
                                      </p:cBhvr>
                                      <p:to>
                                        <p:strVal val="visible"/>
                                      </p:to>
                                    </p:set>
                                    <p:animEffect transition="in" filter="blinds(horizontal)">
                                      <p:cBhvr additive="repl">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4339"/>
                                        </p:tgtEl>
                                        <p:attrNameLst>
                                          <p:attrName>style.visibility</p:attrName>
                                        </p:attrNameLst>
                                      </p:cBhvr>
                                      <p:to>
                                        <p:strVal val="visible"/>
                                      </p:to>
                                    </p:set>
                                    <p:animEffect transition="in" filter="blinds(horizontal)">
                                      <p:cBhvr additive="repl">
                                        <p:cTn id="12" dur="500"/>
                                        <p:tgtEl>
                                          <p:spTgt spid="14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6"/>
                                        </p:tgtEl>
                                        <p:attrNameLst>
                                          <p:attrName>style.visibility</p:attrName>
                                        </p:attrNameLst>
                                      </p:cBhvr>
                                      <p:to>
                                        <p:strVal val="visible"/>
                                      </p:to>
                                    </p:set>
                                    <p:animEffect transition="in" filter="blinds(horizontal)">
                                      <p:cBhvr additive="repl">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M10</a:t>
            </a:r>
          </a:p>
        </p:txBody>
      </p:sp>
      <p:sp>
        <p:nvSpPr>
          <p:cNvPr id="13315" name="Rectangle 2"/>
          <p:cNvSpPr>
            <a:spLocks noChangeArrowheads="1"/>
          </p:cNvSpPr>
          <p:nvPr/>
        </p:nvSpPr>
        <p:spPr bwMode="auto">
          <a:xfrm>
            <a:off x="427038" y="968375"/>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The potential of retinal stem cell transplantation in attenuating retinal dystrophic disease.</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b="1">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primary objective of this project is to generate immortalised human foetal retinal progenitor (stem) cells and to evaluate their potential to integrate and differentiate into photoreceptors in the adult rat retina. Stable immortalised clonal cell lines expressing various fluorescent reporter proteins will be generated and thoroughly characterised in vitro prior to transplantation into the normal and lesioned rat retina. Using state-of-the-art non-invasive high resolution in vivo imaging techniques graft survival, integration and differentiation will be evaluated in real time in both control retina and following co-transplantation of encapsulated cells secreting known soluble differentiation factors.</a:t>
            </a:r>
          </a:p>
        </p:txBody>
      </p:sp>
      <p:sp>
        <p:nvSpPr>
          <p:cNvPr id="15363" name="AutoShape 3"/>
          <p:cNvSpPr>
            <a:spLocks noChangeArrowheads="1"/>
          </p:cNvSpPr>
          <p:nvPr/>
        </p:nvSpPr>
        <p:spPr bwMode="auto">
          <a:xfrm>
            <a:off x="6270625" y="3327400"/>
            <a:ext cx="2635250" cy="1052513"/>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Stem cells</a:t>
            </a:r>
            <a:endParaRPr lang="en-GB" altLang="en-US">
              <a:solidFill>
                <a:srgbClr val="CCCCFF"/>
              </a:solidFill>
              <a:hlinkClick r:id="rId4"/>
            </a:endParaRPr>
          </a:p>
        </p:txBody>
      </p:sp>
      <p:sp>
        <p:nvSpPr>
          <p:cNvPr id="15364" name="AutoShape 4"/>
          <p:cNvSpPr>
            <a:spLocks noChangeArrowheads="1"/>
          </p:cNvSpPr>
          <p:nvPr/>
        </p:nvSpPr>
        <p:spPr bwMode="auto">
          <a:xfrm>
            <a:off x="6235700" y="4508500"/>
            <a:ext cx="2695575" cy="1981200"/>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Eye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5.2 Treatment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Development – 100%</a:t>
            </a:r>
          </a:p>
        </p:txBody>
      </p:sp>
      <p:sp>
        <p:nvSpPr>
          <p:cNvPr id="15365" name="AutoShape 5"/>
          <p:cNvSpPr>
            <a:spLocks noChangeArrowheads="1"/>
          </p:cNvSpPr>
          <p:nvPr/>
        </p:nvSpPr>
        <p:spPr bwMode="auto">
          <a:xfrm>
            <a:off x="6254750" y="935038"/>
            <a:ext cx="2635250" cy="228282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develop a stem cell line for potential therapeutic application in the retina and test it in a model system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5365"/>
                                        </p:tgtEl>
                                        <p:attrNameLst>
                                          <p:attrName>style.visibility</p:attrName>
                                        </p:attrNameLst>
                                      </p:cBhvr>
                                      <p:to>
                                        <p:strVal val="visible"/>
                                      </p:to>
                                    </p:set>
                                    <p:animEffect transition="in" filter="blinds(horizontal)">
                                      <p:cBhvr additive="repl">
                                        <p:cTn id="7" dur="500"/>
                                        <p:tgtEl>
                                          <p:spTgt spid="15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5363"/>
                                        </p:tgtEl>
                                        <p:attrNameLst>
                                          <p:attrName>style.visibility</p:attrName>
                                        </p:attrNameLst>
                                      </p:cBhvr>
                                      <p:to>
                                        <p:strVal val="visible"/>
                                      </p:to>
                                    </p:set>
                                    <p:animEffect transition="in" filter="blinds(horizontal)">
                                      <p:cBhvr additive="repl">
                                        <p:cTn id="12" dur="500"/>
                                        <p:tgtEl>
                                          <p:spTgt spid="153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5364"/>
                                        </p:tgtEl>
                                        <p:attrNameLst>
                                          <p:attrName>style.visibility</p:attrName>
                                        </p:attrNameLst>
                                      </p:cBhvr>
                                      <p:to>
                                        <p:strVal val="visible"/>
                                      </p:to>
                                    </p:set>
                                    <p:animEffect transition="in" filter="blinds(horizontal)">
                                      <p:cBhvr additive="repl">
                                        <p:cTn id="1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R2A</a:t>
            </a:r>
          </a:p>
        </p:txBody>
      </p:sp>
      <p:sp>
        <p:nvSpPr>
          <p:cNvPr id="14339"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Randomised controlled trial of the use of three dressing regimens in the management of chronic ulcers of the foot in diabetes</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study is determining the comparative effectiveness of older and newer dressing preparations in an observer-blind, parallel group, randomised controlled trial. Three dressings are being assessed: 1.a simple, non-adherent traditional preparation (NA), 2. a widely used antiseptic preparation (Inadine), 3.a modern hydrofibre (Aquacel). The primary endpoint will be complete healing at 24 weeks. Secondary outcomes include costs, taking into account the cost of dressings, dressing frequency and professional costs. As professional time is partly determined by the frequency with which dressings are undertaken by the patient and/or their carer, this will be formally assessed - as will aspects of patient, pain, satisfaction and health-related quality of life. The completion of this study will provide clinical data for three dressings used in routine clinical use, using clinical and patient relevant endpoints.</a:t>
            </a:r>
          </a:p>
        </p:txBody>
      </p:sp>
      <p:sp>
        <p:nvSpPr>
          <p:cNvPr id="16387" name="AutoShape 3"/>
          <p:cNvSpPr>
            <a:spLocks noChangeArrowheads="1"/>
          </p:cNvSpPr>
          <p:nvPr/>
        </p:nvSpPr>
        <p:spPr bwMode="auto">
          <a:xfrm>
            <a:off x="6223000" y="2768600"/>
            <a:ext cx="2635250" cy="130810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Sequelae</a:t>
            </a:r>
            <a:endParaRPr lang="en-GB" altLang="en-US">
              <a:solidFill>
                <a:srgbClr val="CCCCFF"/>
              </a:solidFill>
              <a:hlinkClick r:id="rId4"/>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5"/>
              </a:rPr>
              <a:t>Quality of life</a:t>
            </a:r>
            <a:endParaRPr lang="en-GB" altLang="en-US">
              <a:solidFill>
                <a:srgbClr val="CCCCFF"/>
              </a:solidFill>
              <a:hlinkClick r:id="rId6"/>
            </a:endParaRPr>
          </a:p>
        </p:txBody>
      </p:sp>
      <p:sp>
        <p:nvSpPr>
          <p:cNvPr id="16388" name="AutoShape 4"/>
          <p:cNvSpPr>
            <a:spLocks noChangeArrowheads="1"/>
          </p:cNvSpPr>
          <p:nvPr/>
        </p:nvSpPr>
        <p:spPr bwMode="auto">
          <a:xfrm>
            <a:off x="6221413" y="4203700"/>
            <a:ext cx="2709862" cy="2376488"/>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Metabolic - 50%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Skin – 50%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6.3 Treatment</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Evaluation - 100%</a:t>
            </a:r>
          </a:p>
        </p:txBody>
      </p:sp>
      <p:sp>
        <p:nvSpPr>
          <p:cNvPr id="16389" name="AutoShape 5"/>
          <p:cNvSpPr>
            <a:spLocks noChangeArrowheads="1"/>
          </p:cNvSpPr>
          <p:nvPr/>
        </p:nvSpPr>
        <p:spPr bwMode="auto">
          <a:xfrm>
            <a:off x="6254750" y="1042988"/>
            <a:ext cx="2635250" cy="154940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Clinical test of a new dressing treatment for foot ulcers resulting from diabetes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6389"/>
                                        </p:tgtEl>
                                        <p:attrNameLst>
                                          <p:attrName>style.visibility</p:attrName>
                                        </p:attrNameLst>
                                      </p:cBhvr>
                                      <p:to>
                                        <p:strVal val="visible"/>
                                      </p:to>
                                    </p:set>
                                    <p:animEffect transition="in" filter="blinds(horizontal)">
                                      <p:cBhvr additive="repl">
                                        <p:cTn id="7" dur="5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6387"/>
                                        </p:tgtEl>
                                        <p:attrNameLst>
                                          <p:attrName>style.visibility</p:attrName>
                                        </p:attrNameLst>
                                      </p:cBhvr>
                                      <p:to>
                                        <p:strVal val="visible"/>
                                      </p:to>
                                    </p:set>
                                    <p:animEffect transition="in" filter="blinds(horizontal)">
                                      <p:cBhvr additive="repl">
                                        <p:cTn id="12" dur="500"/>
                                        <p:tgtEl>
                                          <p:spTgt spid="16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6388"/>
                                        </p:tgtEl>
                                        <p:attrNameLst>
                                          <p:attrName>style.visibility</p:attrName>
                                        </p:attrNameLst>
                                      </p:cBhvr>
                                      <p:to>
                                        <p:strVal val="visible"/>
                                      </p:to>
                                    </p:set>
                                    <p:animEffect transition="in" filter="blinds(horizontal)">
                                      <p:cBhvr additive="repl">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M11</a:t>
            </a:r>
          </a:p>
        </p:txBody>
      </p:sp>
      <p:sp>
        <p:nvSpPr>
          <p:cNvPr id="15363"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Antidepressant drug therapy vs a community-based psychosocial intervention for the treatment of moderate postnatal depression: a pragmatic randomised controlled trial (RESPOND)</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study will compare the effectiveness and cost-effectiveness of antidepressant drug therapy versus a community-based psychosocial intervention (Health Visitor delivered non-directive counselling) in the treatment of moderate postnatal depression. A two arm multi-centre pragmatic randomised controlled trial, with randomisation at the level of the individual woman, is proposed. Women who do not respond to the allocated therapy in their group will be offered the opportunity to either switch or combine therapies after the primary outcome has been measured (4 weeks for antidepressants, 18 weeks for counselling). Thus the research design allows women to receive both antidepressants and psychological therapy if required. In addition, the protocol allows for the dose of antidepressant to be increased or for a different drug to be prescribed. The primary outcome measure is the EPDS at 4 weeks, 18 weeks and 44 weeks. In addition, we will use the SF-36 as a generic measure of functional quality of life and the EQ5D for economic analysis.</a:t>
            </a:r>
          </a:p>
        </p:txBody>
      </p:sp>
      <p:sp>
        <p:nvSpPr>
          <p:cNvPr id="17411" name="AutoShape 3"/>
          <p:cNvSpPr>
            <a:spLocks noChangeArrowheads="1"/>
          </p:cNvSpPr>
          <p:nvPr/>
        </p:nvSpPr>
        <p:spPr bwMode="auto">
          <a:xfrm>
            <a:off x="6235700" y="3808413"/>
            <a:ext cx="2709863" cy="252888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Mental Health - 50%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Reproduction - 50%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6.1/6.6 Treatment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Evaluation - 50%/50%</a:t>
            </a:r>
          </a:p>
        </p:txBody>
      </p:sp>
      <p:sp>
        <p:nvSpPr>
          <p:cNvPr id="17412" name="AutoShape 4"/>
          <p:cNvSpPr>
            <a:spLocks noChangeArrowheads="1"/>
          </p:cNvSpPr>
          <p:nvPr/>
        </p:nvSpPr>
        <p:spPr bwMode="auto">
          <a:xfrm>
            <a:off x="6254750" y="1025525"/>
            <a:ext cx="2635250" cy="229870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Clinical comparison of drug therapy and psychological therapy for treatment of depression following birth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7412"/>
                                        </p:tgtEl>
                                        <p:attrNameLst>
                                          <p:attrName>style.visibility</p:attrName>
                                        </p:attrNameLst>
                                      </p:cBhvr>
                                      <p:to>
                                        <p:strVal val="visible"/>
                                      </p:to>
                                    </p:set>
                                    <p:animEffect transition="in" filter="blinds(horizontal)">
                                      <p:cBhvr additive="repl">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7411"/>
                                        </p:tgtEl>
                                        <p:attrNameLst>
                                          <p:attrName>style.visibility</p:attrName>
                                        </p:attrNameLst>
                                      </p:cBhvr>
                                      <p:to>
                                        <p:strVal val="visible"/>
                                      </p:to>
                                    </p:set>
                                    <p:animEffect transition="in" filter="blinds(horizontal)">
                                      <p:cBhvr additive="repl">
                                        <p:cTn id="1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M12</a:t>
            </a:r>
          </a:p>
        </p:txBody>
      </p:sp>
      <p:sp>
        <p:nvSpPr>
          <p:cNvPr id="16387" name="Rectangle 2"/>
          <p:cNvSpPr>
            <a:spLocks noChangeArrowheads="1"/>
          </p:cNvSpPr>
          <p:nvPr/>
        </p:nvSpPr>
        <p:spPr bwMode="auto">
          <a:xfrm>
            <a:off x="427038" y="968375"/>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The psychosocial impact of dysarthria on the individual and their carers</a:t>
            </a:r>
            <a:r>
              <a:rPr lang="en-GB" altLang="en-US" sz="1600">
                <a:solidFill>
                  <a:srgbClr val="000000"/>
                </a:solidFill>
              </a:rPr>
              <a:t> </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b="1">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Dysarthria, a communication impairment, is experienced by approximately 20 – 30% of individuals in the early stages of stroke. There is little indication of what the impact of dysarthria is on the individual and their carer post stroke. The literature to date has focused primarily on the pathology and impairment elements of the disorder, which has supported the development of a range of impairment focused speech and language therapy interventions, whose success, in turn, is evaluated using impairment focused measures. We propose to develop an understanding of the impact of post stroke dysarthria by working with the patients and carers, specifically focusing on their experiences of participation (including barriers and support) within family, social and community circles. This research will facilitate the development of patient focused functionally relevant outcome measures that will in turn encourage the expansion (and evaluation) of therapeutic interventions that address participation focused patient/carer identified priorities.</a:t>
            </a:r>
          </a:p>
        </p:txBody>
      </p:sp>
      <p:sp>
        <p:nvSpPr>
          <p:cNvPr id="18435" name="AutoShape 3"/>
          <p:cNvSpPr>
            <a:spLocks noChangeArrowheads="1"/>
          </p:cNvSpPr>
          <p:nvPr/>
        </p:nvSpPr>
        <p:spPr bwMode="auto">
          <a:xfrm>
            <a:off x="6234113" y="4097338"/>
            <a:ext cx="2695575" cy="22558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Stroke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7.1 Disease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Management - 100%</a:t>
            </a:r>
          </a:p>
        </p:txBody>
      </p:sp>
      <p:sp>
        <p:nvSpPr>
          <p:cNvPr id="18436" name="AutoShape 4"/>
          <p:cNvSpPr>
            <a:spLocks noChangeArrowheads="1"/>
          </p:cNvSpPr>
          <p:nvPr/>
        </p:nvSpPr>
        <p:spPr bwMode="auto">
          <a:xfrm>
            <a:off x="6254750" y="1025525"/>
            <a:ext cx="2635250" cy="213042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study needs and social impact in patients with communication impairments as part of a stroke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8436"/>
                                        </p:tgtEl>
                                        <p:attrNameLst>
                                          <p:attrName>style.visibility</p:attrName>
                                        </p:attrNameLst>
                                      </p:cBhvr>
                                      <p:to>
                                        <p:strVal val="visible"/>
                                      </p:to>
                                    </p:set>
                                    <p:animEffect transition="in" filter="blinds(horizontal)">
                                      <p:cBhvr additive="repl">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8435"/>
                                        </p:tgtEl>
                                        <p:attrNameLst>
                                          <p:attrName>style.visibility</p:attrName>
                                        </p:attrNameLst>
                                      </p:cBhvr>
                                      <p:to>
                                        <p:strVal val="visible"/>
                                      </p:to>
                                    </p:set>
                                    <p:animEffect transition="in" filter="blinds(horizontal)">
                                      <p:cBhvr additive="repl">
                                        <p:cTn id="12"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M13</a:t>
            </a:r>
          </a:p>
        </p:txBody>
      </p:sp>
      <p:sp>
        <p:nvSpPr>
          <p:cNvPr id="17411" name="Rectangle 2"/>
          <p:cNvSpPr>
            <a:spLocks noChangeArrowheads="1"/>
          </p:cNvSpPr>
          <p:nvPr/>
        </p:nvSpPr>
        <p:spPr bwMode="auto">
          <a:xfrm>
            <a:off x="427038" y="968375"/>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Doctor-patient communication and physical examination in Upper Respiratory Tract Infections in primary care consultations</a:t>
            </a:r>
            <a:r>
              <a:rPr lang="en-GB" altLang="en-US" sz="1600">
                <a:solidFill>
                  <a:srgbClr val="000000"/>
                </a:solidFill>
              </a:rPr>
              <a:t> </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Aims: Consultations for upper respiratory tract infections (URTIs) in primary care take place in potentially difficult contexts. URTI illness is vaguely defined, and there is contested legitimacy for consulting with ‘minor’ illness. Doctors face dilemmas in consultation such as regulating demand for services and prescription of antibiotics. These factors provide contexts for interaction which may mean that communication between doctors and patients consulting with URTIs is problematic. I am using techniques of discourse analysis to ask:</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How well does communication go in consultations for URTIs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Are there problems in communication, and if yes, what are their nature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What are the sources of communication problems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Methods: Qualitative approach </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Consultations have been video recorded and doctors and patients interviewed afterwards.</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Dialogue in consultation will be analysed by drawing on some of the principles of conversation analysis. Interview data will be analysed thematically and using socio-linguistic discourse analysis. </a:t>
            </a:r>
          </a:p>
        </p:txBody>
      </p:sp>
      <p:sp>
        <p:nvSpPr>
          <p:cNvPr id="19459" name="AutoShape 3"/>
          <p:cNvSpPr>
            <a:spLocks noChangeArrowheads="1"/>
          </p:cNvSpPr>
          <p:nvPr/>
        </p:nvSpPr>
        <p:spPr bwMode="auto">
          <a:xfrm>
            <a:off x="6234113" y="4113213"/>
            <a:ext cx="2695575" cy="22558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Infection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7.3 Disease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Management - 100%</a:t>
            </a:r>
          </a:p>
        </p:txBody>
      </p:sp>
      <p:sp>
        <p:nvSpPr>
          <p:cNvPr id="19460" name="AutoShape 4"/>
          <p:cNvSpPr>
            <a:spLocks noChangeArrowheads="1"/>
          </p:cNvSpPr>
          <p:nvPr/>
        </p:nvSpPr>
        <p:spPr bwMode="auto">
          <a:xfrm>
            <a:off x="6227763" y="981075"/>
            <a:ext cx="2635250" cy="1709738"/>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Study of doctor patient consultations for upper respiratory tract infection</a:t>
            </a:r>
          </a:p>
        </p:txBody>
      </p:sp>
      <p:sp>
        <p:nvSpPr>
          <p:cNvPr id="6" name="AutoShape 3"/>
          <p:cNvSpPr>
            <a:spLocks noChangeArrowheads="1"/>
          </p:cNvSpPr>
          <p:nvPr/>
        </p:nvSpPr>
        <p:spPr bwMode="auto">
          <a:xfrm>
            <a:off x="6227763" y="2852738"/>
            <a:ext cx="2635250" cy="109220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Case studies</a:t>
            </a:r>
            <a:endParaRPr lang="en-GB" altLang="en-US">
              <a:solidFill>
                <a:srgbClr val="CCCCFF"/>
              </a:solidFill>
              <a:hlinkClick r:id="rId4"/>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9460"/>
                                        </p:tgtEl>
                                        <p:attrNameLst>
                                          <p:attrName>style.visibility</p:attrName>
                                        </p:attrNameLst>
                                      </p:cBhvr>
                                      <p:to>
                                        <p:strVal val="visible"/>
                                      </p:to>
                                    </p:set>
                                    <p:animEffect transition="in" filter="blinds(horizontal)">
                                      <p:cBhvr additive="repl">
                                        <p:cTn id="7" dur="5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9459"/>
                                        </p:tgtEl>
                                        <p:attrNameLst>
                                          <p:attrName>style.visibility</p:attrName>
                                        </p:attrNameLst>
                                      </p:cBhvr>
                                      <p:to>
                                        <p:strVal val="visible"/>
                                      </p:to>
                                    </p:set>
                                    <p:animEffect transition="in" filter="blinds(horizontal)">
                                      <p:cBhvr additive="repl">
                                        <p:cTn id="12" dur="500"/>
                                        <p:tgtEl>
                                          <p:spTgt spid="194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6"/>
                                        </p:tgtEl>
                                        <p:attrNameLst>
                                          <p:attrName>style.visibility</p:attrName>
                                        </p:attrNameLst>
                                      </p:cBhvr>
                                      <p:to>
                                        <p:strVal val="visible"/>
                                      </p:to>
                                    </p:set>
                                    <p:animEffect transition="in" filter="blinds(horizontal)">
                                      <p:cBhvr additive="repl">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M15</a:t>
            </a:r>
          </a:p>
        </p:txBody>
      </p:sp>
      <p:sp>
        <p:nvSpPr>
          <p:cNvPr id="18435" name="Rectangle 2"/>
          <p:cNvSpPr>
            <a:spLocks noChangeArrowheads="1"/>
          </p:cNvSpPr>
          <p:nvPr/>
        </p:nvSpPr>
        <p:spPr bwMode="auto">
          <a:xfrm>
            <a:off x="427038" y="968375"/>
            <a:ext cx="5646737" cy="557530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Pharmaceutical care for elderly patients shared between community pharmacists &amp; GP's a randomised evaluation</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This project aims to investigate the effectiveness and cost implications of "pharmaceutical care" provided by community pharmacists to elderly patients in the community. The study design is a randomised multiple interrupted time series. We will recruit five general practices each associated with one to three community pharmacies from each of the four PCGs in the East Riding - 20 practices and about 40 pharmacies in all. 7- patients will be recruited. We shall randomise the resulting four groups of practices, pharmacies and patients to begin pharmaceutical care in four successive phases. All four will be controls until they receive the intervention in a random sequence. The community pharmacists will receive training in pharmaceutical care for the elderly. Once trained, they will meet recruited patients either in the pharmacies (in a consultation room or dispensary to preserve the patient's confidentially) or at home, in order to identify the drug-related problems, and design the "pharmaceutical care plan" in conjunction with both the GP and the patient. Pharmacists will implement, monitor, and update the plan. Until they receive process. The primary outcome measure is the Medication Appropriateness Index; secondary measures are quality of life, compliance, adverse events and patient knowledge. We shall also investigate the cost of treatment to the NHS, to patients and to society as a whole.</a:t>
            </a:r>
          </a:p>
        </p:txBody>
      </p:sp>
      <p:sp>
        <p:nvSpPr>
          <p:cNvPr id="21507" name="AutoShape 3"/>
          <p:cNvSpPr>
            <a:spLocks noChangeArrowheads="1"/>
          </p:cNvSpPr>
          <p:nvPr/>
        </p:nvSpPr>
        <p:spPr bwMode="auto">
          <a:xfrm>
            <a:off x="6235700" y="4265613"/>
            <a:ext cx="2695575" cy="22558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Generic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8.1 Health</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Services - 100%</a:t>
            </a:r>
          </a:p>
        </p:txBody>
      </p:sp>
      <p:sp>
        <p:nvSpPr>
          <p:cNvPr id="21508" name="AutoShape 4"/>
          <p:cNvSpPr>
            <a:spLocks noChangeArrowheads="1"/>
          </p:cNvSpPr>
          <p:nvPr/>
        </p:nvSpPr>
        <p:spPr bwMode="auto">
          <a:xfrm>
            <a:off x="6254750" y="1590675"/>
            <a:ext cx="2635250" cy="158115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evaluate delivery of services by community pharmacies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1508"/>
                                        </p:tgtEl>
                                        <p:attrNameLst>
                                          <p:attrName>style.visibility</p:attrName>
                                        </p:attrNameLst>
                                      </p:cBhvr>
                                      <p:to>
                                        <p:strVal val="visible"/>
                                      </p:to>
                                    </p:set>
                                    <p:animEffect transition="in" filter="blinds(horizontal)">
                                      <p:cBhvr additive="repl">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1507"/>
                                        </p:tgtEl>
                                        <p:attrNameLst>
                                          <p:attrName>style.visibility</p:attrName>
                                        </p:attrNameLst>
                                      </p:cBhvr>
                                      <p:to>
                                        <p:strVal val="visible"/>
                                      </p:to>
                                    </p:set>
                                    <p:animEffect transition="in" filter="blinds(horizontal)">
                                      <p:cBhvr additive="repl">
                                        <p:cTn id="12"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M16</a:t>
            </a:r>
          </a:p>
        </p:txBody>
      </p:sp>
      <p:sp>
        <p:nvSpPr>
          <p:cNvPr id="19459" name="Rectangle 2"/>
          <p:cNvSpPr>
            <a:spLocks noChangeArrowheads="1"/>
          </p:cNvSpPr>
          <p:nvPr/>
        </p:nvSpPr>
        <p:spPr bwMode="auto">
          <a:xfrm>
            <a:off x="427038" y="968375"/>
            <a:ext cx="5632450" cy="55594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Application of Modeling Techniques and Analysis of Uncertainty in the economic evaluation of health technologies</a:t>
            </a:r>
          </a:p>
          <a:p>
            <a:pPr algn="just">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200">
                <a:solidFill>
                  <a:srgbClr val="000000"/>
                </a:solidFill>
              </a:rPr>
              <a:t>To investigate the areas of application of different modelling techniques in economic evaluations of health technologies, methods of models allocation and analysis of uncertainty in the economic evaluations</a:t>
            </a:r>
          </a:p>
          <a:p>
            <a:pPr algn="just">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200">
                <a:solidFill>
                  <a:srgbClr val="000000"/>
                </a:solidFill>
              </a:rPr>
              <a:t>Methodology: Various techniques and (Decision trees, Markov models, Discreet Event Simulations; Neural Networks) to be applied in order to extrapolate, synthesise and/all analyse he available evidence in the most appropriate way and to inform the healthcare decision making. This have three main focuses:</a:t>
            </a:r>
          </a:p>
          <a:p>
            <a:pPr algn="just">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200">
                <a:solidFill>
                  <a:srgbClr val="000000"/>
                </a:solidFill>
              </a:rPr>
              <a:t>1 Aspects of models validation in economic analysis - no explicit criteria for moral validation exists. Aspects of validation by using part of the primary data comparing the results with those from other studies and comparing the results from different models have been used.</a:t>
            </a:r>
          </a:p>
          <a:p>
            <a:pPr algn="just">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200">
                <a:solidFill>
                  <a:srgbClr val="000000"/>
                </a:solidFill>
              </a:rPr>
              <a:t>2 The social welfare function, health costs cared decision makers (loss) function and their optimisation. - the social policy objective is to maximise the social welfare. Similar to all other policy areas the healthcare decision makers have the problem to identify the actual social way of welfare function even if only healthcare benefits are concerned. The main area interests are the solicitation of public views on the aspects of efficiency and equity and their application in the decision-making.</a:t>
            </a:r>
          </a:p>
          <a:p>
            <a:pPr algn="just">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200">
                <a:solidFill>
                  <a:srgbClr val="000000"/>
                </a:solidFill>
              </a:rPr>
              <a:t>3 Analysis of uncertainty and the application of probabilistic sensitivity analysis to address uncertainty in the economic evaluations in the context of health care decision-making. - The use of prompt probabilistic sensitivity analysis to analyse the joint uncertainty in parameters is highly valued but its application in economic evaluations is still underdeveloped. Some of the areas of further research are the end of analysis of parameter uncertainty, then interaction and the inference based on Monte Carlo Simulations.</a:t>
            </a:r>
          </a:p>
        </p:txBody>
      </p:sp>
      <p:sp>
        <p:nvSpPr>
          <p:cNvPr id="22531" name="AutoShape 3"/>
          <p:cNvSpPr>
            <a:spLocks noChangeArrowheads="1"/>
          </p:cNvSpPr>
          <p:nvPr/>
        </p:nvSpPr>
        <p:spPr bwMode="auto">
          <a:xfrm>
            <a:off x="6197600" y="4235450"/>
            <a:ext cx="2695575" cy="2255838"/>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Generic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8.2 Health</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Services - 100%</a:t>
            </a:r>
          </a:p>
        </p:txBody>
      </p:sp>
      <p:sp>
        <p:nvSpPr>
          <p:cNvPr id="22532" name="AutoShape 4"/>
          <p:cNvSpPr>
            <a:spLocks noChangeArrowheads="1"/>
          </p:cNvSpPr>
          <p:nvPr/>
        </p:nvSpPr>
        <p:spPr bwMode="auto">
          <a:xfrm>
            <a:off x="6254750" y="1052513"/>
            <a:ext cx="2635250" cy="1855787"/>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evaluate different economic models for assessing cost effectiveness of health technologies</a:t>
            </a:r>
          </a:p>
        </p:txBody>
      </p:sp>
      <p:sp>
        <p:nvSpPr>
          <p:cNvPr id="6" name="AutoShape 3"/>
          <p:cNvSpPr>
            <a:spLocks noChangeArrowheads="1"/>
          </p:cNvSpPr>
          <p:nvPr/>
        </p:nvSpPr>
        <p:spPr bwMode="auto">
          <a:xfrm>
            <a:off x="6257925" y="2997200"/>
            <a:ext cx="2635250" cy="109220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hlinkClick r:id="rId3"/>
              </a:rPr>
              <a:t>Methodology</a:t>
            </a: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4"/>
              </a:rPr>
              <a:t>Economic Evaluation</a:t>
            </a:r>
            <a:endParaRPr lang="en-GB" altLang="en-US">
              <a:solidFill>
                <a:srgbClr val="CCCCFF"/>
              </a:solidFill>
              <a:hlinkClick r:id="rId5"/>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2532"/>
                                        </p:tgtEl>
                                        <p:attrNameLst>
                                          <p:attrName>style.visibility</p:attrName>
                                        </p:attrNameLst>
                                      </p:cBhvr>
                                      <p:to>
                                        <p:strVal val="visible"/>
                                      </p:to>
                                    </p:set>
                                    <p:animEffect transition="in" filter="blinds(horizontal)">
                                      <p:cBhvr additive="repl">
                                        <p:cTn id="7" dur="5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2531"/>
                                        </p:tgtEl>
                                        <p:attrNameLst>
                                          <p:attrName>style.visibility</p:attrName>
                                        </p:attrNameLst>
                                      </p:cBhvr>
                                      <p:to>
                                        <p:strVal val="visible"/>
                                      </p:to>
                                    </p:set>
                                    <p:animEffect transition="in" filter="blinds(horizontal)">
                                      <p:cBhvr additive="repl">
                                        <p:cTn id="12" dur="500"/>
                                        <p:tgtEl>
                                          <p:spTgt spid="225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6"/>
                                        </p:tgtEl>
                                        <p:attrNameLst>
                                          <p:attrName>style.visibility</p:attrName>
                                        </p:attrNameLst>
                                      </p:cBhvr>
                                      <p:to>
                                        <p:strVal val="visible"/>
                                      </p:to>
                                    </p:set>
                                    <p:animEffect transition="in" filter="blinds(horizontal)">
                                      <p:cBhvr additive="repl">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M4</a:t>
            </a:r>
          </a:p>
        </p:txBody>
      </p:sp>
      <p:sp>
        <p:nvSpPr>
          <p:cNvPr id="20483" name="Rectangle 2"/>
          <p:cNvSpPr>
            <a:spLocks noChangeArrowheads="1"/>
          </p:cNvSpPr>
          <p:nvPr/>
        </p:nvSpPr>
        <p:spPr bwMode="auto">
          <a:xfrm>
            <a:off x="427038" y="968375"/>
            <a:ext cx="5632450" cy="5468938"/>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THE PEOPLE’S DNA BANK: a national DNA banking and genotyping facility</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objective of this project is to facilitate current and future work of investigators in the discovery and evaluation of associations between human disease phenotypes and genotypes. The aim of this project is to store safely and make widely available 13 case-control collections; to provide capacity to house and to make available other collections; and to improve access to high throughput genotyping at many loci. These aims and objectives will be achieved by collaborations. The principal umbrella organisation for this will be the People's DNA Bank (PDB). Scientifically, this bank will be directed collaboratively by investigators who deposit their samples in the bank. Operationally, we will develop, run and maintain integrated and flexible facilities for the receipt, processing and storage of subject samples; for DNA extraction, DNA amplification and genotyping; and for database management. Investigations will be undertaken into improvements in biological and biochemical amplification of genomes.</a:t>
            </a:r>
          </a:p>
        </p:txBody>
      </p:sp>
      <p:sp>
        <p:nvSpPr>
          <p:cNvPr id="28675" name="AutoShape 3"/>
          <p:cNvSpPr>
            <a:spLocks noChangeArrowheads="1"/>
          </p:cNvSpPr>
          <p:nvPr/>
        </p:nvSpPr>
        <p:spPr bwMode="auto">
          <a:xfrm>
            <a:off x="6254750" y="2641600"/>
            <a:ext cx="2635250" cy="1236663"/>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Resources and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infrastructure</a:t>
            </a:r>
            <a:endParaRPr lang="en-GB" altLang="en-US">
              <a:solidFill>
                <a:srgbClr val="CCCCFF"/>
              </a:solidFill>
              <a:hlinkClick r:id="rId4"/>
            </a:endParaRPr>
          </a:p>
        </p:txBody>
      </p:sp>
      <p:sp>
        <p:nvSpPr>
          <p:cNvPr id="28676" name="AutoShape 4"/>
          <p:cNvSpPr>
            <a:spLocks noChangeArrowheads="1"/>
          </p:cNvSpPr>
          <p:nvPr/>
        </p:nvSpPr>
        <p:spPr bwMode="auto">
          <a:xfrm>
            <a:off x="6203950" y="4022725"/>
            <a:ext cx="2711450" cy="2454275"/>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Generic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1.5 Underpinning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2.6 Aetiology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4.5 Detection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5.9 Treatment – 25%</a:t>
            </a:r>
          </a:p>
        </p:txBody>
      </p:sp>
      <p:sp>
        <p:nvSpPr>
          <p:cNvPr id="28677" name="AutoShape 5"/>
          <p:cNvSpPr>
            <a:spLocks noChangeArrowheads="1"/>
          </p:cNvSpPr>
          <p:nvPr/>
        </p:nvSpPr>
        <p:spPr bwMode="auto">
          <a:xfrm>
            <a:off x="6254750" y="1042988"/>
            <a:ext cx="2635250" cy="142875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establish a resource for wide use by the research community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8677"/>
                                        </p:tgtEl>
                                        <p:attrNameLst>
                                          <p:attrName>style.visibility</p:attrName>
                                        </p:attrNameLst>
                                      </p:cBhvr>
                                      <p:to>
                                        <p:strVal val="visible"/>
                                      </p:to>
                                    </p:set>
                                    <p:animEffect transition="in" filter="blinds(horizontal)">
                                      <p:cBhvr additive="repl">
                                        <p:cTn id="7" dur="500"/>
                                        <p:tgtEl>
                                          <p:spTgt spid="286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8675"/>
                                        </p:tgtEl>
                                        <p:attrNameLst>
                                          <p:attrName>style.visibility</p:attrName>
                                        </p:attrNameLst>
                                      </p:cBhvr>
                                      <p:to>
                                        <p:strVal val="visible"/>
                                      </p:to>
                                    </p:set>
                                    <p:animEffect transition="in" filter="blinds(horizontal)">
                                      <p:cBhvr additive="repl">
                                        <p:cTn id="12" dur="500"/>
                                        <p:tgtEl>
                                          <p:spTgt spid="286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8676"/>
                                        </p:tgtEl>
                                        <p:attrNameLst>
                                          <p:attrName>style.visibility</p:attrName>
                                        </p:attrNameLst>
                                      </p:cBhvr>
                                      <p:to>
                                        <p:strVal val="visible"/>
                                      </p:to>
                                    </p:set>
                                    <p:animEffect transition="in" filter="blinds(horizontal)">
                                      <p:cBhvr additive="repl">
                                        <p:cTn id="1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7" name="Rectangle 2"/>
          <p:cNvSpPr>
            <a:spLocks noGrp="1" noChangeArrowheads="1"/>
          </p:cNvSpPr>
          <p:nvPr>
            <p:ph type="subTitle" idx="4294967295"/>
          </p:nvPr>
        </p:nvSpPr>
        <p:spPr>
          <a:xfrm>
            <a:off x="3275856" y="3789363"/>
            <a:ext cx="5400600" cy="1639887"/>
          </a:xfrm>
        </p:spPr>
        <p:txBody>
          <a:bodyPr lIns="90000" tIns="46800" rIns="90000" bIns="46800"/>
          <a:lstStyle/>
          <a:p>
            <a:pPr indent="-339725" eaLnBrk="1" hangingPunct="1">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400" dirty="0" smtClean="0">
              <a:solidFill>
                <a:schemeClr val="tx1"/>
              </a:solidFill>
              <a:latin typeface="Arial" pitchFamily="34" charset="0"/>
            </a:endParaRPr>
          </a:p>
          <a:p>
            <a:pPr indent="-339725" eaLnBrk="1" hangingPunct="1">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dirty="0" smtClean="0">
                <a:ln w="10541" cmpd="sng">
                  <a:solidFill>
                    <a:schemeClr val="tx1"/>
                  </a:solidFill>
                  <a:prstDash val="solid"/>
                </a:ln>
                <a:solidFill>
                  <a:schemeClr val="tx1"/>
                </a:solidFill>
                <a:latin typeface="Arial" pitchFamily="34" charset="0"/>
                <a:hlinkClick r:id="rId3"/>
              </a:rPr>
              <a:t>www.hrcsonline.net</a:t>
            </a:r>
            <a:endParaRPr lang="en-GB" altLang="en-US" b="1" dirty="0" smtClean="0">
              <a:ln w="10541" cmpd="sng">
                <a:solidFill>
                  <a:schemeClr val="tx1"/>
                </a:solidFill>
                <a:prstDash val="solid"/>
              </a:ln>
              <a:solidFill>
                <a:schemeClr val="tx1"/>
              </a:solidFill>
              <a:latin typeface="Arial" pitchFamily="34" charset="0"/>
            </a:endParaRPr>
          </a:p>
          <a:p>
            <a:pPr indent="-339725" eaLnBrk="1" hangingPunct="1">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400" b="1" dirty="0" smtClean="0">
              <a:ln w="10541" cmpd="sng">
                <a:solidFill>
                  <a:schemeClr val="tx1"/>
                </a:solidFill>
                <a:prstDash val="solid"/>
              </a:ln>
              <a:solidFill>
                <a:schemeClr val="tx1"/>
              </a:solidFill>
              <a:latin typeface="Arial" pitchFamily="34" charset="0"/>
            </a:endParaRPr>
          </a:p>
          <a:p>
            <a:pPr indent="-339725" eaLnBrk="1" hangingPunct="1">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b="1" dirty="0" smtClean="0">
                <a:ln w="10541" cmpd="sng">
                  <a:solidFill>
                    <a:schemeClr val="tx1"/>
                  </a:solidFill>
                  <a:prstDash val="solid"/>
                </a:ln>
                <a:solidFill>
                  <a:schemeClr val="tx1"/>
                </a:solidFill>
                <a:latin typeface="Arial" pitchFamily="34" charset="0"/>
                <a:hlinkClick r:id="rId4"/>
              </a:rPr>
              <a:t>j</a:t>
            </a:r>
            <a:r>
              <a:rPr lang="en-GB" altLang="en-US" sz="2400" b="1" dirty="0" smtClean="0">
                <a:ln w="10541" cmpd="sng">
                  <a:solidFill>
                    <a:schemeClr val="tx1"/>
                  </a:solidFill>
                  <a:prstDash val="solid"/>
                </a:ln>
                <a:solidFill>
                  <a:schemeClr val="tx1"/>
                </a:solidFill>
                <a:latin typeface="Arial" pitchFamily="34" charset="0"/>
                <a:hlinkClick r:id="rId4"/>
              </a:rPr>
              <a:t>ames.carter@headoffice.mrc.ac.uk</a:t>
            </a:r>
            <a:r>
              <a:rPr lang="en-GB" altLang="en-US" sz="2400" b="1" dirty="0" smtClean="0">
                <a:ln w="10541" cmpd="sng">
                  <a:solidFill>
                    <a:schemeClr val="tx1"/>
                  </a:solidFill>
                  <a:prstDash val="solid"/>
                </a:ln>
                <a:solidFill>
                  <a:schemeClr val="tx1"/>
                </a:solidFill>
                <a:latin typeface="Arial" pitchFamily="34" charset="0"/>
              </a:rPr>
              <a:t> </a:t>
            </a:r>
            <a:endParaRPr lang="en-GB" altLang="en-US" sz="2400" b="1" dirty="0" smtClean="0">
              <a:ln w="10541" cmpd="sng">
                <a:solidFill>
                  <a:schemeClr val="tx1"/>
                </a:solidFill>
                <a:prstDash val="solid"/>
              </a:ln>
              <a:solidFill>
                <a:schemeClr val="tx1"/>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Identifying the main aim</a:t>
            </a:r>
            <a:r>
              <a:rPr lang="en-GB" altLang="en-US" smtClean="0"/>
              <a:t> </a:t>
            </a:r>
          </a:p>
        </p:txBody>
      </p:sp>
      <p:sp>
        <p:nvSpPr>
          <p:cNvPr id="4099"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1600" b="1">
                <a:solidFill>
                  <a:srgbClr val="000000"/>
                </a:solidFill>
              </a:rPr>
              <a:t>Identification and mapping of osteoporosis genes in the general population by DNA pooling</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1400">
                <a:solidFill>
                  <a:srgbClr val="000000"/>
                </a:solidFill>
              </a:rPr>
              <a:t>Osteoporosis is a common disease with a strong genetic component characterised by reduced bone mineral density (BMD) and an increased risk of fragility fractures. The molecular-basis of osteoporosis is incompletely understood, but current evidence suggests that susceptibility is influenced by the combined effects of several genes. Linkage disequilibrium mapping (LD mapping) using DNA pooling is a novel and potentially powerful tool for fine mapping of loci for polygenic diseases such as osteoporosis. In preliminary studies we successfully used DNA pooling to fine map a candidate locus for regulation of BMD on chromosome 1p36. We now wish to explore the possibility that LD mapping may be used to characterise other candidate loci for regulation of BMD and identify the genes responsible. We will prepare DNA pools from individuals with high and low BMD and use these to fine map candidate loci which have been implicated in the genetic regulation of BMD by previous linkage studies. Positional candidate genes within these regions will then be screened to identify the casual mutations and polymorphisms. These studies will advance knowledge about the genetic basis of osteoporosis and offer the prospect of identifying novel genes which are involved in the regulation of BMD. This information will be of clinical value in fracture risk assessment and in identifying new molecular targets for anti-osteoporotic therapies.</a:t>
            </a:r>
            <a:r>
              <a:rPr lang="en-GB" altLang="en-US" sz="1400">
                <a:solidFill>
                  <a:srgbClr val="000000"/>
                </a:solidFill>
              </a:rPr>
              <a:t> </a:t>
            </a:r>
          </a:p>
        </p:txBody>
      </p:sp>
      <p:sp>
        <p:nvSpPr>
          <p:cNvPr id="6147" name="AutoShape 3"/>
          <p:cNvSpPr>
            <a:spLocks noChangeArrowheads="1"/>
          </p:cNvSpPr>
          <p:nvPr/>
        </p:nvSpPr>
        <p:spPr bwMode="auto">
          <a:xfrm>
            <a:off x="7024688" y="3124200"/>
            <a:ext cx="1531937" cy="439738"/>
          </a:xfrm>
          <a:prstGeom prst="wedgeRectCallout">
            <a:avLst>
              <a:gd name="adj1" fmla="val -93315"/>
              <a:gd name="adj2" fmla="val -903"/>
            </a:avLst>
          </a:prstGeom>
          <a:solidFill>
            <a:srgbClr val="BBE0E3"/>
          </a:solidFill>
          <a:ln w="9360">
            <a:solidFill>
              <a:srgbClr val="000000"/>
            </a:solidFill>
            <a:miter lim="800000"/>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The past</a:t>
            </a:r>
          </a:p>
        </p:txBody>
      </p:sp>
      <p:sp>
        <p:nvSpPr>
          <p:cNvPr id="6148" name="AutoShape 4"/>
          <p:cNvSpPr>
            <a:spLocks noChangeArrowheads="1"/>
          </p:cNvSpPr>
          <p:nvPr/>
        </p:nvSpPr>
        <p:spPr bwMode="auto">
          <a:xfrm>
            <a:off x="7134225" y="5726113"/>
            <a:ext cx="1473200" cy="471487"/>
          </a:xfrm>
          <a:prstGeom prst="wedgeRectCallout">
            <a:avLst>
              <a:gd name="adj1" fmla="val -100324"/>
              <a:gd name="adj2" fmla="val -4208"/>
            </a:avLst>
          </a:prstGeom>
          <a:solidFill>
            <a:srgbClr val="BBE0E3"/>
          </a:solidFill>
          <a:ln w="9360">
            <a:solidFill>
              <a:srgbClr val="000000"/>
            </a:solidFill>
            <a:miter lim="800000"/>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The future</a:t>
            </a:r>
          </a:p>
        </p:txBody>
      </p:sp>
      <p:sp>
        <p:nvSpPr>
          <p:cNvPr id="6149" name="AutoShape 5"/>
          <p:cNvSpPr>
            <a:spLocks/>
          </p:cNvSpPr>
          <p:nvPr/>
        </p:nvSpPr>
        <p:spPr bwMode="auto">
          <a:xfrm>
            <a:off x="6292850" y="3675063"/>
            <a:ext cx="88900" cy="2025650"/>
          </a:xfrm>
          <a:prstGeom prst="rightBrace">
            <a:avLst>
              <a:gd name="adj1" fmla="val 189881"/>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6150" name="AutoShape 6"/>
          <p:cNvSpPr>
            <a:spLocks noChangeArrowheads="1"/>
          </p:cNvSpPr>
          <p:nvPr/>
        </p:nvSpPr>
        <p:spPr bwMode="auto">
          <a:xfrm>
            <a:off x="7034213" y="4021138"/>
            <a:ext cx="1508125" cy="684212"/>
          </a:xfrm>
          <a:prstGeom prst="wedgeRectCallout">
            <a:avLst>
              <a:gd name="adj1" fmla="val -94106"/>
              <a:gd name="adj2" fmla="val 43968"/>
            </a:avLst>
          </a:prstGeom>
          <a:solidFill>
            <a:srgbClr val="BBE0E3"/>
          </a:solidFill>
          <a:ln w="9360">
            <a:solidFill>
              <a:srgbClr val="000000"/>
            </a:solidFill>
            <a:miter lim="800000"/>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Lifetime of award</a:t>
            </a:r>
          </a:p>
        </p:txBody>
      </p:sp>
      <p:sp>
        <p:nvSpPr>
          <p:cNvPr id="6151" name="AutoShape 7"/>
          <p:cNvSpPr>
            <a:spLocks noChangeArrowheads="1"/>
          </p:cNvSpPr>
          <p:nvPr/>
        </p:nvSpPr>
        <p:spPr bwMode="auto">
          <a:xfrm>
            <a:off x="6604000" y="288925"/>
            <a:ext cx="2032000" cy="1001713"/>
          </a:xfrm>
          <a:prstGeom prst="wedgeRectCallout">
            <a:avLst>
              <a:gd name="adj1" fmla="val -80782"/>
              <a:gd name="adj2" fmla="val 55389"/>
            </a:avLst>
          </a:prstGeom>
          <a:solidFill>
            <a:srgbClr val="BBE0E3"/>
          </a:solidFill>
          <a:ln w="9360">
            <a:solidFill>
              <a:srgbClr val="000000"/>
            </a:solidFill>
            <a:miter lim="800000"/>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Title can be a good summary of main aim</a:t>
            </a:r>
          </a:p>
        </p:txBody>
      </p:sp>
      <p:sp>
        <p:nvSpPr>
          <p:cNvPr id="6152" name="AutoShape 8"/>
          <p:cNvSpPr>
            <a:spLocks/>
          </p:cNvSpPr>
          <p:nvPr/>
        </p:nvSpPr>
        <p:spPr bwMode="auto">
          <a:xfrm>
            <a:off x="6280150" y="3079750"/>
            <a:ext cx="104775" cy="565150"/>
          </a:xfrm>
          <a:prstGeom prst="rightBrace">
            <a:avLst>
              <a:gd name="adj1" fmla="val 44949"/>
              <a:gd name="adj2" fmla="val 4815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6153" name="AutoShape 9"/>
          <p:cNvSpPr>
            <a:spLocks/>
          </p:cNvSpPr>
          <p:nvPr/>
        </p:nvSpPr>
        <p:spPr bwMode="auto">
          <a:xfrm>
            <a:off x="6262688" y="5715000"/>
            <a:ext cx="88900" cy="517525"/>
          </a:xfrm>
          <a:prstGeom prst="rightBrace">
            <a:avLst>
              <a:gd name="adj1" fmla="val 48512"/>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6154" name="AutoShape 10"/>
          <p:cNvSpPr>
            <a:spLocks/>
          </p:cNvSpPr>
          <p:nvPr/>
        </p:nvSpPr>
        <p:spPr bwMode="auto">
          <a:xfrm>
            <a:off x="6283325" y="1616075"/>
            <a:ext cx="88900" cy="1416050"/>
          </a:xfrm>
          <a:prstGeom prst="rightBrace">
            <a:avLst>
              <a:gd name="adj1" fmla="val 132738"/>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6155" name="AutoShape 11"/>
          <p:cNvSpPr>
            <a:spLocks noChangeArrowheads="1"/>
          </p:cNvSpPr>
          <p:nvPr/>
        </p:nvSpPr>
        <p:spPr bwMode="auto">
          <a:xfrm>
            <a:off x="7005638" y="1874838"/>
            <a:ext cx="1508125" cy="684212"/>
          </a:xfrm>
          <a:prstGeom prst="wedgeRectCallout">
            <a:avLst>
              <a:gd name="adj1" fmla="val -92000"/>
              <a:gd name="adj2" fmla="val 14963"/>
            </a:avLst>
          </a:prstGeom>
          <a:solidFill>
            <a:srgbClr val="BBE0E3"/>
          </a:solidFill>
          <a:ln w="9360">
            <a:solidFill>
              <a:srgbClr val="000000"/>
            </a:solidFill>
            <a:miter lim="800000"/>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Background information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additive="repl">
                                        <p:cTn id="6" dur="1" fill="hold">
                                          <p:stCondLst>
                                            <p:cond delay="0"/>
                                          </p:stCondLst>
                                        </p:cTn>
                                        <p:tgtEl>
                                          <p:spTgt spid="6154"/>
                                        </p:tgtEl>
                                        <p:attrNameLst>
                                          <p:attrName>style.visibility</p:attrName>
                                        </p:attrNameLst>
                                      </p:cBhvr>
                                      <p:to>
                                        <p:strVal val="visible"/>
                                      </p:to>
                                    </p:set>
                                    <p:animEffect transition="in" filter="blinds(horizontal)">
                                      <p:cBhvr additive="repl">
                                        <p:cTn id="7" dur="500"/>
                                        <p:tgtEl>
                                          <p:spTgt spid="6154"/>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6155"/>
                                        </p:tgtEl>
                                        <p:attrNameLst>
                                          <p:attrName>style.visibility</p:attrName>
                                        </p:attrNameLst>
                                      </p:cBhvr>
                                      <p:to>
                                        <p:strVal val="visible"/>
                                      </p:to>
                                    </p:set>
                                    <p:animEffect transition="in" filter="blinds(horizontal)">
                                      <p:cBhvr additive="repl">
                                        <p:cTn id="10" dur="500"/>
                                        <p:tgtEl>
                                          <p:spTgt spid="615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additive="repl">
                                        <p:cTn id="14" dur="1" fill="hold">
                                          <p:stCondLst>
                                            <p:cond delay="0"/>
                                          </p:stCondLst>
                                        </p:cTn>
                                        <p:tgtEl>
                                          <p:spTgt spid="6147"/>
                                        </p:tgtEl>
                                        <p:attrNameLst>
                                          <p:attrName>style.visibility</p:attrName>
                                        </p:attrNameLst>
                                      </p:cBhvr>
                                      <p:to>
                                        <p:strVal val="visible"/>
                                      </p:to>
                                    </p:set>
                                    <p:animEffect transition="in" filter="blinds(horizontal)">
                                      <p:cBhvr additive="repl">
                                        <p:cTn id="15" dur="500"/>
                                        <p:tgtEl>
                                          <p:spTgt spid="6147"/>
                                        </p:tgtEl>
                                      </p:cBhvr>
                                    </p:animEffect>
                                  </p:childTnLst>
                                </p:cTn>
                              </p:par>
                              <p:par>
                                <p:cTn id="16" presetID="3" presetClass="entr" presetSubtype="10" fill="hold" grpId="0" nodeType="withEffect">
                                  <p:stCondLst>
                                    <p:cond delay="0"/>
                                  </p:stCondLst>
                                  <p:childTnLst>
                                    <p:set>
                                      <p:cBhvr additive="repl">
                                        <p:cTn id="17" dur="1" fill="hold">
                                          <p:stCondLst>
                                            <p:cond delay="0"/>
                                          </p:stCondLst>
                                        </p:cTn>
                                        <p:tgtEl>
                                          <p:spTgt spid="6152"/>
                                        </p:tgtEl>
                                        <p:attrNameLst>
                                          <p:attrName>style.visibility</p:attrName>
                                        </p:attrNameLst>
                                      </p:cBhvr>
                                      <p:to>
                                        <p:strVal val="visible"/>
                                      </p:to>
                                    </p:set>
                                    <p:animEffect transition="in" filter="blinds(horizontal)">
                                      <p:cBhvr additive="repl">
                                        <p:cTn id="18" dur="500"/>
                                        <p:tgtEl>
                                          <p:spTgt spid="615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additive="repl">
                                        <p:cTn id="22" dur="1" fill="hold">
                                          <p:stCondLst>
                                            <p:cond delay="0"/>
                                          </p:stCondLst>
                                        </p:cTn>
                                        <p:tgtEl>
                                          <p:spTgt spid="6148"/>
                                        </p:tgtEl>
                                        <p:attrNameLst>
                                          <p:attrName>style.visibility</p:attrName>
                                        </p:attrNameLst>
                                      </p:cBhvr>
                                      <p:to>
                                        <p:strVal val="visible"/>
                                      </p:to>
                                    </p:set>
                                    <p:animEffect transition="in" filter="blinds(horizontal)">
                                      <p:cBhvr additive="repl">
                                        <p:cTn id="23" dur="500"/>
                                        <p:tgtEl>
                                          <p:spTgt spid="6148"/>
                                        </p:tgtEl>
                                      </p:cBhvr>
                                    </p:animEffect>
                                  </p:childTnLst>
                                </p:cTn>
                              </p:par>
                              <p:par>
                                <p:cTn id="24" presetID="3" presetClass="entr" presetSubtype="10" fill="hold" grpId="0" nodeType="withEffect">
                                  <p:stCondLst>
                                    <p:cond delay="0"/>
                                  </p:stCondLst>
                                  <p:childTnLst>
                                    <p:set>
                                      <p:cBhvr additive="repl">
                                        <p:cTn id="25" dur="1" fill="hold">
                                          <p:stCondLst>
                                            <p:cond delay="0"/>
                                          </p:stCondLst>
                                        </p:cTn>
                                        <p:tgtEl>
                                          <p:spTgt spid="6153"/>
                                        </p:tgtEl>
                                        <p:attrNameLst>
                                          <p:attrName>style.visibility</p:attrName>
                                        </p:attrNameLst>
                                      </p:cBhvr>
                                      <p:to>
                                        <p:strVal val="visible"/>
                                      </p:to>
                                    </p:set>
                                    <p:animEffect transition="in" filter="blinds(horizontal)">
                                      <p:cBhvr additive="repl">
                                        <p:cTn id="26" dur="500"/>
                                        <p:tgtEl>
                                          <p:spTgt spid="615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additive="repl">
                                        <p:cTn id="30" dur="1" fill="hold">
                                          <p:stCondLst>
                                            <p:cond delay="0"/>
                                          </p:stCondLst>
                                        </p:cTn>
                                        <p:tgtEl>
                                          <p:spTgt spid="6148"/>
                                        </p:tgtEl>
                                        <p:attrNameLst>
                                          <p:attrName>style.visibility</p:attrName>
                                        </p:attrNameLst>
                                      </p:cBhvr>
                                      <p:to>
                                        <p:strVal val="visible"/>
                                      </p:to>
                                    </p:set>
                                    <p:animEffect transition="in" filter="blinds(horizontal)">
                                      <p:cBhvr additive="repl">
                                        <p:cTn id="31" dur="500"/>
                                        <p:tgtEl>
                                          <p:spTgt spid="6148"/>
                                        </p:tgtEl>
                                      </p:cBhvr>
                                    </p:animEffect>
                                  </p:childTnLst>
                                </p:cTn>
                              </p:par>
                              <p:par>
                                <p:cTn id="32" presetID="3" presetClass="entr" presetSubtype="10" fill="hold" grpId="0" nodeType="withEffect">
                                  <p:stCondLst>
                                    <p:cond delay="0"/>
                                  </p:stCondLst>
                                  <p:childTnLst>
                                    <p:set>
                                      <p:cBhvr additive="repl">
                                        <p:cTn id="33" dur="1" fill="hold">
                                          <p:stCondLst>
                                            <p:cond delay="0"/>
                                          </p:stCondLst>
                                        </p:cTn>
                                        <p:tgtEl>
                                          <p:spTgt spid="6149"/>
                                        </p:tgtEl>
                                        <p:attrNameLst>
                                          <p:attrName>style.visibility</p:attrName>
                                        </p:attrNameLst>
                                      </p:cBhvr>
                                      <p:to>
                                        <p:strVal val="visible"/>
                                      </p:to>
                                    </p:set>
                                    <p:animEffect transition="in" filter="blinds(horizontal)">
                                      <p:cBhvr additive="repl">
                                        <p:cTn id="34" dur="500"/>
                                        <p:tgtEl>
                                          <p:spTgt spid="6149"/>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6150"/>
                                        </p:tgtEl>
                                        <p:attrNameLst>
                                          <p:attrName>style.visibility</p:attrName>
                                        </p:attrNameLst>
                                      </p:cBhvr>
                                      <p:to>
                                        <p:strVal val="visible"/>
                                      </p:to>
                                    </p:set>
                                    <p:animEffect transition="in" filter="blinds(horizontal)">
                                      <p:cBhvr additive="repl">
                                        <p:cTn id="37" dur="500"/>
                                        <p:tgtEl>
                                          <p:spTgt spid="61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additive="repl">
                                        <p:cTn id="41" dur="1" fill="hold">
                                          <p:stCondLst>
                                            <p:cond delay="0"/>
                                          </p:stCondLst>
                                        </p:cTn>
                                        <p:tgtEl>
                                          <p:spTgt spid="6151"/>
                                        </p:tgtEl>
                                        <p:attrNameLst>
                                          <p:attrName>style.visibility</p:attrName>
                                        </p:attrNameLst>
                                      </p:cBhvr>
                                      <p:to>
                                        <p:strVal val="visible"/>
                                      </p:to>
                                    </p:set>
                                    <p:animEffect transition="in" filter="blinds(horizontal)">
                                      <p:cBhvr additive="repl">
                                        <p:cTn id="42"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2" grpId="0" animBg="1"/>
      <p:bldP spid="6153" grpId="0" animBg="1"/>
      <p:bldP spid="61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Aim</a:t>
            </a:r>
            <a:r>
              <a:rPr lang="en-GB" altLang="en-US" smtClean="0"/>
              <a:t> </a:t>
            </a:r>
          </a:p>
        </p:txBody>
      </p:sp>
      <p:sp>
        <p:nvSpPr>
          <p:cNvPr id="5123"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1600" b="1">
                <a:solidFill>
                  <a:schemeClr val="tx1"/>
                </a:solidFill>
              </a:rPr>
              <a:t>Identification and mapping of osteoporosis genes in the general population by DNA pooling</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1400">
                <a:solidFill>
                  <a:srgbClr val="000000"/>
                </a:solidFill>
              </a:rPr>
              <a:t>Osteoporosis is a common disease with a strong genetic component characterised by reduced bone mineral density (BMD) and an increased risk of fragility fractures. The molecular-basis of osteoporosis is incompletely understood, but current evidence suggests that susceptibility is influenced by the combined effects of several genes. Linkage disequilibrium mapping (LD mapping) using DNA pooling is a novel and potentially powerful tool for fine mapping of loci for polygenic diseases such as osteoporosis. In preliminary studies we successfully used DNA pooling to fine map a candidate locus for regulation of BMD on chromosome 1p36. We now wish to explore the possibility that LD mapping may be used to </a:t>
            </a:r>
            <a:r>
              <a:rPr lang="en-US" altLang="en-US" sz="1400" b="1">
                <a:solidFill>
                  <a:schemeClr val="tx1"/>
                </a:solidFill>
              </a:rPr>
              <a:t>characterise other candidate loci for regulation of BMD and identify the genes responsible. </a:t>
            </a:r>
            <a:r>
              <a:rPr lang="en-US" altLang="en-US" sz="1400">
                <a:solidFill>
                  <a:srgbClr val="000000"/>
                </a:solidFill>
              </a:rPr>
              <a:t>We will prepare DNA pools from individuals with high and low BMD and use these to fine map candidate loci which have been implicated in the genetic regulation of BMD by previous linkage studies. Positional candidate genes within these regions will then be screened to identify the casual mutations and polymorphisms. These studies will advance knowledge about </a:t>
            </a:r>
            <a:r>
              <a:rPr lang="en-US" altLang="en-US" sz="1400" b="1">
                <a:solidFill>
                  <a:schemeClr val="tx1"/>
                </a:solidFill>
              </a:rPr>
              <a:t>the genetic basis of osteoporosis </a:t>
            </a:r>
            <a:r>
              <a:rPr lang="en-US" altLang="en-US" sz="1400">
                <a:solidFill>
                  <a:srgbClr val="000000"/>
                </a:solidFill>
              </a:rPr>
              <a:t>and offer the prospect of identifying novel genes which are involved in the regulation of BMD. This information will be of clinical value in fracture risk assessment and in identifying new molecular targets for anti-osteoporotic therapies.</a:t>
            </a:r>
            <a:r>
              <a:rPr lang="en-GB" altLang="en-US" sz="1400">
                <a:solidFill>
                  <a:srgbClr val="000000"/>
                </a:solidFill>
              </a:rPr>
              <a:t> </a:t>
            </a:r>
          </a:p>
        </p:txBody>
      </p:sp>
      <p:sp>
        <p:nvSpPr>
          <p:cNvPr id="7171" name="AutoShape 3"/>
          <p:cNvSpPr>
            <a:spLocks noChangeArrowheads="1"/>
          </p:cNvSpPr>
          <p:nvPr/>
        </p:nvSpPr>
        <p:spPr bwMode="auto">
          <a:xfrm>
            <a:off x="6219825" y="4265613"/>
            <a:ext cx="2695575" cy="21034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Musculoskeletal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2.1 Aetiology - 100%</a:t>
            </a:r>
          </a:p>
        </p:txBody>
      </p:sp>
      <p:sp>
        <p:nvSpPr>
          <p:cNvPr id="7172" name="AutoShape 4"/>
          <p:cNvSpPr>
            <a:spLocks noChangeArrowheads="1"/>
          </p:cNvSpPr>
          <p:nvPr/>
        </p:nvSpPr>
        <p:spPr bwMode="auto">
          <a:xfrm>
            <a:off x="6254750" y="1620838"/>
            <a:ext cx="2635250" cy="152400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characterise genes involved in the development of osteoporosis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7172"/>
                                        </p:tgtEl>
                                        <p:attrNameLst>
                                          <p:attrName>style.visibility</p:attrName>
                                        </p:attrNameLst>
                                      </p:cBhvr>
                                      <p:to>
                                        <p:strVal val="visible"/>
                                      </p:to>
                                    </p:set>
                                    <p:animEffect transition="in" filter="blinds(horizontal)">
                                      <p:cBhvr additive="repl">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7171"/>
                                        </p:tgtEl>
                                        <p:attrNameLst>
                                          <p:attrName>style.visibility</p:attrName>
                                        </p:attrNameLst>
                                      </p:cBhvr>
                                      <p:to>
                                        <p:strVal val="visible"/>
                                      </p:to>
                                    </p:set>
                                    <p:animEffect transition="in" filter="blinds(horizontal)">
                                      <p:cBhvr additive="repl">
                                        <p:cTn id="12"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M1</a:t>
            </a:r>
            <a:r>
              <a:rPr lang="en-GB" altLang="en-US" smtClean="0"/>
              <a:t> </a:t>
            </a:r>
          </a:p>
        </p:txBody>
      </p:sp>
      <p:sp>
        <p:nvSpPr>
          <p:cNvPr id="6147"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Over two years for an investigation of the sarcoplasmic reticulum in human myometrium.</a:t>
            </a:r>
            <a:r>
              <a:rPr lang="en-GB" altLang="en-US" sz="1600">
                <a:solidFill>
                  <a:srgbClr val="000000"/>
                </a:solidFill>
              </a:rPr>
              <a:t> </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b="1">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This project will increase our knowledge of the sarcoplasmic reticulum (SR) in human myometrium. Ultimately this may help in the treatment or prevention of pre-term or difficult term labours. Studies on animal uterus have shown that Ca2+-induced Ca2+ release from the SR may not be functionally significant. Rather, the SR may release Ca2+ spontaneously when Ca2+-loaded, which activates membrane ion channels thus altering excitability. Both Ca2+-activated K+ (K+Ca) and Cl- (Cl-Ca) are expressed in the uterus. I will determine in single cells the effects of altering SR function on these currents. In intact myometrial preparations, I will also determine the functional effects of these manoeuvres. The role of the SR in sequestering Ca2+, via the SR Ca-ATPase, and contributing to relaxation is largely unexplained in human myometrium. We have developed methodology for making simultaneous measurements of changes in cytosolic and SR [Ca2+] in uterine myocytes. Using this new approach, I will investigate the changes in SR and cytosolic Ca2+ during agonist - induced and spontaneous Ca2+ transients. This will provide much new data and advance our understanding of the role of the SR in excitation and relaxation of the uterus </a:t>
            </a:r>
          </a:p>
        </p:txBody>
      </p:sp>
      <p:sp>
        <p:nvSpPr>
          <p:cNvPr id="8195" name="AutoShape 3"/>
          <p:cNvSpPr>
            <a:spLocks noChangeArrowheads="1"/>
          </p:cNvSpPr>
          <p:nvPr/>
        </p:nvSpPr>
        <p:spPr bwMode="auto">
          <a:xfrm>
            <a:off x="6254750" y="4278313"/>
            <a:ext cx="2635250" cy="21034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Reproduction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1.1 Underpinning - 100%</a:t>
            </a:r>
          </a:p>
        </p:txBody>
      </p:sp>
      <p:sp>
        <p:nvSpPr>
          <p:cNvPr id="8196" name="AutoShape 4"/>
          <p:cNvSpPr>
            <a:spLocks noChangeArrowheads="1"/>
          </p:cNvSpPr>
          <p:nvPr/>
        </p:nvSpPr>
        <p:spPr bwMode="auto">
          <a:xfrm>
            <a:off x="6254750" y="2636838"/>
            <a:ext cx="2635250" cy="152400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Links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Pregnancy</a:t>
            </a:r>
            <a:endParaRPr lang="en-GB" altLang="en-US">
              <a:solidFill>
                <a:srgbClr val="CCCCFF"/>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4"/>
              </a:rPr>
              <a:t>Underpinning</a:t>
            </a:r>
            <a:endParaRPr lang="en-GB" altLang="en-US">
              <a:solidFill>
                <a:srgbClr val="CCCCFF"/>
              </a:solidFill>
              <a:hlinkClick r:id="rId5"/>
            </a:endParaRPr>
          </a:p>
        </p:txBody>
      </p:sp>
      <p:sp>
        <p:nvSpPr>
          <p:cNvPr id="8197" name="AutoShape 5"/>
          <p:cNvSpPr>
            <a:spLocks noChangeArrowheads="1"/>
          </p:cNvSpPr>
          <p:nvPr/>
        </p:nvSpPr>
        <p:spPr bwMode="auto">
          <a:xfrm>
            <a:off x="6254750" y="995363"/>
            <a:ext cx="2635250" cy="152400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study the normal biology of the uterus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8197"/>
                                        </p:tgtEl>
                                        <p:attrNameLst>
                                          <p:attrName>style.visibility</p:attrName>
                                        </p:attrNameLst>
                                      </p:cBhvr>
                                      <p:to>
                                        <p:strVal val="visible"/>
                                      </p:to>
                                    </p:set>
                                    <p:animEffect transition="in" filter="blinds(horizontal)">
                                      <p:cBhvr additive="repl">
                                        <p:cTn id="7" dur="500"/>
                                        <p:tgtEl>
                                          <p:spTgt spid="81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8195"/>
                                        </p:tgtEl>
                                        <p:attrNameLst>
                                          <p:attrName>style.visibility</p:attrName>
                                        </p:attrNameLst>
                                      </p:cBhvr>
                                      <p:to>
                                        <p:strVal val="visible"/>
                                      </p:to>
                                    </p:set>
                                    <p:animEffect transition="in" filter="blinds(horizontal)">
                                      <p:cBhvr additive="repl">
                                        <p:cTn id="12" dur="500"/>
                                        <p:tgtEl>
                                          <p:spTgt spid="8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8196"/>
                                        </p:tgtEl>
                                        <p:attrNameLst>
                                          <p:attrName>style.visibility</p:attrName>
                                        </p:attrNameLst>
                                      </p:cBhvr>
                                      <p:to>
                                        <p:strVal val="visible"/>
                                      </p:to>
                                    </p:set>
                                    <p:animEffect transition="in" filter="blinds(horizontal)">
                                      <p:cBhvr additive="repl">
                                        <p:cTn id="1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M2</a:t>
            </a:r>
            <a:r>
              <a:rPr lang="en-GB" altLang="en-US" smtClean="0"/>
              <a:t> </a:t>
            </a:r>
          </a:p>
        </p:txBody>
      </p:sp>
      <p:sp>
        <p:nvSpPr>
          <p:cNvPr id="7171"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Regulation of macrophage function by Th2 cytokines in atherosclerosis.</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Cardiovascular disease is the leading cause of death in the UK. The underlying cause of angina, myocardial infarction and cerebral stroke is the development of atherosclerotic lesions in the major arteries. Monocytes bind to activated endothelium and differentiate into macrophages which endocytose modified low density lipoprotein (LDL) to form lipid-laden foam cells. Continued recruitment of mononuclear cells including CD4+ T cells into the atheromatous lesion leads to the development of complex atherosclerotic plaques.</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aim of this project will be to determine the role of the Th2-type cytokines Interleukin-4 (IL-4) and Interleukin-13 (IL-13) in regulating macrophage function in atherosclerosis 1. We want to test the hypothesis that the Th1/Th2 cytokine balance within atherosclerotic lesions critically affects cardiovascular disease progression. For these studies we will use animals that are defective in the IL-4 receptor alpha chain which can not respond to either IL-4 or IL-13.</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This programme of research will offer new insights into the pathophysiology of atherosclerosis. Specifically, we hope to identify key components of the host immune response that modify the development of atherosclerotic lesions. These experiments may identify new targets for drug design or suggest new therapeutic approaches to cardiovascular disease. </a:t>
            </a:r>
          </a:p>
        </p:txBody>
      </p:sp>
      <p:sp>
        <p:nvSpPr>
          <p:cNvPr id="9219" name="AutoShape 3"/>
          <p:cNvSpPr>
            <a:spLocks noChangeArrowheads="1"/>
          </p:cNvSpPr>
          <p:nvPr/>
        </p:nvSpPr>
        <p:spPr bwMode="auto">
          <a:xfrm>
            <a:off x="6265863" y="2924175"/>
            <a:ext cx="2624137" cy="120015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Links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hlinkClick r:id="rId3"/>
              </a:rPr>
              <a:t>Inflammatory &amp; Immune</a:t>
            </a: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4"/>
              </a:rPr>
              <a:t>Atherosclerosis</a:t>
            </a:r>
            <a:endParaRPr lang="en-GB" altLang="en-US">
              <a:solidFill>
                <a:srgbClr val="CCCCFF"/>
              </a:solidFill>
              <a:hlinkClick r:id="rId5"/>
            </a:endParaRPr>
          </a:p>
        </p:txBody>
      </p:sp>
      <p:sp>
        <p:nvSpPr>
          <p:cNvPr id="9220" name="AutoShape 4"/>
          <p:cNvSpPr>
            <a:spLocks noChangeArrowheads="1"/>
          </p:cNvSpPr>
          <p:nvPr/>
        </p:nvSpPr>
        <p:spPr bwMode="auto">
          <a:xfrm>
            <a:off x="6254750" y="4249738"/>
            <a:ext cx="2635250" cy="21034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Cardiovascular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2.1 Aetiology - 100%</a:t>
            </a:r>
          </a:p>
        </p:txBody>
      </p:sp>
      <p:sp>
        <p:nvSpPr>
          <p:cNvPr id="9221" name="AutoShape 5"/>
          <p:cNvSpPr>
            <a:spLocks noChangeArrowheads="1"/>
          </p:cNvSpPr>
          <p:nvPr/>
        </p:nvSpPr>
        <p:spPr bwMode="auto">
          <a:xfrm>
            <a:off x="6254750" y="995363"/>
            <a:ext cx="2635250" cy="173672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study biological factors involved in the cause and development of a circulatory disorder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9221"/>
                                        </p:tgtEl>
                                        <p:attrNameLst>
                                          <p:attrName>style.visibility</p:attrName>
                                        </p:attrNameLst>
                                      </p:cBhvr>
                                      <p:to>
                                        <p:strVal val="visible"/>
                                      </p:to>
                                    </p:set>
                                    <p:animEffect transition="in" filter="blinds(horizontal)">
                                      <p:cBhvr additive="repl">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9220"/>
                                        </p:tgtEl>
                                        <p:attrNameLst>
                                          <p:attrName>style.visibility</p:attrName>
                                        </p:attrNameLst>
                                      </p:cBhvr>
                                      <p:to>
                                        <p:strVal val="visible"/>
                                      </p:to>
                                    </p:set>
                                    <p:animEffect transition="in" filter="blinds(horizontal)">
                                      <p:cBhvr additive="repl">
                                        <p:cTn id="12" dur="500"/>
                                        <p:tgtEl>
                                          <p:spTgt spid="92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9219"/>
                                        </p:tgtEl>
                                        <p:attrNameLst>
                                          <p:attrName>style.visibility</p:attrName>
                                        </p:attrNameLst>
                                      </p:cBhvr>
                                      <p:to>
                                        <p:strVal val="visible"/>
                                      </p:to>
                                    </p:set>
                                    <p:animEffect transition="in" filter="blinds(horizontal)">
                                      <p:cBhvr additive="repl">
                                        <p:cTn id="1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M5</a:t>
            </a:r>
          </a:p>
        </p:txBody>
      </p:sp>
      <p:sp>
        <p:nvSpPr>
          <p:cNvPr id="8195"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Life-course Persistent Antisocial Behaviour</a:t>
            </a: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4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Objective: The proposed research programme aims to build knowledge about life-course persistent antisocial behaviour. Offenders having this disorder account for the bulk of violence. Hypotheses address: (a) developmental etiology, (b) how persistent antisocial behaviour is expressed in family life and the workplace, (c) how persistent antisocial behaviour is related to personality disorders, drug and alcohol dependence, and major mental disorders, (d) whether persistent antisocial behaviour leads to poor physical health, (e) how parental antisocial behaviour affects children. Methods: A birth cohort will be used. Analyses will ascertain relations between the study members antisocial status and variables drawn from extensive data gathered over many years about study members, their parents, their partners, and now their children. Significance: The proposed research will generate (a) disconfirming or supportive tests of our published theory of antisocial behaviour, (b) recommendations for tailoring the timing and content of interventions to fit offenders developmental histories, (c) documentation of the full scope of the health burden of antisocial behaviour, (d) information about the co-incidence of adult life problems for coordinating disparate service-delivery systems, (e) knowledge about origins of family violence, which can be used for prevention of partner and child abuse </a:t>
            </a:r>
          </a:p>
        </p:txBody>
      </p:sp>
      <p:sp>
        <p:nvSpPr>
          <p:cNvPr id="10243" name="AutoShape 3"/>
          <p:cNvSpPr>
            <a:spLocks noChangeArrowheads="1"/>
          </p:cNvSpPr>
          <p:nvPr/>
        </p:nvSpPr>
        <p:spPr bwMode="auto">
          <a:xfrm>
            <a:off x="6235700" y="4251325"/>
            <a:ext cx="2695575" cy="2103438"/>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Mental Health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2.3 Aetiology - 100%</a:t>
            </a:r>
          </a:p>
        </p:txBody>
      </p:sp>
      <p:sp>
        <p:nvSpPr>
          <p:cNvPr id="10244" name="AutoShape 4"/>
          <p:cNvSpPr>
            <a:spLocks noChangeArrowheads="1"/>
          </p:cNvSpPr>
          <p:nvPr/>
        </p:nvSpPr>
        <p:spPr bwMode="auto">
          <a:xfrm>
            <a:off x="6254750" y="995363"/>
            <a:ext cx="2635250" cy="1720850"/>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study the psychological/social determinants of a behavioural disorder</a:t>
            </a:r>
          </a:p>
        </p:txBody>
      </p:sp>
      <p:sp>
        <p:nvSpPr>
          <p:cNvPr id="6" name="AutoShape 3"/>
          <p:cNvSpPr>
            <a:spLocks noChangeArrowheads="1"/>
          </p:cNvSpPr>
          <p:nvPr/>
        </p:nvSpPr>
        <p:spPr bwMode="auto">
          <a:xfrm>
            <a:off x="6265863" y="2924175"/>
            <a:ext cx="2624137" cy="1200150"/>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Links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hlinkClick r:id="rId3"/>
              </a:rPr>
              <a:t>Mental Health</a:t>
            </a: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4"/>
              </a:rPr>
              <a:t>Cohorts (2.4)</a:t>
            </a:r>
            <a:endParaRPr lang="en-GB" altLang="en-US">
              <a:solidFill>
                <a:srgbClr val="CCCCFF"/>
              </a:solidFill>
              <a:hlinkClick r:id="rId5"/>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0244"/>
                                        </p:tgtEl>
                                        <p:attrNameLst>
                                          <p:attrName>style.visibility</p:attrName>
                                        </p:attrNameLst>
                                      </p:cBhvr>
                                      <p:to>
                                        <p:strVal val="visible"/>
                                      </p:to>
                                    </p:set>
                                    <p:animEffect transition="in" filter="blinds(horizontal)">
                                      <p:cBhvr additive="repl">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0243"/>
                                        </p:tgtEl>
                                        <p:attrNameLst>
                                          <p:attrName>style.visibility</p:attrName>
                                        </p:attrNameLst>
                                      </p:cBhvr>
                                      <p:to>
                                        <p:strVal val="visible"/>
                                      </p:to>
                                    </p:set>
                                    <p:animEffect transition="in" filter="blinds(horizontal)">
                                      <p:cBhvr additive="repl">
                                        <p:cTn id="12" dur="500"/>
                                        <p:tgtEl>
                                          <p:spTgt spid="102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6"/>
                                        </p:tgtEl>
                                        <p:attrNameLst>
                                          <p:attrName>style.visibility</p:attrName>
                                        </p:attrNameLst>
                                      </p:cBhvr>
                                      <p:to>
                                        <p:strVal val="visible"/>
                                      </p:to>
                                    </p:set>
                                    <p:animEffect transition="in" filter="blinds(horizontal)">
                                      <p:cBhvr additive="repl">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M6</a:t>
            </a:r>
          </a:p>
        </p:txBody>
      </p:sp>
      <p:sp>
        <p:nvSpPr>
          <p:cNvPr id="9219"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Randomised controlled trial of the effectiveness of a schools-based, peer-led smoking intervention</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The intervention to be evaluated is a 'diffusion of innovation' approach to reducing teenage smoking prevalence, an approach previously used successfully to promote HIV-risk reduction. An earlier feasibility study of two intervention and two control schools indicated an impact on smoking uptake in Year 8 pupils. The intervention is being further modified following the experience of the feasibility study. This proposal aims to assess the intervention's effectiveness in a cluster randomised controlled trial, with 33 schools in each arm of the trial. Control schools will be offered a conventional, classroom-based anti-smoking package. Smoking behaviour will be monitored for two years post-intervention by self-report data and by cotinine testing of saliva samples. If no intervention effect is observable at one year post-intervention, then the trial will be terminated early. A process evaluation and a health economics evaluation will also be undertaken. </a:t>
            </a:r>
          </a:p>
        </p:txBody>
      </p:sp>
      <p:sp>
        <p:nvSpPr>
          <p:cNvPr id="11267" name="AutoShape 3"/>
          <p:cNvSpPr>
            <a:spLocks noChangeArrowheads="1"/>
          </p:cNvSpPr>
          <p:nvPr/>
        </p:nvSpPr>
        <p:spPr bwMode="auto">
          <a:xfrm>
            <a:off x="6238875" y="2781300"/>
            <a:ext cx="2635250" cy="1325563"/>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Smoking</a:t>
            </a:r>
            <a:endParaRPr lang="en-GB" altLang="en-US">
              <a:solidFill>
                <a:srgbClr val="CCCCFF"/>
              </a:solidFill>
              <a:hlinkClick r:id="rId4"/>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5"/>
              </a:rPr>
              <a:t>Trials</a:t>
            </a:r>
            <a:endParaRPr lang="en-GB" altLang="en-US">
              <a:solidFill>
                <a:srgbClr val="CCCCFF"/>
              </a:solidFill>
              <a:hlinkClick r:id="rId6"/>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7"/>
              </a:rPr>
              <a:t>Economic evaluation</a:t>
            </a:r>
            <a:endParaRPr lang="en-GB" altLang="en-US">
              <a:solidFill>
                <a:srgbClr val="CCCCFF"/>
              </a:solidFill>
              <a:hlinkClick r:id="rId8"/>
            </a:endParaRPr>
          </a:p>
        </p:txBody>
      </p:sp>
      <p:sp>
        <p:nvSpPr>
          <p:cNvPr id="11268" name="AutoShape 4"/>
          <p:cNvSpPr>
            <a:spLocks noChangeArrowheads="1"/>
          </p:cNvSpPr>
          <p:nvPr/>
        </p:nvSpPr>
        <p:spPr bwMode="auto">
          <a:xfrm>
            <a:off x="6249988" y="4279900"/>
            <a:ext cx="2695575" cy="2393950"/>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Cancer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Cardiovascular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Respiratory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Stroke – 25%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3.1 Prevention - 100%</a:t>
            </a:r>
          </a:p>
        </p:txBody>
      </p:sp>
      <p:sp>
        <p:nvSpPr>
          <p:cNvPr id="11269" name="AutoShape 5"/>
          <p:cNvSpPr>
            <a:spLocks noChangeArrowheads="1"/>
          </p:cNvSpPr>
          <p:nvPr/>
        </p:nvSpPr>
        <p:spPr bwMode="auto">
          <a:xfrm>
            <a:off x="6254750" y="920750"/>
            <a:ext cx="2635250" cy="1751013"/>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test an intervention to modify behaviour and prevent uptake of smoking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1269"/>
                                        </p:tgtEl>
                                        <p:attrNameLst>
                                          <p:attrName>style.visibility</p:attrName>
                                        </p:attrNameLst>
                                      </p:cBhvr>
                                      <p:to>
                                        <p:strVal val="visible"/>
                                      </p:to>
                                    </p:set>
                                    <p:animEffect transition="in" filter="blinds(horizontal)">
                                      <p:cBhvr additive="repl">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1267"/>
                                        </p:tgtEl>
                                        <p:attrNameLst>
                                          <p:attrName>style.visibility</p:attrName>
                                        </p:attrNameLst>
                                      </p:cBhvr>
                                      <p:to>
                                        <p:strVal val="visible"/>
                                      </p:to>
                                    </p:set>
                                    <p:animEffect transition="in" filter="blinds(horizontal)">
                                      <p:cBhvr additive="repl">
                                        <p:cTn id="12" dur="500"/>
                                        <p:tgtEl>
                                          <p:spTgt spid="112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1268"/>
                                        </p:tgtEl>
                                        <p:attrNameLst>
                                          <p:attrName>style.visibility</p:attrName>
                                        </p:attrNameLst>
                                      </p:cBhvr>
                                      <p:to>
                                        <p:strVal val="visible"/>
                                      </p:to>
                                    </p:set>
                                    <p:animEffect transition="in" filter="blinds(horizontal)">
                                      <p:cBhvr additive="repl">
                                        <p:cTn id="1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M7</a:t>
            </a:r>
          </a:p>
        </p:txBody>
      </p:sp>
      <p:sp>
        <p:nvSpPr>
          <p:cNvPr id="10243"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Molecular profiling of epithelial ovarian and breast cancer with simultaneous cDNA and CGH microarrays</a:t>
            </a:r>
            <a:r>
              <a:rPr lang="en-GB" altLang="en-US" sz="1600">
                <a:solidFill>
                  <a:srgbClr val="000000"/>
                </a:solidFill>
              </a:rPr>
              <a:t> </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Advances in cDNA microarray technology now make it possible to rapidly determine the expression ratios of thousands of genes within a single cancer. Analysis of these large data sets can discover clusters of gene expression patterns that may determine new cancer classifications or prognostic information. However, none of these studies have validated the candidate genes on large independent sample sets. This proposal sets out to improve the current approach to expression profiling by 1) tightly integrating expression analysis with array CGH; 2) developing robust RNA amplification methods for expression analysis from microscopic biopsies; and 3) using tissue microarrays for high-throughput validation of candidate markers. These techniques will be used in two stages: 1) To carry out pilot projects that will investigate a series of platinum-resistant ovarian cancers and high risk breast cancers to identify candidate clusters for prognosis. 2) To validate the predictive value of smaller subset of markers from these clusters, using tissue microarrays of tumours from patients in phase III clinical trials. The validated markers should have high utility of routine pathological assessment of patient material. </a:t>
            </a:r>
          </a:p>
        </p:txBody>
      </p:sp>
      <p:sp>
        <p:nvSpPr>
          <p:cNvPr id="12291" name="AutoShape 3"/>
          <p:cNvSpPr>
            <a:spLocks noChangeArrowheads="1"/>
          </p:cNvSpPr>
          <p:nvPr/>
        </p:nvSpPr>
        <p:spPr bwMode="auto">
          <a:xfrm>
            <a:off x="6219825" y="4221163"/>
            <a:ext cx="2695575" cy="2255837"/>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Cancer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4.1/4.2 Detection &amp;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Diagnosis - 50%/50%</a:t>
            </a:r>
          </a:p>
        </p:txBody>
      </p:sp>
      <p:sp>
        <p:nvSpPr>
          <p:cNvPr id="12292" name="AutoShape 4"/>
          <p:cNvSpPr>
            <a:spLocks noChangeArrowheads="1"/>
          </p:cNvSpPr>
          <p:nvPr/>
        </p:nvSpPr>
        <p:spPr bwMode="auto">
          <a:xfrm>
            <a:off x="6254750" y="981075"/>
            <a:ext cx="2635250" cy="200977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To discover </a:t>
            </a:r>
            <a:r>
              <a:rPr lang="en-GB" altLang="en-US" b="1">
                <a:solidFill>
                  <a:srgbClr val="000000"/>
                </a:solidFill>
              </a:rPr>
              <a:t>and</a:t>
            </a:r>
            <a:r>
              <a:rPr lang="en-GB" altLang="en-US">
                <a:solidFill>
                  <a:srgbClr val="000000"/>
                </a:solidFill>
              </a:rPr>
              <a:t> evaluate biological markers with predictive value for ovarian and breast cancer</a:t>
            </a:r>
          </a:p>
        </p:txBody>
      </p:sp>
      <p:sp>
        <p:nvSpPr>
          <p:cNvPr id="6" name="AutoShape 3"/>
          <p:cNvSpPr>
            <a:spLocks noChangeArrowheads="1"/>
          </p:cNvSpPr>
          <p:nvPr/>
        </p:nvSpPr>
        <p:spPr bwMode="auto">
          <a:xfrm>
            <a:off x="6238875" y="3040063"/>
            <a:ext cx="2635250" cy="1109662"/>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Biomarkers</a:t>
            </a:r>
            <a:endParaRPr lang="en-GB" altLang="en-US">
              <a:solidFill>
                <a:srgbClr val="CCCCFF"/>
              </a:solidFill>
              <a:hlinkClick r:id="rId4"/>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5"/>
              </a:rPr>
              <a:t>Methodology</a:t>
            </a:r>
            <a:endParaRPr lang="en-GB" altLang="en-US">
              <a:solidFill>
                <a:srgbClr val="CCCC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2292"/>
                                        </p:tgtEl>
                                        <p:attrNameLst>
                                          <p:attrName>style.visibility</p:attrName>
                                        </p:attrNameLst>
                                      </p:cBhvr>
                                      <p:to>
                                        <p:strVal val="visible"/>
                                      </p:to>
                                    </p:set>
                                    <p:animEffect transition="in" filter="blinds(horizontal)">
                                      <p:cBhvr additive="repl">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6"/>
                                        </p:tgtEl>
                                        <p:attrNameLst>
                                          <p:attrName>style.visibility</p:attrName>
                                        </p:attrNameLst>
                                      </p:cBhvr>
                                      <p:to>
                                        <p:strVal val="visible"/>
                                      </p:to>
                                    </p:set>
                                    <p:animEffect transition="in" filter="blinds(horizontal)">
                                      <p:cBhvr additive="repl">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2291"/>
                                        </p:tgtEl>
                                        <p:attrNameLst>
                                          <p:attrName>style.visibility</p:attrName>
                                        </p:attrNameLst>
                                      </p:cBhvr>
                                      <p:to>
                                        <p:strVal val="visible"/>
                                      </p:to>
                                    </p:set>
                                    <p:animEffect transition="in" filter="blinds(horizontal)">
                                      <p:cBhvr additive="repl">
                                        <p:cTn id="1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mtClean="0"/>
              <a:t>M8</a:t>
            </a:r>
          </a:p>
        </p:txBody>
      </p:sp>
      <p:sp>
        <p:nvSpPr>
          <p:cNvPr id="11267" name="Rectangle 2"/>
          <p:cNvSpPr>
            <a:spLocks noChangeArrowheads="1"/>
          </p:cNvSpPr>
          <p:nvPr/>
        </p:nvSpPr>
        <p:spPr bwMode="auto">
          <a:xfrm>
            <a:off x="457200" y="984250"/>
            <a:ext cx="5632450" cy="54070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600" b="1">
                <a:solidFill>
                  <a:srgbClr val="000000"/>
                </a:solidFill>
              </a:rPr>
              <a:t>Scanning for cystic fibrosis </a:t>
            </a:r>
          </a:p>
          <a:p>
            <a:pPr algn="just">
              <a:spcBef>
                <a:spcPts val="4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1600" b="1">
              <a:solidFill>
                <a:srgbClr val="000000"/>
              </a:solidFill>
            </a:endParaRPr>
          </a:p>
          <a:p>
            <a:pPr algn="just">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a:solidFill>
                  <a:srgbClr val="000000"/>
                </a:solidFill>
              </a:rPr>
              <a:t>Hyperpolarized 3-Helium MR is a novel technology that combines static imaging of the airways with real time dynamic information on gas inflow together with regional information on airspace size and oxygen uptake. It has the ability to relate structural change to function and may prove to be a more sensitive methodology to evaluate lung function and extent of disease than existing imaging techniques. 3-Helium MR has been performed safely in young patients with asthma and in a few patients with cystic fibrosis. We will perform 3-Helium MR scans on a cross-section of 20 patients with cystic fibrosis (CF). This pilot study will establish the feasibility, reproducibility and safety of the technique in CF and correlate results with conventional methods of assessment. Subjects will be chosen from both paediatric and adult CF units to ensure a wide age range and reflect disease of varying severity. Data from this pilot study will form the basis of future clinical applications of the technique to assess the impact of neonatal screening on lung disease and the efficacy of new therapies in cystic fibrosis </a:t>
            </a:r>
          </a:p>
        </p:txBody>
      </p:sp>
      <p:sp>
        <p:nvSpPr>
          <p:cNvPr id="13315" name="AutoShape 3"/>
          <p:cNvSpPr>
            <a:spLocks noChangeArrowheads="1"/>
          </p:cNvSpPr>
          <p:nvPr/>
        </p:nvSpPr>
        <p:spPr bwMode="auto">
          <a:xfrm>
            <a:off x="6238875" y="4197350"/>
            <a:ext cx="2635250" cy="2255838"/>
          </a:xfrm>
          <a:prstGeom prst="roundRect">
            <a:avLst>
              <a:gd name="adj" fmla="val 16667"/>
            </a:avLst>
          </a:prstGeom>
          <a:solidFill>
            <a:srgbClr val="FFFF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HRCS Coding</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b="1">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Health Categories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Congenital - 100%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Research Activity Codes</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4.2 Detection &amp;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Diagnosis – 100%</a:t>
            </a:r>
          </a:p>
        </p:txBody>
      </p:sp>
      <p:sp>
        <p:nvSpPr>
          <p:cNvPr id="13316" name="AutoShape 4"/>
          <p:cNvSpPr>
            <a:spLocks noChangeArrowheads="1"/>
          </p:cNvSpPr>
          <p:nvPr/>
        </p:nvSpPr>
        <p:spPr bwMode="auto">
          <a:xfrm>
            <a:off x="6254750" y="995363"/>
            <a:ext cx="2635250" cy="2009775"/>
          </a:xfrm>
          <a:prstGeom prst="roundRect">
            <a:avLst>
              <a:gd name="adj" fmla="val 16667"/>
            </a:avLst>
          </a:prstGeom>
          <a:solidFill>
            <a:srgbClr val="BBE0E3"/>
          </a:solidFill>
          <a:ln w="9360">
            <a:solidFill>
              <a:srgbClr val="000000"/>
            </a:solidFill>
            <a:miter lim="800000"/>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Aim</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000000"/>
                </a:solidFill>
              </a:rPr>
              <a:t>Pilot study in patients to evaluate a new diagnostic monitoring technology for cystic fibrosis</a:t>
            </a:r>
          </a:p>
        </p:txBody>
      </p:sp>
      <p:sp>
        <p:nvSpPr>
          <p:cNvPr id="6" name="AutoShape 3"/>
          <p:cNvSpPr>
            <a:spLocks noChangeArrowheads="1"/>
          </p:cNvSpPr>
          <p:nvPr/>
        </p:nvSpPr>
        <p:spPr bwMode="auto">
          <a:xfrm>
            <a:off x="6238875" y="3040063"/>
            <a:ext cx="2635250" cy="1109662"/>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b="1">
                <a:solidFill>
                  <a:srgbClr val="000000"/>
                </a:solidFill>
              </a:rPr>
              <a:t>Website Guidance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3"/>
              </a:rPr>
              <a:t>Congenital</a:t>
            </a:r>
            <a:endParaRPr lang="en-GB" altLang="en-US">
              <a:solidFill>
                <a:srgbClr val="CCCCFF"/>
              </a:solidFill>
              <a:hlinkClick r:id="rId4"/>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solidFill>
                  <a:srgbClr val="CCCCFF"/>
                </a:solidFill>
                <a:hlinkClick r:id="rId5"/>
              </a:rPr>
              <a:t>Screening</a:t>
            </a:r>
            <a:endParaRPr lang="en-GB" altLang="en-US">
              <a:solidFill>
                <a:srgbClr val="CCCC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3316"/>
                                        </p:tgtEl>
                                        <p:attrNameLst>
                                          <p:attrName>style.visibility</p:attrName>
                                        </p:attrNameLst>
                                      </p:cBhvr>
                                      <p:to>
                                        <p:strVal val="visible"/>
                                      </p:to>
                                    </p:set>
                                    <p:animEffect transition="in" filter="blinds(horizontal)">
                                      <p:cBhvr additive="repl">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6"/>
                                        </p:tgtEl>
                                        <p:attrNameLst>
                                          <p:attrName>style.visibility</p:attrName>
                                        </p:attrNameLst>
                                      </p:cBhvr>
                                      <p:to>
                                        <p:strVal val="visible"/>
                                      </p:to>
                                    </p:set>
                                    <p:animEffect transition="in" filter="blinds(horizontal)">
                                      <p:cBhvr additive="repl">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3315"/>
                                        </p:tgtEl>
                                        <p:attrNameLst>
                                          <p:attrName>style.visibility</p:attrName>
                                        </p:attrNameLst>
                                      </p:cBhvr>
                                      <p:to>
                                        <p:strVal val="visible"/>
                                      </p:to>
                                    </p:set>
                                    <p:animEffect transition="in" filter="blinds(horizontal)">
                                      <p:cBhvr additive="repl">
                                        <p:cTn id="1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2861</TotalTime>
  <Words>8643</Words>
  <Application>Microsoft Office PowerPoint</Application>
  <PresentationFormat>On-screen Show (4:3)</PresentationFormat>
  <Paragraphs>546</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Default Design</vt:lpstr>
      <vt:lpstr>1_Default Design</vt:lpstr>
      <vt:lpstr>PowerPoint Presentation</vt:lpstr>
      <vt:lpstr>Identifying the main aim </vt:lpstr>
      <vt:lpstr>Aim </vt:lpstr>
      <vt:lpstr>M1 </vt:lpstr>
      <vt:lpstr>M2 </vt:lpstr>
      <vt:lpstr>M5</vt:lpstr>
      <vt:lpstr>M6</vt:lpstr>
      <vt:lpstr>M7</vt:lpstr>
      <vt:lpstr>M8</vt:lpstr>
      <vt:lpstr>M9</vt:lpstr>
      <vt:lpstr>M10</vt:lpstr>
      <vt:lpstr>R2A</vt:lpstr>
      <vt:lpstr>M11</vt:lpstr>
      <vt:lpstr>M12</vt:lpstr>
      <vt:lpstr>M13</vt:lpstr>
      <vt:lpstr>M15</vt:lpstr>
      <vt:lpstr>M16</vt:lpstr>
      <vt:lpstr>M4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Speakman</dc:creator>
  <cp:lastModifiedBy>Carter James</cp:lastModifiedBy>
  <cp:revision>139</cp:revision>
  <cp:lastPrinted>1601-01-01T00:00:00Z</cp:lastPrinted>
  <dcterms:created xsi:type="dcterms:W3CDTF">2007-11-07T09:10:44Z</dcterms:created>
  <dcterms:modified xsi:type="dcterms:W3CDTF">2016-02-25T10:17:56Z</dcterms:modified>
</cp:coreProperties>
</file>