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32"/>
  </p:notesMasterIdLst>
  <p:handoutMasterIdLst>
    <p:handoutMasterId r:id="rId33"/>
  </p:handoutMasterIdLst>
  <p:sldIdLst>
    <p:sldId id="278" r:id="rId3"/>
    <p:sldId id="279" r:id="rId4"/>
    <p:sldId id="280" r:id="rId5"/>
    <p:sldId id="310" r:id="rId6"/>
    <p:sldId id="284" r:id="rId7"/>
    <p:sldId id="315" r:id="rId8"/>
    <p:sldId id="285" r:id="rId9"/>
    <p:sldId id="286" r:id="rId10"/>
    <p:sldId id="311" r:id="rId11"/>
    <p:sldId id="312" r:id="rId12"/>
    <p:sldId id="313" r:id="rId13"/>
    <p:sldId id="287" r:id="rId14"/>
    <p:sldId id="314" r:id="rId15"/>
    <p:sldId id="288" r:id="rId16"/>
    <p:sldId id="289" r:id="rId17"/>
    <p:sldId id="316" r:id="rId18"/>
    <p:sldId id="290" r:id="rId19"/>
    <p:sldId id="291" r:id="rId20"/>
    <p:sldId id="330" r:id="rId21"/>
    <p:sldId id="328" r:id="rId22"/>
    <p:sldId id="331" r:id="rId23"/>
    <p:sldId id="292" r:id="rId24"/>
    <p:sldId id="317" r:id="rId25"/>
    <p:sldId id="318" r:id="rId26"/>
    <p:sldId id="319" r:id="rId27"/>
    <p:sldId id="293" r:id="rId28"/>
    <p:sldId id="329" r:id="rId29"/>
    <p:sldId id="294" r:id="rId30"/>
    <p:sldId id="299" r:id="rId31"/>
  </p:sldIdLst>
  <p:sldSz cx="9144000" cy="6858000" type="screen4x3"/>
  <p:notesSz cx="6797675" cy="987425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pitchFamily="32" charset="0"/>
        <a:cs typeface="Lucida Sans Unicode" pitchFamily="32" charset="0"/>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pitchFamily="32" charset="0"/>
        <a:cs typeface="Lucida Sans Unicode" pitchFamily="32" charset="0"/>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pitchFamily="32" charset="0"/>
        <a:cs typeface="Lucida Sans Unicode" pitchFamily="32" charset="0"/>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pitchFamily="32" charset="0"/>
        <a:cs typeface="Lucida Sans Unicode" pitchFamily="32" charset="0"/>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pitchFamily="32" charset="0"/>
        <a:cs typeface="Lucida Sans Unicode" pitchFamily="32" charset="0"/>
      </a:defRPr>
    </a:lvl5pPr>
    <a:lvl6pPr marL="2286000" algn="l" defTabSz="914400" rtl="0" eaLnBrk="1" latinLnBrk="0" hangingPunct="1">
      <a:defRPr kern="1200">
        <a:solidFill>
          <a:schemeClr val="bg1"/>
        </a:solidFill>
        <a:latin typeface="Arial" charset="0"/>
        <a:ea typeface="Lucida Sans Unicode" pitchFamily="32" charset="0"/>
        <a:cs typeface="Lucida Sans Unicode" pitchFamily="32" charset="0"/>
      </a:defRPr>
    </a:lvl6pPr>
    <a:lvl7pPr marL="2743200" algn="l" defTabSz="914400" rtl="0" eaLnBrk="1" latinLnBrk="0" hangingPunct="1">
      <a:defRPr kern="1200">
        <a:solidFill>
          <a:schemeClr val="bg1"/>
        </a:solidFill>
        <a:latin typeface="Arial" charset="0"/>
        <a:ea typeface="Lucida Sans Unicode" pitchFamily="32" charset="0"/>
        <a:cs typeface="Lucida Sans Unicode" pitchFamily="32" charset="0"/>
      </a:defRPr>
    </a:lvl7pPr>
    <a:lvl8pPr marL="3200400" algn="l" defTabSz="914400" rtl="0" eaLnBrk="1" latinLnBrk="0" hangingPunct="1">
      <a:defRPr kern="1200">
        <a:solidFill>
          <a:schemeClr val="bg1"/>
        </a:solidFill>
        <a:latin typeface="Arial" charset="0"/>
        <a:ea typeface="Lucida Sans Unicode" pitchFamily="32" charset="0"/>
        <a:cs typeface="Lucida Sans Unicode" pitchFamily="32" charset="0"/>
      </a:defRPr>
    </a:lvl8pPr>
    <a:lvl9pPr marL="3657600" algn="l" defTabSz="914400" rtl="0" eaLnBrk="1" latinLnBrk="0" hangingPunct="1">
      <a:defRPr kern="1200">
        <a:solidFill>
          <a:schemeClr val="bg1"/>
        </a:solidFill>
        <a:latin typeface="Arial" charset="0"/>
        <a:ea typeface="Lucida Sans Unicode" pitchFamily="32" charset="0"/>
        <a:cs typeface="Lucida Sans Unicode" pitchFamily="32"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0">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75224" autoAdjust="0"/>
  </p:normalViewPr>
  <p:slideViewPr>
    <p:cSldViewPr>
      <p:cViewPr varScale="1">
        <p:scale>
          <a:sx n="47" d="100"/>
          <a:sy n="47" d="100"/>
        </p:scale>
        <p:origin x="1098" y="3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70"/>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288" cy="493634"/>
          </a:xfrm>
          <a:prstGeom prst="rect">
            <a:avLst/>
          </a:prstGeom>
        </p:spPr>
        <p:txBody>
          <a:bodyPr vert="horz" lIns="88436" tIns="44218" rIns="88436" bIns="44218" rtlCol="0"/>
          <a:lstStyle>
            <a:lvl1pPr algn="l">
              <a:defRPr sz="1100"/>
            </a:lvl1pPr>
          </a:lstStyle>
          <a:p>
            <a:endParaRPr lang="en-GB"/>
          </a:p>
        </p:txBody>
      </p:sp>
      <p:sp>
        <p:nvSpPr>
          <p:cNvPr id="3" name="Date Placeholder 2"/>
          <p:cNvSpPr>
            <a:spLocks noGrp="1"/>
          </p:cNvSpPr>
          <p:nvPr>
            <p:ph type="dt" sz="quarter" idx="1"/>
          </p:nvPr>
        </p:nvSpPr>
        <p:spPr>
          <a:xfrm>
            <a:off x="3850798" y="0"/>
            <a:ext cx="2945288" cy="493634"/>
          </a:xfrm>
          <a:prstGeom prst="rect">
            <a:avLst/>
          </a:prstGeom>
        </p:spPr>
        <p:txBody>
          <a:bodyPr vert="horz" lIns="88436" tIns="44218" rIns="88436" bIns="44218" rtlCol="0"/>
          <a:lstStyle>
            <a:lvl1pPr algn="r">
              <a:defRPr sz="1100"/>
            </a:lvl1pPr>
          </a:lstStyle>
          <a:p>
            <a:fld id="{3B79FE33-B5B7-4810-A19D-9495AF42F629}" type="datetimeFigureOut">
              <a:rPr lang="en-GB" smtClean="0"/>
              <a:t>15/07/2016</a:t>
            </a:fld>
            <a:endParaRPr lang="en-GB"/>
          </a:p>
        </p:txBody>
      </p:sp>
      <p:sp>
        <p:nvSpPr>
          <p:cNvPr id="4" name="Footer Placeholder 3"/>
          <p:cNvSpPr>
            <a:spLocks noGrp="1"/>
          </p:cNvSpPr>
          <p:nvPr>
            <p:ph type="ftr" sz="quarter" idx="2"/>
          </p:nvPr>
        </p:nvSpPr>
        <p:spPr>
          <a:xfrm>
            <a:off x="1" y="9379036"/>
            <a:ext cx="2945288" cy="493634"/>
          </a:xfrm>
          <a:prstGeom prst="rect">
            <a:avLst/>
          </a:prstGeom>
        </p:spPr>
        <p:txBody>
          <a:bodyPr vert="horz" lIns="88436" tIns="44218" rIns="88436" bIns="44218" rtlCol="0" anchor="b"/>
          <a:lstStyle>
            <a:lvl1pPr algn="l">
              <a:defRPr sz="1100"/>
            </a:lvl1pPr>
          </a:lstStyle>
          <a:p>
            <a:endParaRPr lang="en-GB"/>
          </a:p>
        </p:txBody>
      </p:sp>
      <p:sp>
        <p:nvSpPr>
          <p:cNvPr id="5" name="Slide Number Placeholder 4"/>
          <p:cNvSpPr>
            <a:spLocks noGrp="1"/>
          </p:cNvSpPr>
          <p:nvPr>
            <p:ph type="sldNum" sz="quarter" idx="3"/>
          </p:nvPr>
        </p:nvSpPr>
        <p:spPr>
          <a:xfrm>
            <a:off x="3850798" y="9379036"/>
            <a:ext cx="2945288" cy="493634"/>
          </a:xfrm>
          <a:prstGeom prst="rect">
            <a:avLst/>
          </a:prstGeom>
        </p:spPr>
        <p:txBody>
          <a:bodyPr vert="horz" lIns="88436" tIns="44218" rIns="88436" bIns="44218" rtlCol="0" anchor="b"/>
          <a:lstStyle>
            <a:lvl1pPr algn="r">
              <a:defRPr sz="1100"/>
            </a:lvl1pPr>
          </a:lstStyle>
          <a:p>
            <a:fld id="{7899DC0D-FF41-4F77-B868-C5B463B4A03A}" type="slidenum">
              <a:rPr lang="en-GB" smtClean="0"/>
              <a:t>‹#›</a:t>
            </a:fld>
            <a:endParaRPr lang="en-GB"/>
          </a:p>
        </p:txBody>
      </p:sp>
    </p:spTree>
    <p:extLst>
      <p:ext uri="{BB962C8B-B14F-4D97-AF65-F5344CB8AC3E}">
        <p14:creationId xmlns:p14="http://schemas.microsoft.com/office/powerpoint/2010/main" val="1315506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AutoShape 1"/>
          <p:cNvSpPr>
            <a:spLocks noChangeArrowheads="1"/>
          </p:cNvSpPr>
          <p:nvPr/>
        </p:nvSpPr>
        <p:spPr bwMode="auto">
          <a:xfrm>
            <a:off x="1" y="0"/>
            <a:ext cx="6797675" cy="9874250"/>
          </a:xfrm>
          <a:prstGeom prst="roundRect">
            <a:avLst>
              <a:gd name="adj" fmla="val 23"/>
            </a:avLst>
          </a:prstGeom>
          <a:solidFill>
            <a:srgbClr val="FFFFFF"/>
          </a:solidFill>
          <a:ln w="9360">
            <a:noFill/>
            <a:miter lim="800000"/>
            <a:headEnd/>
            <a:tailEnd/>
          </a:ln>
          <a:effectLst/>
        </p:spPr>
        <p:txBody>
          <a:bodyPr wrap="none" lIns="88436" tIns="44218" rIns="88436" bIns="44218" anchor="ctr"/>
          <a:lstStyle/>
          <a:p>
            <a:pPr>
              <a:defRPr/>
            </a:pPr>
            <a:endParaRPr lang="en-US" altLang="en-US"/>
          </a:p>
        </p:txBody>
      </p:sp>
      <p:sp>
        <p:nvSpPr>
          <p:cNvPr id="43011" name="AutoShape 2"/>
          <p:cNvSpPr>
            <a:spLocks noChangeArrowheads="1"/>
          </p:cNvSpPr>
          <p:nvPr/>
        </p:nvSpPr>
        <p:spPr bwMode="auto">
          <a:xfrm>
            <a:off x="1" y="0"/>
            <a:ext cx="6797675" cy="9874250"/>
          </a:xfrm>
          <a:prstGeom prst="roundRect">
            <a:avLst>
              <a:gd name="adj" fmla="val 23"/>
            </a:avLst>
          </a:prstGeom>
          <a:solidFill>
            <a:srgbClr val="FFFFFF"/>
          </a:solidFill>
          <a:ln w="9525">
            <a:noFill/>
            <a:round/>
            <a:headEnd/>
            <a:tailEnd/>
          </a:ln>
          <a:effectLst/>
        </p:spPr>
        <p:txBody>
          <a:bodyPr wrap="none" lIns="88436" tIns="44218" rIns="88436" bIns="44218" anchor="ctr"/>
          <a:lstStyle/>
          <a:p>
            <a:pPr>
              <a:defRPr/>
            </a:pPr>
            <a:endParaRPr lang="en-US" altLang="en-US"/>
          </a:p>
        </p:txBody>
      </p:sp>
      <p:sp>
        <p:nvSpPr>
          <p:cNvPr id="43012" name="AutoShape 3"/>
          <p:cNvSpPr>
            <a:spLocks noChangeArrowheads="1"/>
          </p:cNvSpPr>
          <p:nvPr/>
        </p:nvSpPr>
        <p:spPr bwMode="auto">
          <a:xfrm>
            <a:off x="1" y="0"/>
            <a:ext cx="6797675" cy="9874250"/>
          </a:xfrm>
          <a:prstGeom prst="roundRect">
            <a:avLst>
              <a:gd name="adj" fmla="val 23"/>
            </a:avLst>
          </a:prstGeom>
          <a:solidFill>
            <a:srgbClr val="FFFFFF"/>
          </a:solidFill>
          <a:ln w="9525">
            <a:noFill/>
            <a:round/>
            <a:headEnd/>
            <a:tailEnd/>
          </a:ln>
          <a:effectLst/>
        </p:spPr>
        <p:txBody>
          <a:bodyPr wrap="none" lIns="88436" tIns="44218" rIns="88436" bIns="44218" anchor="ctr"/>
          <a:lstStyle/>
          <a:p>
            <a:pPr>
              <a:defRPr/>
            </a:pPr>
            <a:endParaRPr lang="en-US" altLang="en-US"/>
          </a:p>
        </p:txBody>
      </p:sp>
      <p:sp>
        <p:nvSpPr>
          <p:cNvPr id="43013" name="AutoShape 4"/>
          <p:cNvSpPr>
            <a:spLocks noChangeArrowheads="1"/>
          </p:cNvSpPr>
          <p:nvPr/>
        </p:nvSpPr>
        <p:spPr bwMode="auto">
          <a:xfrm>
            <a:off x="1" y="0"/>
            <a:ext cx="6797675" cy="9874250"/>
          </a:xfrm>
          <a:prstGeom prst="roundRect">
            <a:avLst>
              <a:gd name="adj" fmla="val 23"/>
            </a:avLst>
          </a:prstGeom>
          <a:solidFill>
            <a:srgbClr val="FFFFFF"/>
          </a:solidFill>
          <a:ln w="9525">
            <a:noFill/>
            <a:round/>
            <a:headEnd/>
            <a:tailEnd/>
          </a:ln>
          <a:effectLst/>
        </p:spPr>
        <p:txBody>
          <a:bodyPr wrap="none" lIns="88436" tIns="44218" rIns="88436" bIns="44218" anchor="ctr"/>
          <a:lstStyle/>
          <a:p>
            <a:pPr>
              <a:defRPr/>
            </a:pPr>
            <a:endParaRPr lang="en-US" altLang="en-US"/>
          </a:p>
        </p:txBody>
      </p:sp>
      <p:sp>
        <p:nvSpPr>
          <p:cNvPr id="43014" name="AutoShape 5"/>
          <p:cNvSpPr>
            <a:spLocks noChangeArrowheads="1"/>
          </p:cNvSpPr>
          <p:nvPr/>
        </p:nvSpPr>
        <p:spPr bwMode="auto">
          <a:xfrm>
            <a:off x="1" y="0"/>
            <a:ext cx="6797675" cy="9874250"/>
          </a:xfrm>
          <a:prstGeom prst="roundRect">
            <a:avLst>
              <a:gd name="adj" fmla="val 23"/>
            </a:avLst>
          </a:prstGeom>
          <a:solidFill>
            <a:srgbClr val="FFFFFF"/>
          </a:solidFill>
          <a:ln w="9525">
            <a:noFill/>
            <a:round/>
            <a:headEnd/>
            <a:tailEnd/>
          </a:ln>
          <a:effectLst/>
        </p:spPr>
        <p:txBody>
          <a:bodyPr wrap="none" lIns="88436" tIns="44218" rIns="88436" bIns="44218" anchor="ctr"/>
          <a:lstStyle/>
          <a:p>
            <a:pPr>
              <a:defRPr/>
            </a:pPr>
            <a:endParaRPr lang="en-US" altLang="en-US"/>
          </a:p>
        </p:txBody>
      </p:sp>
      <p:sp>
        <p:nvSpPr>
          <p:cNvPr id="43015" name="AutoShape 6"/>
          <p:cNvSpPr>
            <a:spLocks noChangeArrowheads="1"/>
          </p:cNvSpPr>
          <p:nvPr/>
        </p:nvSpPr>
        <p:spPr bwMode="auto">
          <a:xfrm>
            <a:off x="1" y="0"/>
            <a:ext cx="6797675" cy="9874250"/>
          </a:xfrm>
          <a:prstGeom prst="roundRect">
            <a:avLst>
              <a:gd name="adj" fmla="val 23"/>
            </a:avLst>
          </a:prstGeom>
          <a:solidFill>
            <a:srgbClr val="FFFFFF"/>
          </a:solidFill>
          <a:ln w="9525">
            <a:noFill/>
            <a:round/>
            <a:headEnd/>
            <a:tailEnd/>
          </a:ln>
          <a:effectLst/>
        </p:spPr>
        <p:txBody>
          <a:bodyPr wrap="none" lIns="88436" tIns="44218" rIns="88436" bIns="44218" anchor="ctr"/>
          <a:lstStyle/>
          <a:p>
            <a:pPr>
              <a:defRPr/>
            </a:pPr>
            <a:endParaRPr lang="en-US" altLang="en-US"/>
          </a:p>
        </p:txBody>
      </p:sp>
      <p:sp>
        <p:nvSpPr>
          <p:cNvPr id="43016" name="AutoShape 7"/>
          <p:cNvSpPr>
            <a:spLocks noChangeArrowheads="1"/>
          </p:cNvSpPr>
          <p:nvPr/>
        </p:nvSpPr>
        <p:spPr bwMode="auto">
          <a:xfrm>
            <a:off x="1" y="0"/>
            <a:ext cx="6797675" cy="9874250"/>
          </a:xfrm>
          <a:prstGeom prst="roundRect">
            <a:avLst>
              <a:gd name="adj" fmla="val 23"/>
            </a:avLst>
          </a:prstGeom>
          <a:solidFill>
            <a:srgbClr val="FFFFFF"/>
          </a:solidFill>
          <a:ln w="9525">
            <a:noFill/>
            <a:round/>
            <a:headEnd/>
            <a:tailEnd/>
          </a:ln>
          <a:effectLst/>
        </p:spPr>
        <p:txBody>
          <a:bodyPr wrap="none" lIns="88436" tIns="44218" rIns="88436" bIns="44218" anchor="ctr"/>
          <a:lstStyle/>
          <a:p>
            <a:pPr>
              <a:defRPr/>
            </a:pPr>
            <a:endParaRPr lang="en-US" altLang="en-US"/>
          </a:p>
        </p:txBody>
      </p:sp>
      <p:sp>
        <p:nvSpPr>
          <p:cNvPr id="43017" name="AutoShape 8"/>
          <p:cNvSpPr>
            <a:spLocks noChangeArrowheads="1"/>
          </p:cNvSpPr>
          <p:nvPr/>
        </p:nvSpPr>
        <p:spPr bwMode="auto">
          <a:xfrm>
            <a:off x="1" y="0"/>
            <a:ext cx="6797675" cy="9874250"/>
          </a:xfrm>
          <a:prstGeom prst="roundRect">
            <a:avLst>
              <a:gd name="adj" fmla="val 23"/>
            </a:avLst>
          </a:prstGeom>
          <a:solidFill>
            <a:srgbClr val="FFFFFF"/>
          </a:solidFill>
          <a:ln w="9525">
            <a:noFill/>
            <a:round/>
            <a:headEnd/>
            <a:tailEnd/>
          </a:ln>
          <a:effectLst/>
        </p:spPr>
        <p:txBody>
          <a:bodyPr wrap="none" lIns="88436" tIns="44218" rIns="88436" bIns="44218" anchor="ctr"/>
          <a:lstStyle/>
          <a:p>
            <a:pPr>
              <a:defRPr/>
            </a:pPr>
            <a:endParaRPr lang="en-US" altLang="en-US"/>
          </a:p>
        </p:txBody>
      </p:sp>
      <p:sp>
        <p:nvSpPr>
          <p:cNvPr id="3081" name="Rectangle 9"/>
          <p:cNvSpPr>
            <a:spLocks noGrp="1" noChangeArrowheads="1"/>
          </p:cNvSpPr>
          <p:nvPr>
            <p:ph type="hdr"/>
          </p:nvPr>
        </p:nvSpPr>
        <p:spPr bwMode="auto">
          <a:xfrm>
            <a:off x="0" y="2"/>
            <a:ext cx="2934169" cy="480976"/>
          </a:xfrm>
          <a:prstGeom prst="rect">
            <a:avLst/>
          </a:prstGeom>
          <a:noFill/>
          <a:ln>
            <a:noFill/>
          </a:ln>
          <a:effectLst/>
          <a:extLst/>
        </p:spPr>
        <p:txBody>
          <a:bodyPr vert="horz" wrap="square" lIns="87044" tIns="45262" rIns="87044" bIns="45262" numCol="1" anchor="t" anchorCtr="0" compatLnSpc="1">
            <a:prstTxWarp prst="textNoShape">
              <a:avLst/>
            </a:prstTxWarp>
          </a:bodyPr>
          <a:lstStyle>
            <a:lvl1pPr>
              <a:buClrTx/>
              <a:buFontTx/>
              <a:buNone/>
              <a:tabLst>
                <a:tab pos="700120" algn="l"/>
                <a:tab pos="1400240" algn="l"/>
                <a:tab pos="2100359" algn="l"/>
                <a:tab pos="2800480" algn="l"/>
              </a:tabLst>
              <a:defRPr sz="1100">
                <a:solidFill>
                  <a:srgbClr val="000000"/>
                </a:solidFill>
                <a:latin typeface="Times New Roman" pitchFamily="16" charset="0"/>
              </a:defRPr>
            </a:lvl1pPr>
          </a:lstStyle>
          <a:p>
            <a:pPr>
              <a:defRPr/>
            </a:pPr>
            <a:endParaRPr lang="en-GB" altLang="en-US"/>
          </a:p>
        </p:txBody>
      </p:sp>
      <p:sp>
        <p:nvSpPr>
          <p:cNvPr id="3082" name="Rectangle 10"/>
          <p:cNvSpPr>
            <a:spLocks noGrp="1" noChangeArrowheads="1"/>
          </p:cNvSpPr>
          <p:nvPr>
            <p:ph type="dt"/>
          </p:nvPr>
        </p:nvSpPr>
        <p:spPr bwMode="auto">
          <a:xfrm>
            <a:off x="3850800" y="2"/>
            <a:ext cx="2934169" cy="480976"/>
          </a:xfrm>
          <a:prstGeom prst="rect">
            <a:avLst/>
          </a:prstGeom>
          <a:noFill/>
          <a:ln>
            <a:noFill/>
          </a:ln>
          <a:effectLst/>
          <a:extLst/>
        </p:spPr>
        <p:txBody>
          <a:bodyPr vert="horz" wrap="square" lIns="87044" tIns="45262" rIns="87044" bIns="45262" numCol="1" anchor="t" anchorCtr="0" compatLnSpc="1">
            <a:prstTxWarp prst="textNoShape">
              <a:avLst/>
            </a:prstTxWarp>
          </a:bodyPr>
          <a:lstStyle>
            <a:lvl1pPr algn="r">
              <a:buClrTx/>
              <a:buFontTx/>
              <a:buNone/>
              <a:tabLst>
                <a:tab pos="700120" algn="l"/>
                <a:tab pos="1400240" algn="l"/>
                <a:tab pos="2100359" algn="l"/>
                <a:tab pos="2800480" algn="l"/>
              </a:tabLst>
              <a:defRPr sz="1100">
                <a:solidFill>
                  <a:srgbClr val="000000"/>
                </a:solidFill>
                <a:latin typeface="Times New Roman" pitchFamily="16" charset="0"/>
              </a:defRPr>
            </a:lvl1pPr>
          </a:lstStyle>
          <a:p>
            <a:pPr>
              <a:defRPr/>
            </a:pPr>
            <a:endParaRPr lang="en-GB" altLang="en-US"/>
          </a:p>
        </p:txBody>
      </p:sp>
      <p:sp>
        <p:nvSpPr>
          <p:cNvPr id="43020" name="Rectangle 11"/>
          <p:cNvSpPr>
            <a:spLocks noGrp="1" noRot="1" noChangeAspect="1" noChangeArrowheads="1"/>
          </p:cNvSpPr>
          <p:nvPr>
            <p:ph type="sldImg"/>
          </p:nvPr>
        </p:nvSpPr>
        <p:spPr bwMode="auto">
          <a:xfrm>
            <a:off x="936625" y="739775"/>
            <a:ext cx="4916488" cy="3689350"/>
          </a:xfrm>
          <a:prstGeom prst="rect">
            <a:avLst/>
          </a:prstGeom>
          <a:solidFill>
            <a:srgbClr val="FFFFFF"/>
          </a:solidFill>
          <a:ln w="9360">
            <a:solidFill>
              <a:srgbClr val="000000"/>
            </a:solidFill>
            <a:miter lim="800000"/>
            <a:headEnd/>
            <a:tailEnd/>
          </a:ln>
        </p:spPr>
      </p:sp>
      <p:sp>
        <p:nvSpPr>
          <p:cNvPr id="3084" name="Rectangle 12"/>
          <p:cNvSpPr>
            <a:spLocks noGrp="1" noChangeArrowheads="1"/>
          </p:cNvSpPr>
          <p:nvPr>
            <p:ph type="body"/>
          </p:nvPr>
        </p:nvSpPr>
        <p:spPr bwMode="auto">
          <a:xfrm>
            <a:off x="679926" y="4689518"/>
            <a:ext cx="5426702" cy="4430043"/>
          </a:xfrm>
          <a:prstGeom prst="rect">
            <a:avLst/>
          </a:prstGeom>
          <a:noFill/>
          <a:ln>
            <a:noFill/>
          </a:ln>
          <a:effectLst/>
          <a:extLst/>
        </p:spPr>
        <p:txBody>
          <a:bodyPr vert="horz" wrap="square" lIns="87044" tIns="45262" rIns="87044" bIns="45262" numCol="1" anchor="t" anchorCtr="0" compatLnSpc="1">
            <a:prstTxWarp prst="textNoShape">
              <a:avLst/>
            </a:prstTxWarp>
          </a:bodyPr>
          <a:lstStyle/>
          <a:p>
            <a:pPr lvl="0"/>
            <a:endParaRPr lang="en-US" altLang="en-US" noProof="0" smtClean="0"/>
          </a:p>
        </p:txBody>
      </p:sp>
      <p:sp>
        <p:nvSpPr>
          <p:cNvPr id="3085" name="Rectangle 13"/>
          <p:cNvSpPr>
            <a:spLocks noGrp="1" noChangeArrowheads="1"/>
          </p:cNvSpPr>
          <p:nvPr>
            <p:ph type="ftr"/>
          </p:nvPr>
        </p:nvSpPr>
        <p:spPr bwMode="auto">
          <a:xfrm>
            <a:off x="0" y="9375871"/>
            <a:ext cx="2934169" cy="480976"/>
          </a:xfrm>
          <a:prstGeom prst="rect">
            <a:avLst/>
          </a:prstGeom>
          <a:noFill/>
          <a:ln>
            <a:noFill/>
          </a:ln>
          <a:effectLst/>
          <a:extLst/>
        </p:spPr>
        <p:txBody>
          <a:bodyPr vert="horz" wrap="square" lIns="87044" tIns="45262" rIns="87044" bIns="45262" numCol="1" anchor="b" anchorCtr="0" compatLnSpc="1">
            <a:prstTxWarp prst="textNoShape">
              <a:avLst/>
            </a:prstTxWarp>
          </a:bodyPr>
          <a:lstStyle>
            <a:lvl1pPr>
              <a:buClrTx/>
              <a:buFontTx/>
              <a:buNone/>
              <a:tabLst>
                <a:tab pos="700120" algn="l"/>
                <a:tab pos="1400240" algn="l"/>
                <a:tab pos="2100359" algn="l"/>
                <a:tab pos="2800480" algn="l"/>
              </a:tabLst>
              <a:defRPr sz="1100">
                <a:solidFill>
                  <a:srgbClr val="000000"/>
                </a:solidFill>
                <a:latin typeface="Times New Roman" pitchFamily="16" charset="0"/>
              </a:defRPr>
            </a:lvl1pPr>
          </a:lstStyle>
          <a:p>
            <a:pPr>
              <a:defRPr/>
            </a:pPr>
            <a:endParaRPr lang="en-GB" altLang="en-US"/>
          </a:p>
        </p:txBody>
      </p:sp>
      <p:sp>
        <p:nvSpPr>
          <p:cNvPr id="3086" name="Rectangle 14"/>
          <p:cNvSpPr>
            <a:spLocks noGrp="1" noChangeArrowheads="1"/>
          </p:cNvSpPr>
          <p:nvPr>
            <p:ph type="sldNum"/>
          </p:nvPr>
        </p:nvSpPr>
        <p:spPr bwMode="auto">
          <a:xfrm>
            <a:off x="3850800" y="9375871"/>
            <a:ext cx="2934169" cy="480976"/>
          </a:xfrm>
          <a:prstGeom prst="rect">
            <a:avLst/>
          </a:prstGeom>
          <a:noFill/>
          <a:ln>
            <a:noFill/>
          </a:ln>
          <a:effectLst/>
          <a:extLst/>
        </p:spPr>
        <p:txBody>
          <a:bodyPr vert="horz" wrap="square" lIns="87044" tIns="45262" rIns="87044" bIns="45262" numCol="1" anchor="b" anchorCtr="0" compatLnSpc="1">
            <a:prstTxWarp prst="textNoShape">
              <a:avLst/>
            </a:prstTxWarp>
          </a:bodyPr>
          <a:lstStyle>
            <a:lvl1pPr algn="r">
              <a:buClrTx/>
              <a:buFontTx/>
              <a:buNone/>
              <a:tabLst>
                <a:tab pos="700120" algn="l"/>
                <a:tab pos="1400240" algn="l"/>
                <a:tab pos="2100359" algn="l"/>
                <a:tab pos="2800480" algn="l"/>
              </a:tabLst>
              <a:defRPr sz="1100">
                <a:solidFill>
                  <a:srgbClr val="000000"/>
                </a:solidFill>
                <a:latin typeface="Times New Roman" pitchFamily="16" charset="0"/>
              </a:defRPr>
            </a:lvl1pPr>
          </a:lstStyle>
          <a:p>
            <a:pPr>
              <a:defRPr/>
            </a:pPr>
            <a:fld id="{871C716E-432C-4380-8AF1-F6DB146E3854}" type="slidenum">
              <a:rPr lang="en-GB" altLang="en-US"/>
              <a:pPr>
                <a:defRPr/>
              </a:pPr>
              <a:t>‹#›</a:t>
            </a:fld>
            <a:endParaRPr lang="en-GB" altLang="en-US"/>
          </a:p>
        </p:txBody>
      </p:sp>
    </p:spTree>
    <p:extLst>
      <p:ext uri="{BB962C8B-B14F-4D97-AF65-F5344CB8AC3E}">
        <p14:creationId xmlns:p14="http://schemas.microsoft.com/office/powerpoint/2010/main" val="291444800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CE4E0F4C-7021-48A1-8E86-8607240D5DEF}" type="slidenum">
              <a:rPr lang="en-GB" altLang="en-US" smtClean="0">
                <a:solidFill>
                  <a:srgbClr val="000000"/>
                </a:solidFill>
                <a:latin typeface="Times New Roman" pitchFamily="16" charset="0"/>
              </a:rPr>
              <a:pPr eaLnBrk="1" hangingPunct="1"/>
              <a:t>1</a:t>
            </a:fld>
            <a:endParaRPr lang="en-GB" altLang="en-US" smtClean="0">
              <a:solidFill>
                <a:srgbClr val="000000"/>
              </a:solidFill>
              <a:latin typeface="Times New Roman" pitchFamily="16" charset="0"/>
            </a:endParaRPr>
          </a:p>
        </p:txBody>
      </p:sp>
      <p:sp>
        <p:nvSpPr>
          <p:cNvPr id="63491" name="Rectangle 1"/>
          <p:cNvSpPr>
            <a:spLocks noGrp="1" noRot="1" noChangeAspect="1" noChangeArrowheads="1" noTextEdit="1"/>
          </p:cNvSpPr>
          <p:nvPr>
            <p:ph type="sldImg"/>
          </p:nvPr>
        </p:nvSpPr>
        <p:spPr>
          <a:xfrm>
            <a:off x="931863" y="739775"/>
            <a:ext cx="4935537" cy="3703638"/>
          </a:xfrm>
          <a:ln/>
        </p:spPr>
      </p:sp>
      <p:sp>
        <p:nvSpPr>
          <p:cNvPr id="63492" name="Text Box 2"/>
          <p:cNvSpPr>
            <a:spLocks noGrp="1" noChangeArrowheads="1"/>
          </p:cNvSpPr>
          <p:nvPr>
            <p:ph type="body" idx="1"/>
          </p:nvPr>
        </p:nvSpPr>
        <p:spPr>
          <a:xfrm>
            <a:off x="679928" y="4689517"/>
            <a:ext cx="5439411" cy="4442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1090" indent="-221090"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latin typeface="Arial" charset="0"/>
                <a:ea typeface="Lucida Sans Unicode" pitchFamily="32" charset="0"/>
                <a:cs typeface="Lucida Sans Unicode" pitchFamily="32" charset="0"/>
              </a:rPr>
              <a:t>That completes my overview of the HRCS in terms of its origins and the uses it has been put to for the strategic analysis of health research in the UK.</a:t>
            </a:r>
          </a:p>
          <a:p>
            <a:pPr marL="221090" indent="-221090"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latin typeface="Arial" charset="0"/>
                <a:ea typeface="Lucida Sans Unicode" pitchFamily="32" charset="0"/>
                <a:cs typeface="Lucida Sans Unicode" pitchFamily="32" charset="0"/>
              </a:rPr>
              <a:t>In the second half of this talk I am going to review the purpose and structure of the HRCS and then cover how to use the system in practice</a:t>
            </a:r>
          </a:p>
          <a:p>
            <a:pPr marL="221090" indent="-221090" eaLnBrk="1" hangingPunct="1">
              <a:spcBef>
                <a:spcPts val="435"/>
              </a:spcBef>
              <a:buClrTx/>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GB" altLang="en-US"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3843390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B1CF279A-AD46-4739-9A17-11FF2F737873}" type="slidenum">
              <a:rPr lang="en-GB" altLang="en-US" smtClean="0">
                <a:solidFill>
                  <a:srgbClr val="000000"/>
                </a:solidFill>
                <a:latin typeface="Times New Roman" pitchFamily="16" charset="0"/>
              </a:rPr>
              <a:pPr eaLnBrk="1" hangingPunct="1"/>
              <a:t>11</a:t>
            </a:fld>
            <a:endParaRPr lang="en-GB" altLang="en-US" smtClean="0">
              <a:solidFill>
                <a:srgbClr val="000000"/>
              </a:solidFill>
              <a:latin typeface="Times New Roman" pitchFamily="16" charset="0"/>
            </a:endParaRPr>
          </a:p>
        </p:txBody>
      </p:sp>
      <p:sp>
        <p:nvSpPr>
          <p:cNvPr id="70659"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0"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1"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2"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3"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0664"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Cancer category covers all type of cancer – they are not differentiated by site of action – studies of lung cancer are coded as Cancer and the respiratory aspect is not captured</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Cardiovascular category is not just studies of the heart, it includes atherosclerosis and other disorders of blood circulation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Congenital Disorders code covers inherited disorders with </a:t>
            </a:r>
            <a:r>
              <a:rPr lang="en-US" altLang="en-US" b="1" smtClean="0">
                <a:latin typeface="Arial" charset="0"/>
                <a:ea typeface="Lucida Sans Unicode" pitchFamily="32" charset="0"/>
                <a:cs typeface="Lucida Sans Unicode" pitchFamily="32" charset="0"/>
              </a:rPr>
              <a:t>multiple </a:t>
            </a:r>
            <a:r>
              <a:rPr lang="en-US" altLang="en-US" smtClean="0">
                <a:latin typeface="Arial" charset="0"/>
                <a:ea typeface="Lucida Sans Unicode" pitchFamily="32" charset="0"/>
                <a:cs typeface="Lucida Sans Unicode" pitchFamily="32" charset="0"/>
              </a:rPr>
              <a:t>types of disease and condition such as cystic fibrosis – it excludes inherited disorders with a single focus, such as congenital heart disorders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Infection category applies to all types of infection – like the Cancer code, infections are not differentiated by site of action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Inflammatory and Immune code is designed for studies of the immune system – it should not be applied simply because a disorder has an immune response component, which will be the case in many conditions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Mental Health code includes all abnormal conditions defined by behaviour but also </a:t>
            </a:r>
            <a:r>
              <a:rPr lang="en-US" altLang="en-US" b="1" smtClean="0">
                <a:latin typeface="Arial" charset="0"/>
                <a:ea typeface="Lucida Sans Unicode" pitchFamily="32" charset="0"/>
                <a:cs typeface="Lucida Sans Unicode" pitchFamily="32" charset="0"/>
              </a:rPr>
              <a:t>normal</a:t>
            </a:r>
            <a:r>
              <a:rPr lang="en-US" altLang="en-US" smtClean="0">
                <a:latin typeface="Arial" charset="0"/>
                <a:ea typeface="Lucida Sans Unicode" pitchFamily="32" charset="0"/>
                <a:cs typeface="Lucida Sans Unicode" pitchFamily="32" charset="0"/>
              </a:rPr>
              <a:t> behavioural and cognitive function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2752655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12E86870-C9D2-408A-AD34-44D36CBB24BD}" type="slidenum">
              <a:rPr lang="en-GB" altLang="en-US" smtClean="0">
                <a:solidFill>
                  <a:srgbClr val="000000"/>
                </a:solidFill>
                <a:latin typeface="Times New Roman" pitchFamily="16" charset="0"/>
              </a:rPr>
              <a:pPr eaLnBrk="1" hangingPunct="1"/>
              <a:t>12</a:t>
            </a:fld>
            <a:endParaRPr lang="en-GB" altLang="en-US" smtClean="0">
              <a:solidFill>
                <a:srgbClr val="000000"/>
              </a:solidFill>
              <a:latin typeface="Times New Roman" pitchFamily="16" charset="0"/>
            </a:endParaRPr>
          </a:p>
        </p:txBody>
      </p:sp>
      <p:sp>
        <p:nvSpPr>
          <p:cNvPr id="71683"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1684"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1685"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1686"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1687"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1688"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Musculoskeletal code includes osteoarthritis but not rheumatoid arthritis which belongs in the Inflammatory and Immune category</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Neurological code includes studies of brain function and brain interconnections – it includes the dementias and also BSE = Bovine Spongiform Encephalopathy</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Reproduction category includes research into all aspects of pregnancy, birth and the newborn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Respiratory category is about lung function and includes studies of asthma</a:t>
            </a:r>
          </a:p>
        </p:txBody>
      </p:sp>
    </p:spTree>
    <p:extLst>
      <p:ext uri="{BB962C8B-B14F-4D97-AF65-F5344CB8AC3E}">
        <p14:creationId xmlns:p14="http://schemas.microsoft.com/office/powerpoint/2010/main" val="474431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12E86870-C9D2-408A-AD34-44D36CBB24BD}" type="slidenum">
              <a:rPr lang="en-GB" altLang="en-US" smtClean="0">
                <a:solidFill>
                  <a:srgbClr val="000000"/>
                </a:solidFill>
                <a:latin typeface="Times New Roman" pitchFamily="16" charset="0"/>
              </a:rPr>
              <a:pPr eaLnBrk="1" hangingPunct="1"/>
              <a:t>13</a:t>
            </a:fld>
            <a:endParaRPr lang="en-GB" altLang="en-US" smtClean="0">
              <a:solidFill>
                <a:srgbClr val="000000"/>
              </a:solidFill>
              <a:latin typeface="Times New Roman" pitchFamily="16" charset="0"/>
            </a:endParaRPr>
          </a:p>
        </p:txBody>
      </p:sp>
      <p:sp>
        <p:nvSpPr>
          <p:cNvPr id="71683"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1684"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1685"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1686"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1687"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1688"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Musculoskeletal code includes osteoarthritis but not rheumatoid arthritis which belongs in the Inflammatory and Immune category</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Neurological code includes studies of brain function and brain interconnections – it includes the dementias and also BSE = Bovine Spongiform Encephalopathy</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Reproduction category includes research into all aspects of pregnancy, birth and the newborn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Respiratory category is about lung function and includes studies of asthma</a:t>
            </a:r>
          </a:p>
        </p:txBody>
      </p:sp>
    </p:spTree>
    <p:extLst>
      <p:ext uri="{BB962C8B-B14F-4D97-AF65-F5344CB8AC3E}">
        <p14:creationId xmlns:p14="http://schemas.microsoft.com/office/powerpoint/2010/main" val="3025839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F085C653-4EBC-4DEF-B7B2-7CDFC67BAC53}" type="slidenum">
              <a:rPr lang="en-GB" altLang="en-US" smtClean="0">
                <a:solidFill>
                  <a:srgbClr val="000000"/>
                </a:solidFill>
                <a:latin typeface="Times New Roman" pitchFamily="16" charset="0"/>
              </a:rPr>
              <a:pPr eaLnBrk="1" hangingPunct="1"/>
              <a:t>14</a:t>
            </a:fld>
            <a:endParaRPr lang="en-GB" altLang="en-US" smtClean="0">
              <a:solidFill>
                <a:srgbClr val="000000"/>
              </a:solidFill>
              <a:latin typeface="Times New Roman" pitchFamily="16" charset="0"/>
            </a:endParaRPr>
          </a:p>
        </p:txBody>
      </p:sp>
      <p:sp>
        <p:nvSpPr>
          <p:cNvPr id="72707" name="Rectangle 1"/>
          <p:cNvSpPr>
            <a:spLocks noGrp="1" noRot="1" noChangeAspect="1" noChangeArrowheads="1" noTextEdit="1"/>
          </p:cNvSpPr>
          <p:nvPr>
            <p:ph type="sldImg"/>
          </p:nvPr>
        </p:nvSpPr>
        <p:spPr>
          <a:xfrm>
            <a:off x="931863" y="739775"/>
            <a:ext cx="4935537" cy="3703638"/>
          </a:xfrm>
          <a:ln/>
        </p:spPr>
      </p:sp>
      <p:sp>
        <p:nvSpPr>
          <p:cNvPr id="72708" name="Rectangle 2"/>
          <p:cNvSpPr>
            <a:spLocks noGrp="1" noChangeArrowheads="1"/>
          </p:cNvSpPr>
          <p:nvPr>
            <p:ph type="body" idx="1"/>
          </p:nvPr>
        </p:nvSpPr>
        <p:spPr>
          <a:xfrm>
            <a:off x="907098" y="4689517"/>
            <a:ext cx="4985068" cy="4442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Finally there are two health categories which are not specific to a particular health area</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Generic Health Relevance category is applied if research is relevant to all areas of health or to health in general</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It should also be applied if the research is found to be relevant to more than 5 Health Categories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Other category has a specific purpose and should never be used as a dustbin category – ie when you are not certain which code to apply</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It should only be used in a few very specific circumstances where no other code will do</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In the UK it has been used for studies of Gulf war syndrome and chronic fatigue syndrome where there is controversy about the nature of the disorder</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In general there are 2 important points to note about the Health Categories: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1. Apart from Cancer and Infection, Health Categories include studies of both normal healthy function as well as disease processes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2. The appropriate categories cannot always be deduced from knowledge of causation, symptoms or site of action</a:t>
            </a:r>
          </a:p>
        </p:txBody>
      </p:sp>
    </p:spTree>
    <p:extLst>
      <p:ext uri="{BB962C8B-B14F-4D97-AF65-F5344CB8AC3E}">
        <p14:creationId xmlns:p14="http://schemas.microsoft.com/office/powerpoint/2010/main" val="3648941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5B1C365D-61A4-4151-B292-6BCA04962EC9}" type="slidenum">
              <a:rPr lang="en-GB" altLang="en-US" smtClean="0">
                <a:solidFill>
                  <a:srgbClr val="000000"/>
                </a:solidFill>
                <a:latin typeface="Times New Roman" pitchFamily="16" charset="0"/>
              </a:rPr>
              <a:pPr eaLnBrk="1" hangingPunct="1"/>
              <a:t>15</a:t>
            </a:fld>
            <a:endParaRPr lang="en-GB" altLang="en-US" smtClean="0">
              <a:solidFill>
                <a:srgbClr val="000000"/>
              </a:solidFill>
              <a:latin typeface="Times New Roman" pitchFamily="16" charset="0"/>
            </a:endParaRPr>
          </a:p>
        </p:txBody>
      </p:sp>
      <p:sp>
        <p:nvSpPr>
          <p:cNvPr id="73731" name="Rectangle 1"/>
          <p:cNvSpPr>
            <a:spLocks noGrp="1" noRot="1" noChangeAspect="1" noChangeArrowheads="1" noTextEdit="1"/>
          </p:cNvSpPr>
          <p:nvPr>
            <p:ph type="sldImg"/>
          </p:nvPr>
        </p:nvSpPr>
        <p:spPr>
          <a:xfrm>
            <a:off x="931863" y="739775"/>
            <a:ext cx="4935537" cy="3703638"/>
          </a:xfrm>
          <a:ln/>
        </p:spPr>
      </p:sp>
      <p:sp>
        <p:nvSpPr>
          <p:cNvPr id="73732" name="Rectangle 2"/>
          <p:cNvSpPr>
            <a:spLocks noGrp="1" noChangeArrowheads="1"/>
          </p:cNvSpPr>
          <p:nvPr>
            <p:ph type="body" idx="1"/>
          </p:nvPr>
        </p:nvSpPr>
        <p:spPr>
          <a:xfrm>
            <a:off x="907098" y="4689517"/>
            <a:ext cx="4985068" cy="4442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Finally there are two important quidance topics on the HRCS Online website which are important to be aware of when coding using Health Categories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Usually for a single research aim a single Health Category is applied to cover the particular condition being studied</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However if one condition is a side effect or consequence of another (a sequela) it may be appropriate to apply two codes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An example might be a study of depression as a result of cancer, which would be coded using the Cancer and Mental Health categories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usual rule of thumb is to consider if the study makes sense being classified with other studies coded with a single code – if not, then two catgeories might be applied</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Another guidance topic relates to 4 areas of general study where there are multiple diseases and conditions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topic defines lists of health categories to apply to studies in 4 areas: namely Alcohol, Diet / Nutrition, Physical Activity / Exercise and Tobacco / Smoking</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guidance topics in these areas can be looked up on the HRCS Online website but for example smoking involves applying the following 4 codes: Cancer, Cardiovascular, Respiratory, Stroke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these code combinations are only applied in the cases where the is </a:t>
            </a:r>
            <a:r>
              <a:rPr lang="en-US" altLang="en-US" b="1" smtClean="0">
                <a:latin typeface="Arial" charset="0"/>
                <a:ea typeface="Lucida Sans Unicode" pitchFamily="32" charset="0"/>
                <a:cs typeface="Lucida Sans Unicode" pitchFamily="32" charset="0"/>
              </a:rPr>
              <a:t>no other </a:t>
            </a:r>
            <a:r>
              <a:rPr lang="en-US" altLang="en-US" smtClean="0">
                <a:latin typeface="Arial" charset="0"/>
                <a:ea typeface="Lucida Sans Unicode" pitchFamily="32" charset="0"/>
                <a:cs typeface="Lucida Sans Unicode" pitchFamily="32" charset="0"/>
              </a:rPr>
              <a:t>indication of the codes to apply – for example if a study was specifically focussed on addiction behaviours in the context of smoking, this guidance would </a:t>
            </a:r>
            <a:r>
              <a:rPr lang="en-US" altLang="en-US" b="1" smtClean="0">
                <a:latin typeface="Arial" charset="0"/>
                <a:ea typeface="Lucida Sans Unicode" pitchFamily="32" charset="0"/>
                <a:cs typeface="Lucida Sans Unicode" pitchFamily="32" charset="0"/>
              </a:rPr>
              <a:t>not</a:t>
            </a:r>
            <a:r>
              <a:rPr lang="en-US" altLang="en-US" smtClean="0">
                <a:latin typeface="Arial" charset="0"/>
                <a:ea typeface="Lucida Sans Unicode" pitchFamily="32" charset="0"/>
                <a:cs typeface="Lucida Sans Unicode" pitchFamily="32" charset="0"/>
              </a:rPr>
              <a:t> apply and the research would be classified under Mental Health</a:t>
            </a:r>
          </a:p>
        </p:txBody>
      </p:sp>
    </p:spTree>
    <p:extLst>
      <p:ext uri="{BB962C8B-B14F-4D97-AF65-F5344CB8AC3E}">
        <p14:creationId xmlns:p14="http://schemas.microsoft.com/office/powerpoint/2010/main" val="1679904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76935F3F-F7C8-4F0E-AEC0-7800EB288F52}" type="slidenum">
              <a:rPr lang="en-GB" altLang="en-US" smtClean="0">
                <a:solidFill>
                  <a:srgbClr val="000000"/>
                </a:solidFill>
                <a:latin typeface="Times New Roman" pitchFamily="16" charset="0"/>
              </a:rPr>
              <a:pPr eaLnBrk="1" hangingPunct="1"/>
              <a:t>17</a:t>
            </a:fld>
            <a:endParaRPr lang="en-GB" altLang="en-US" smtClean="0">
              <a:solidFill>
                <a:srgbClr val="000000"/>
              </a:solidFill>
              <a:latin typeface="Times New Roman" pitchFamily="16" charset="0"/>
            </a:endParaRPr>
          </a:p>
        </p:txBody>
      </p:sp>
      <p:sp>
        <p:nvSpPr>
          <p:cNvPr id="74755" name="Rectangle 1"/>
          <p:cNvSpPr>
            <a:spLocks noGrp="1" noRot="1" noChangeAspect="1" noChangeArrowheads="1" noTextEdit="1"/>
          </p:cNvSpPr>
          <p:nvPr>
            <p:ph type="sldImg"/>
          </p:nvPr>
        </p:nvSpPr>
        <p:spPr>
          <a:xfrm>
            <a:off x="931863" y="739775"/>
            <a:ext cx="4935537" cy="3703638"/>
          </a:xfrm>
          <a:ln/>
        </p:spPr>
      </p:sp>
      <p:sp>
        <p:nvSpPr>
          <p:cNvPr id="74756" name="Rectangle 2"/>
          <p:cNvSpPr>
            <a:spLocks noGrp="1" noChangeArrowheads="1"/>
          </p:cNvSpPr>
          <p:nvPr>
            <p:ph type="body" idx="1"/>
          </p:nvPr>
        </p:nvSpPr>
        <p:spPr>
          <a:xfrm>
            <a:off x="907098" y="4689520"/>
            <a:ext cx="4985068" cy="68776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REMINDER</a:t>
            </a:r>
          </a:p>
          <a:p>
            <a:pPr marL="165819" lvl="0"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1-2 (Max 4)</a:t>
            </a:r>
            <a:r>
              <a:rPr lang="en-US" altLang="en-US" baseline="0" dirty="0" smtClean="0">
                <a:latin typeface="Arial" charset="0"/>
                <a:ea typeface="Lucida Sans Unicode" pitchFamily="32" charset="0"/>
                <a:cs typeface="Lucida Sans Unicode" pitchFamily="32" charset="0"/>
              </a:rPr>
              <a:t> Research Activities per award</a:t>
            </a:r>
            <a:endParaRPr lang="en-US" altLang="en-US" dirty="0" smtClean="0">
              <a:latin typeface="Arial" charset="0"/>
              <a:ea typeface="Lucida Sans Unicode" pitchFamily="32" charset="0"/>
              <a:cs typeface="Lucida Sans Unicode" pitchFamily="32" charset="0"/>
            </a:endParaRPr>
          </a:p>
          <a:p>
            <a:pPr marL="165819" lvl="0"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Guidance</a:t>
            </a:r>
            <a:r>
              <a:rPr lang="en-US" altLang="en-US" baseline="0" dirty="0" smtClean="0">
                <a:latin typeface="Arial" charset="0"/>
                <a:ea typeface="Lucida Sans Unicode" pitchFamily="32" charset="0"/>
                <a:cs typeface="Lucida Sans Unicode" pitchFamily="32" charset="0"/>
              </a:rPr>
              <a:t> on Research Activity states use a maximum of two codes, up to four only for large </a:t>
            </a:r>
            <a:r>
              <a:rPr lang="en-US" altLang="en-US" baseline="0" dirty="0" err="1" smtClean="0">
                <a:latin typeface="Arial" charset="0"/>
                <a:ea typeface="Lucida Sans Unicode" pitchFamily="32" charset="0"/>
                <a:cs typeface="Lucida Sans Unicode" pitchFamily="32" charset="0"/>
              </a:rPr>
              <a:t>programmes</a:t>
            </a:r>
            <a:r>
              <a:rPr lang="en-US" altLang="en-US" baseline="0" dirty="0" smtClean="0">
                <a:latin typeface="Arial" charset="0"/>
                <a:ea typeface="Lucida Sans Unicode" pitchFamily="32" charset="0"/>
                <a:cs typeface="Lucida Sans Unicode" pitchFamily="32" charset="0"/>
              </a:rPr>
              <a:t> of research.</a:t>
            </a:r>
          </a:p>
          <a:p>
            <a:pPr marL="165819" lvl="0"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baseline="0" dirty="0" smtClean="0">
                <a:latin typeface="Arial" charset="0"/>
                <a:ea typeface="Lucida Sans Unicode" pitchFamily="32" charset="0"/>
                <a:cs typeface="Lucida Sans Unicode" pitchFamily="32" charset="0"/>
              </a:rPr>
              <a:t>We are amending this view slightly in view of feedback regarding many trials that compare more than two treatments</a:t>
            </a:r>
          </a:p>
          <a:p>
            <a:pPr marL="908769" lvl="1"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baseline="0" dirty="0" smtClean="0">
                <a:latin typeface="Arial" charset="0"/>
                <a:ea typeface="Lucida Sans Unicode" pitchFamily="32" charset="0"/>
                <a:cs typeface="Lucida Sans Unicode" pitchFamily="32" charset="0"/>
              </a:rPr>
              <a:t>In these situations, use 1-4 only if the award makes it explicitly clear</a:t>
            </a:r>
          </a:p>
          <a:p>
            <a:pPr marL="908769" lvl="1"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baseline="0" dirty="0" smtClean="0">
                <a:latin typeface="Arial" charset="0"/>
                <a:ea typeface="Lucida Sans Unicode" pitchFamily="32" charset="0"/>
                <a:cs typeface="Lucida Sans Unicode" pitchFamily="32" charset="0"/>
              </a:rPr>
              <a:t>If a </a:t>
            </a:r>
            <a:r>
              <a:rPr lang="en-US" altLang="en-US" baseline="0" dirty="0" err="1" smtClean="0">
                <a:latin typeface="Arial" charset="0"/>
                <a:ea typeface="Lucida Sans Unicode" pitchFamily="32" charset="0"/>
                <a:cs typeface="Lucida Sans Unicode" pitchFamily="32" charset="0"/>
              </a:rPr>
              <a:t>programme</a:t>
            </a:r>
            <a:r>
              <a:rPr lang="en-US" altLang="en-US" baseline="0" dirty="0" smtClean="0">
                <a:latin typeface="Arial" charset="0"/>
                <a:ea typeface="Lucida Sans Unicode" pitchFamily="32" charset="0"/>
                <a:cs typeface="Lucida Sans Unicode" pitchFamily="32" charset="0"/>
              </a:rPr>
              <a:t> has many diverse aims, used a ‘resource and infrastructure’ code</a:t>
            </a:r>
            <a:endParaRPr lang="en-US" altLang="en-US" dirty="0"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dirty="0"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dirty="0"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This table is an overview of the HRCS Research Activity Code groups</a:t>
            </a:r>
          </a:p>
          <a:p>
            <a:pPr marL="165819"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dirty="0" smtClean="0"/>
              <a:t>There are 48 codes each of which falls into one of these 8 groups as described.</a:t>
            </a:r>
          </a:p>
          <a:p>
            <a:pPr marL="165819"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dirty="0" smtClean="0"/>
              <a:t>Full details on all the codes are available in the HRCS booklet and on the HRCS Online website</a:t>
            </a:r>
          </a:p>
          <a:p>
            <a:pPr marL="165819"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dirty="0" smtClean="0"/>
              <a:t>In the next few slides I will review some key points about the 8 groups of Research Activity Codes</a:t>
            </a:r>
          </a:p>
          <a:p>
            <a:pPr marL="165819" indent="-165819" eaLnBrk="1" hangingPunct="1">
              <a:spcBef>
                <a:spcPts val="435"/>
              </a:spcBef>
              <a:buClrTx/>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dirty="0"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1063691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A5A9EB53-DD47-46F9-9C08-F1200E4B638C}" type="slidenum">
              <a:rPr lang="en-GB" altLang="en-US" smtClean="0">
                <a:solidFill>
                  <a:srgbClr val="000000"/>
                </a:solidFill>
                <a:latin typeface="Times New Roman" pitchFamily="16" charset="0"/>
              </a:rPr>
              <a:pPr eaLnBrk="1" hangingPunct="1"/>
              <a:t>18</a:t>
            </a:fld>
            <a:endParaRPr lang="en-GB" altLang="en-US" smtClean="0">
              <a:solidFill>
                <a:srgbClr val="000000"/>
              </a:solidFill>
              <a:latin typeface="Times New Roman" pitchFamily="16" charset="0"/>
            </a:endParaRPr>
          </a:p>
        </p:txBody>
      </p:sp>
      <p:sp>
        <p:nvSpPr>
          <p:cNvPr id="75779"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5780"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5781"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5782"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5783"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5784"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first code group is called Underpinning and is different from the other 7 groups because it covers all studies of normal healthy non-diseased processes.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this means that if a study is given a Health Category of Cancer or Infection it is unlikely to also be classified in Underpinning</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t>However also note that pain, immune responses, pregnancy, ageing, cell death and DNA repair are all considered normal processes so studies in those areas can go here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t>Additionally note that normal is not just biologically normal – the group also includes studies in the area of socioeconomics, psychology  and in the chemical and physical sciences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t>The second code group is called Aetiology but note the group is different from the dictionary definition of the word aetiology (which is about causation). It covers all research investigating the development progression and life course of a disease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t>In particular observational and epidemiological studies and cohort studies belong here. It includes all studies investigating incidence and prevalence of disease.</a:t>
            </a:r>
            <a:endParaRPr lang="en-US" altLang="en-US"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2830503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A5A9EB53-DD47-46F9-9C08-F1200E4B638C}" type="slidenum">
              <a:rPr lang="en-GB" altLang="en-US" smtClean="0">
                <a:solidFill>
                  <a:srgbClr val="000000"/>
                </a:solidFill>
                <a:latin typeface="Times New Roman" pitchFamily="16" charset="0"/>
              </a:rPr>
              <a:pPr eaLnBrk="1" hangingPunct="1"/>
              <a:t>19</a:t>
            </a:fld>
            <a:endParaRPr lang="en-GB" altLang="en-US" smtClean="0">
              <a:solidFill>
                <a:srgbClr val="000000"/>
              </a:solidFill>
              <a:latin typeface="Times New Roman" pitchFamily="16" charset="0"/>
            </a:endParaRPr>
          </a:p>
        </p:txBody>
      </p:sp>
      <p:sp>
        <p:nvSpPr>
          <p:cNvPr id="75779"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solidFill>
                <a:srgbClr val="FFFFFF"/>
              </a:solidFill>
            </a:endParaRPr>
          </a:p>
        </p:txBody>
      </p:sp>
      <p:sp>
        <p:nvSpPr>
          <p:cNvPr id="75780"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solidFill>
                <a:srgbClr val="FFFFFF"/>
              </a:solidFill>
            </a:endParaRPr>
          </a:p>
        </p:txBody>
      </p:sp>
      <p:sp>
        <p:nvSpPr>
          <p:cNvPr id="75781"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solidFill>
                <a:srgbClr val="FFFFFF"/>
              </a:solidFill>
            </a:endParaRPr>
          </a:p>
        </p:txBody>
      </p:sp>
      <p:sp>
        <p:nvSpPr>
          <p:cNvPr id="75782"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solidFill>
                <a:srgbClr val="FFFFFF"/>
              </a:solidFill>
            </a:endParaRPr>
          </a:p>
        </p:txBody>
      </p:sp>
      <p:sp>
        <p:nvSpPr>
          <p:cNvPr id="75783"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solidFill>
                <a:srgbClr val="FFFFFF"/>
              </a:solidFill>
            </a:endParaRPr>
          </a:p>
        </p:txBody>
      </p:sp>
      <p:sp>
        <p:nvSpPr>
          <p:cNvPr id="75784"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first code group is called Underpinning and is different from the other 7 groups because it covers all studies of normal healthy non-diseased processes.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this means that if a study is given a Health Category of Cancer or Infection it is unlikely to also be classified in Underpinning</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t>However also note that pain, immune responses, pregnancy, ageing, cell death and DNA repair are all considered normal processes so studies in those areas can go here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t>Additionally note that normal is not just biologically normal – the group also includes studies in the area of socioeconomics, psychology  and in the chemical and physical sciences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t>The second code group is called Aetiology but note the group is different from the dictionary definition of the word aetiology (which is about causation). It covers all research investigating the development progression and life course of a disease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t>In particular observational and epidemiological studies and cohort studies belong here. It includes all studies investigating incidence and prevalence of disease.</a:t>
            </a:r>
            <a:endParaRPr lang="en-US" altLang="en-US"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3520214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0E4043C8-018A-4BDE-860B-4B5C71FF6BF2}" type="slidenum">
              <a:rPr lang="en-GB" altLang="en-US" smtClean="0">
                <a:solidFill>
                  <a:srgbClr val="000000"/>
                </a:solidFill>
                <a:latin typeface="Times New Roman" pitchFamily="16" charset="0"/>
              </a:rPr>
              <a:pPr eaLnBrk="1" hangingPunct="1"/>
              <a:t>20</a:t>
            </a:fld>
            <a:endParaRPr lang="en-GB" altLang="en-US" smtClean="0">
              <a:solidFill>
                <a:srgbClr val="000000"/>
              </a:solidFill>
              <a:latin typeface="Times New Roman" pitchFamily="16" charset="0"/>
            </a:endParaRPr>
          </a:p>
        </p:txBody>
      </p:sp>
      <p:sp>
        <p:nvSpPr>
          <p:cNvPr id="76803"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4"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5"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6"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7"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6808"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third code group is Prevention which is about primary prevention. It focusses on studies reducing future risk in healthy people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Vaccine studies and behavioral change programmes belong in here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Prevention group </a:t>
            </a:r>
            <a:r>
              <a:rPr lang="en-US" altLang="en-US" b="1" smtClean="0">
                <a:latin typeface="Arial" charset="0"/>
                <a:ea typeface="Lucida Sans Unicode" pitchFamily="32" charset="0"/>
                <a:cs typeface="Lucida Sans Unicode" pitchFamily="32" charset="0"/>
              </a:rPr>
              <a:t>does not include</a:t>
            </a:r>
            <a:r>
              <a:rPr lang="en-US" altLang="en-US" smtClean="0">
                <a:latin typeface="Arial" charset="0"/>
                <a:ea typeface="Lucida Sans Unicode" pitchFamily="32" charset="0"/>
                <a:cs typeface="Lucida Sans Unicode" pitchFamily="32" charset="0"/>
              </a:rPr>
              <a:t> secondary prevention. This is where a previous condition is prevented from recurring – secondary prevention should be coded in one of the treatment groups (see later)</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fourth group is called Detection and Diagnosis. It includes all studies which monitor and predict the future course of a condition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It includes studies of screening and two codes for studies looking for predictive markers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4.1 code covers pre-clinical lab based studies of markers, whereas 4.2 applies to clinical studies of markers in humans.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There is a similar clinical/pre-clinical split between two main code groups which cover treatment and therapies.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fifth group is called Treatment Development which applies to pre-clinical laboratory based studies of therapies and treatments</a:t>
            </a:r>
          </a:p>
        </p:txBody>
      </p:sp>
    </p:spTree>
    <p:extLst>
      <p:ext uri="{BB962C8B-B14F-4D97-AF65-F5344CB8AC3E}">
        <p14:creationId xmlns:p14="http://schemas.microsoft.com/office/powerpoint/2010/main" val="4097098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0E4043C8-018A-4BDE-860B-4B5C71FF6BF2}" type="slidenum">
              <a:rPr lang="en-GB" altLang="en-US" smtClean="0">
                <a:solidFill>
                  <a:srgbClr val="000000"/>
                </a:solidFill>
                <a:latin typeface="Times New Roman" pitchFamily="16" charset="0"/>
              </a:rPr>
              <a:pPr eaLnBrk="1" hangingPunct="1"/>
              <a:t>21</a:t>
            </a:fld>
            <a:endParaRPr lang="en-GB" altLang="en-US" smtClean="0">
              <a:solidFill>
                <a:srgbClr val="000000"/>
              </a:solidFill>
              <a:latin typeface="Times New Roman" pitchFamily="16" charset="0"/>
            </a:endParaRPr>
          </a:p>
        </p:txBody>
      </p:sp>
      <p:sp>
        <p:nvSpPr>
          <p:cNvPr id="76803"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4"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5"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6"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7"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6808"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third code group is Prevention which is about primary prevention. It focusses on studies reducing future risk in healthy people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Vaccine studies and behavioral change programmes belong in here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Prevention group </a:t>
            </a:r>
            <a:r>
              <a:rPr lang="en-US" altLang="en-US" b="1" smtClean="0">
                <a:latin typeface="Arial" charset="0"/>
                <a:ea typeface="Lucida Sans Unicode" pitchFamily="32" charset="0"/>
                <a:cs typeface="Lucida Sans Unicode" pitchFamily="32" charset="0"/>
              </a:rPr>
              <a:t>does not include</a:t>
            </a:r>
            <a:r>
              <a:rPr lang="en-US" altLang="en-US" smtClean="0">
                <a:latin typeface="Arial" charset="0"/>
                <a:ea typeface="Lucida Sans Unicode" pitchFamily="32" charset="0"/>
                <a:cs typeface="Lucida Sans Unicode" pitchFamily="32" charset="0"/>
              </a:rPr>
              <a:t> secondary prevention. This is where a previous condition is prevented from recurring – secondary prevention should be coded in one of the treatment groups (see later)</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fourth group is called Detection and Diagnosis. It includes all studies which monitor and predict the future course of a condition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It includes studies of screening and two codes for studies looking for predictive markers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4.1 code covers pre-clinical lab based studies of markers, whereas 4.2 applies to clinical studies of markers in humans.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There is a similar clinical/pre-clinical split between two main code groups which cover treatment and therapies.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fifth group is called Treatment Development which applies to pre-clinical laboratory based studies of therapies and treatments</a:t>
            </a:r>
          </a:p>
        </p:txBody>
      </p:sp>
    </p:spTree>
    <p:extLst>
      <p:ext uri="{BB962C8B-B14F-4D97-AF65-F5344CB8AC3E}">
        <p14:creationId xmlns:p14="http://schemas.microsoft.com/office/powerpoint/2010/main" val="522913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F99B8730-AF5F-476D-A898-1C7EF03D70CF}" type="slidenum">
              <a:rPr lang="en-GB" altLang="en-US" smtClean="0">
                <a:solidFill>
                  <a:srgbClr val="000000"/>
                </a:solidFill>
                <a:latin typeface="Times New Roman" pitchFamily="16" charset="0"/>
              </a:rPr>
              <a:pPr eaLnBrk="1" hangingPunct="1"/>
              <a:t>2</a:t>
            </a:fld>
            <a:endParaRPr lang="en-GB" altLang="en-US" smtClean="0">
              <a:solidFill>
                <a:srgbClr val="000000"/>
              </a:solidFill>
              <a:latin typeface="Times New Roman" pitchFamily="16" charset="0"/>
            </a:endParaRPr>
          </a:p>
        </p:txBody>
      </p:sp>
      <p:sp>
        <p:nvSpPr>
          <p:cNvPr id="64515"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4516"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4517"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4518"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4519" name="Text Box 5"/>
          <p:cNvSpPr txBox="1">
            <a:spLocks noChangeArrowheads="1"/>
          </p:cNvSpPr>
          <p:nvPr/>
        </p:nvSpPr>
        <p:spPr bwMode="auto">
          <a:xfrm>
            <a:off x="921398" y="776841"/>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64520" name="Rectangle 6"/>
          <p:cNvSpPr>
            <a:spLocks noGrp="1" noChangeArrowheads="1"/>
          </p:cNvSpPr>
          <p:nvPr>
            <p:ph type="body"/>
          </p:nvPr>
        </p:nvSpPr>
        <p:spPr>
          <a:xfrm>
            <a:off x="679929" y="4689517"/>
            <a:ext cx="5436234" cy="44379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221090" indent="-219556"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smtClean="0">
                <a:latin typeface="Arial" charset="0"/>
                <a:ea typeface="Lucida Sans Unicode" pitchFamily="32" charset="0"/>
                <a:cs typeface="Lucida Sans Unicode" pitchFamily="32" charset="0"/>
              </a:rPr>
              <a:t>The HRCS was designed collaboratively by it’s the original research funders to summarise the full range of their common interests in health research</a:t>
            </a:r>
          </a:p>
          <a:p>
            <a:pPr marL="221090" indent="-219556"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smtClean="0">
                <a:latin typeface="Arial" charset="0"/>
                <a:ea typeface="Lucida Sans Unicode" pitchFamily="32" charset="0"/>
                <a:cs typeface="Lucida Sans Unicode" pitchFamily="32" charset="0"/>
              </a:rPr>
              <a:t>This means that by design it has a wide coverage to allow for comparisons across a range of organisations and settings</a:t>
            </a:r>
          </a:p>
          <a:p>
            <a:pPr marL="221090" indent="-219556"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smtClean="0">
                <a:latin typeface="Arial" charset="0"/>
                <a:ea typeface="Lucida Sans Unicode" pitchFamily="32" charset="0"/>
                <a:cs typeface="Lucida Sans Unicode" pitchFamily="32" charset="0"/>
              </a:rPr>
              <a:t>Another key aspect is its stability over time – to ensure that any comparisons are meaningful</a:t>
            </a:r>
          </a:p>
          <a:p>
            <a:pPr marL="221090" indent="-219556"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smtClean="0">
                <a:latin typeface="Arial" charset="0"/>
                <a:ea typeface="Lucida Sans Unicode" pitchFamily="32" charset="0"/>
                <a:cs typeface="Lucida Sans Unicode" pitchFamily="32" charset="0"/>
              </a:rPr>
              <a:t>Fundamentally it has a particular purpose at the strategic and national level where it gives a readily assimilable summary overview of the funding directly associated with particular health research activity</a:t>
            </a:r>
          </a:p>
          <a:p>
            <a:pPr marL="221090" indent="-219556"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smtClean="0">
                <a:latin typeface="Arial" charset="0"/>
                <a:ea typeface="Lucida Sans Unicode" pitchFamily="32" charset="0"/>
                <a:cs typeface="Lucida Sans Unicode" pitchFamily="32" charset="0"/>
              </a:rPr>
              <a:t>However you should note that the system is not intended to answer all possible questions about health research funding</a:t>
            </a:r>
          </a:p>
          <a:p>
            <a:pPr marL="221090" indent="-219556"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endParaRPr lang="en-US" altLang="en-US"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3401855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0E4043C8-018A-4BDE-860B-4B5C71FF6BF2}" type="slidenum">
              <a:rPr lang="en-GB" altLang="en-US" smtClean="0">
                <a:solidFill>
                  <a:srgbClr val="000000"/>
                </a:solidFill>
                <a:latin typeface="Times New Roman" pitchFamily="16" charset="0"/>
              </a:rPr>
              <a:pPr eaLnBrk="1" hangingPunct="1"/>
              <a:t>22</a:t>
            </a:fld>
            <a:endParaRPr lang="en-GB" altLang="en-US" smtClean="0">
              <a:solidFill>
                <a:srgbClr val="000000"/>
              </a:solidFill>
              <a:latin typeface="Times New Roman" pitchFamily="16" charset="0"/>
            </a:endParaRPr>
          </a:p>
        </p:txBody>
      </p:sp>
      <p:sp>
        <p:nvSpPr>
          <p:cNvPr id="76803"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4"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5"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6"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7"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6808"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third code group is Prevention which is about primary prevention. It focusses on studies reducing future risk in healthy people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Vaccine studies and behavioral change programmes belong in here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Prevention group </a:t>
            </a:r>
            <a:r>
              <a:rPr lang="en-US" altLang="en-US" b="1" smtClean="0">
                <a:latin typeface="Arial" charset="0"/>
                <a:ea typeface="Lucida Sans Unicode" pitchFamily="32" charset="0"/>
                <a:cs typeface="Lucida Sans Unicode" pitchFamily="32" charset="0"/>
              </a:rPr>
              <a:t>does not include</a:t>
            </a:r>
            <a:r>
              <a:rPr lang="en-US" altLang="en-US" smtClean="0">
                <a:latin typeface="Arial" charset="0"/>
                <a:ea typeface="Lucida Sans Unicode" pitchFamily="32" charset="0"/>
                <a:cs typeface="Lucida Sans Unicode" pitchFamily="32" charset="0"/>
              </a:rPr>
              <a:t> secondary prevention. This is where a previous condition is prevented from recurring – secondary prevention should be coded in one of the treatment groups (see later)</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fourth group is called Detection and Diagnosis. It includes all studies which monitor and predict the future course of a condition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It includes studies of screening and two codes for studies looking for predictive markers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4.1 code covers pre-clinical lab based studies of markers, whereas 4.2 applies to clinical studies of markers in humans.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There is a similar clinical/pre-clinical split between two main code groups which cover treatment and therapies.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fifth group is called Treatment Development which applies to pre-clinical laboratory based studies of therapies and treatments</a:t>
            </a:r>
          </a:p>
        </p:txBody>
      </p:sp>
    </p:spTree>
    <p:extLst>
      <p:ext uri="{BB962C8B-B14F-4D97-AF65-F5344CB8AC3E}">
        <p14:creationId xmlns:p14="http://schemas.microsoft.com/office/powerpoint/2010/main" val="4535100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0E4043C8-018A-4BDE-860B-4B5C71FF6BF2}" type="slidenum">
              <a:rPr lang="en-GB" altLang="en-US" smtClean="0">
                <a:solidFill>
                  <a:srgbClr val="000000"/>
                </a:solidFill>
                <a:latin typeface="Times New Roman" pitchFamily="16" charset="0"/>
              </a:rPr>
              <a:pPr eaLnBrk="1" hangingPunct="1"/>
              <a:t>23</a:t>
            </a:fld>
            <a:endParaRPr lang="en-GB" altLang="en-US" smtClean="0">
              <a:solidFill>
                <a:srgbClr val="000000"/>
              </a:solidFill>
              <a:latin typeface="Times New Roman" pitchFamily="16" charset="0"/>
            </a:endParaRPr>
          </a:p>
        </p:txBody>
      </p:sp>
      <p:sp>
        <p:nvSpPr>
          <p:cNvPr id="76803"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4"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5"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6"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7"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6808"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third code group is Prevention which is about primary prevention. It focusses on studies reducing future risk in healthy people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Vaccine studies and behavioral change programmes belong in here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Prevention group </a:t>
            </a:r>
            <a:r>
              <a:rPr lang="en-US" altLang="en-US" b="1" smtClean="0">
                <a:latin typeface="Arial" charset="0"/>
                <a:ea typeface="Lucida Sans Unicode" pitchFamily="32" charset="0"/>
                <a:cs typeface="Lucida Sans Unicode" pitchFamily="32" charset="0"/>
              </a:rPr>
              <a:t>does not include</a:t>
            </a:r>
            <a:r>
              <a:rPr lang="en-US" altLang="en-US" smtClean="0">
                <a:latin typeface="Arial" charset="0"/>
                <a:ea typeface="Lucida Sans Unicode" pitchFamily="32" charset="0"/>
                <a:cs typeface="Lucida Sans Unicode" pitchFamily="32" charset="0"/>
              </a:rPr>
              <a:t> secondary prevention. This is where a previous condition is prevented from recurring – secondary prevention should be coded in one of the treatment groups (see later)</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fourth group is called Detection and Diagnosis. It includes all studies which monitor and predict the future course of a condition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It includes studies of screening and two codes for studies looking for predictive markers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4.1 code covers pre-clinical lab based studies of markers, whereas 4.2 applies to clinical studies of markers in humans.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There is a similar clinical/pre-clinical split between two main code groups which cover treatment and therapies.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fifth group is called Treatment Development which applies to pre-clinical laboratory based studies of therapies and treatments</a:t>
            </a:r>
          </a:p>
        </p:txBody>
      </p:sp>
    </p:spTree>
    <p:extLst>
      <p:ext uri="{BB962C8B-B14F-4D97-AF65-F5344CB8AC3E}">
        <p14:creationId xmlns:p14="http://schemas.microsoft.com/office/powerpoint/2010/main" val="714710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0E4043C8-018A-4BDE-860B-4B5C71FF6BF2}" type="slidenum">
              <a:rPr lang="en-GB" altLang="en-US" smtClean="0">
                <a:solidFill>
                  <a:srgbClr val="000000"/>
                </a:solidFill>
                <a:latin typeface="Times New Roman" pitchFamily="16" charset="0"/>
              </a:rPr>
              <a:pPr eaLnBrk="1" hangingPunct="1"/>
              <a:t>24</a:t>
            </a:fld>
            <a:endParaRPr lang="en-GB" altLang="en-US" smtClean="0">
              <a:solidFill>
                <a:srgbClr val="000000"/>
              </a:solidFill>
              <a:latin typeface="Times New Roman" pitchFamily="16" charset="0"/>
            </a:endParaRPr>
          </a:p>
        </p:txBody>
      </p:sp>
      <p:sp>
        <p:nvSpPr>
          <p:cNvPr id="76803"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4"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5"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6"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7"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6808"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third code group is Prevention which is about primary prevention. It focusses on studies reducing future risk in healthy people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Vaccine studies and behavioral change programmes belong in here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Prevention group </a:t>
            </a:r>
            <a:r>
              <a:rPr lang="en-US" altLang="en-US" b="1" smtClean="0">
                <a:latin typeface="Arial" charset="0"/>
                <a:ea typeface="Lucida Sans Unicode" pitchFamily="32" charset="0"/>
                <a:cs typeface="Lucida Sans Unicode" pitchFamily="32" charset="0"/>
              </a:rPr>
              <a:t>does not include</a:t>
            </a:r>
            <a:r>
              <a:rPr lang="en-US" altLang="en-US" smtClean="0">
                <a:latin typeface="Arial" charset="0"/>
                <a:ea typeface="Lucida Sans Unicode" pitchFamily="32" charset="0"/>
                <a:cs typeface="Lucida Sans Unicode" pitchFamily="32" charset="0"/>
              </a:rPr>
              <a:t> secondary prevention. This is where a previous condition is prevented from recurring – secondary prevention should be coded in one of the treatment groups (see later)</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fourth group is called Detection and Diagnosis. It includes all studies which monitor and predict the future course of a condition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It includes studies of screening and two codes for studies looking for predictive markers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4.1 code covers pre-clinical lab based studies of markers, whereas 4.2 applies to clinical studies of markers in humans.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There is a similar clinical/pre-clinical split between two main code groups which cover treatment and therapies.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fifth group is called Treatment Development which applies to pre-clinical laboratory based studies of therapies and treatments</a:t>
            </a:r>
          </a:p>
        </p:txBody>
      </p:sp>
    </p:spTree>
    <p:extLst>
      <p:ext uri="{BB962C8B-B14F-4D97-AF65-F5344CB8AC3E}">
        <p14:creationId xmlns:p14="http://schemas.microsoft.com/office/powerpoint/2010/main" val="874841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0E4043C8-018A-4BDE-860B-4B5C71FF6BF2}" type="slidenum">
              <a:rPr lang="en-GB" altLang="en-US" smtClean="0">
                <a:solidFill>
                  <a:srgbClr val="000000"/>
                </a:solidFill>
                <a:latin typeface="Times New Roman" pitchFamily="16" charset="0"/>
              </a:rPr>
              <a:pPr eaLnBrk="1" hangingPunct="1"/>
              <a:t>25</a:t>
            </a:fld>
            <a:endParaRPr lang="en-GB" altLang="en-US" smtClean="0">
              <a:solidFill>
                <a:srgbClr val="000000"/>
              </a:solidFill>
              <a:latin typeface="Times New Roman" pitchFamily="16" charset="0"/>
            </a:endParaRPr>
          </a:p>
        </p:txBody>
      </p:sp>
      <p:sp>
        <p:nvSpPr>
          <p:cNvPr id="76803"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4"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5"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6"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6807"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6808"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third code group is Prevention which is about primary prevention. It focusses on studies reducing future risk in healthy people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Vaccine studies and behavioral change programmes belong in here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Prevention group </a:t>
            </a:r>
            <a:r>
              <a:rPr lang="en-US" altLang="en-US" b="1" smtClean="0">
                <a:latin typeface="Arial" charset="0"/>
                <a:ea typeface="Lucida Sans Unicode" pitchFamily="32" charset="0"/>
                <a:cs typeface="Lucida Sans Unicode" pitchFamily="32" charset="0"/>
              </a:rPr>
              <a:t>does not include</a:t>
            </a:r>
            <a:r>
              <a:rPr lang="en-US" altLang="en-US" smtClean="0">
                <a:latin typeface="Arial" charset="0"/>
                <a:ea typeface="Lucida Sans Unicode" pitchFamily="32" charset="0"/>
                <a:cs typeface="Lucida Sans Unicode" pitchFamily="32" charset="0"/>
              </a:rPr>
              <a:t> secondary prevention. This is where a previous condition is prevented from recurring – secondary prevention should be coded in one of the treatment groups (see later)</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fourth group is called Detection and Diagnosis. It includes all studies which monitor and predict the future course of a condition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It includes studies of screening and two codes for studies looking for predictive markers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Note that the 4.1 code covers pre-clinical lab based studies of markers, whereas 4.2 applies to clinical studies of markers in humans.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There is a similar clinical/pre-clinical split between two main code groups which cover treatment and therapies.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fifth group is called Treatment Development which applies to pre-clinical laboratory based studies of therapies and treatments</a:t>
            </a:r>
          </a:p>
        </p:txBody>
      </p:sp>
    </p:spTree>
    <p:extLst>
      <p:ext uri="{BB962C8B-B14F-4D97-AF65-F5344CB8AC3E}">
        <p14:creationId xmlns:p14="http://schemas.microsoft.com/office/powerpoint/2010/main" val="2326534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B19DD2F7-280F-4A48-B641-0B988C7CE585}" type="slidenum">
              <a:rPr lang="en-GB" altLang="en-US" smtClean="0">
                <a:solidFill>
                  <a:srgbClr val="000000"/>
                </a:solidFill>
                <a:latin typeface="Times New Roman" pitchFamily="16" charset="0"/>
              </a:rPr>
              <a:pPr eaLnBrk="1" hangingPunct="1"/>
              <a:t>26</a:t>
            </a:fld>
            <a:endParaRPr lang="en-GB" altLang="en-US" smtClean="0">
              <a:solidFill>
                <a:srgbClr val="000000"/>
              </a:solidFill>
              <a:latin typeface="Times New Roman" pitchFamily="16" charset="0"/>
            </a:endParaRPr>
          </a:p>
        </p:txBody>
      </p:sp>
      <p:sp>
        <p:nvSpPr>
          <p:cNvPr id="77827"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7828"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7829"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7830"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7831"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7832"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Whereas the sixth group is Treatment Evaluation which includes all fully clinical studies of therapies on human subjects.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In particular this group includes all therapeutic clinical trials (phases I-IV) – however it excludes laboratory studies on patient samples which belong in group 5 Treatment Development</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Also note that both treatment groups (5 and 6) cover not just pharmaceuticals, but also physical therapies, surgical., medical devices, radiotherapy, gene therapies and so 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seventh group is called Disease Management and it covers research into the needs of individual people in the context of overall disease management – it includes studies of patient needs, including end of life care, but also studies of health professionals (doctors and nurses) and improvements in their practice and procedures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eight group is called Health Services. It is also about management of disease, but from an organisational perspective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It includes research into health care institutions, and the delivery and economics of health services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One point to note in the context of groups 7 and 8 is that many clinical therapeutic trials will include a component that assesses quality of life for the patients and an evaluation of economic effectiveness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However, if the main focus of the study is the therapy, they should not be coded in 7 or 8 – it is only studies whose main focus is economics or quality of life that should end up there</a:t>
            </a:r>
          </a:p>
          <a:p>
            <a:pPr marL="165819" indent="-165819" eaLnBrk="1" hangingPunct="1">
              <a:spcBef>
                <a:spcPts val="435"/>
              </a:spcBef>
              <a:buClrTx/>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15717567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B19DD2F7-280F-4A48-B641-0B988C7CE585}" type="slidenum">
              <a:rPr lang="en-GB" altLang="en-US" smtClean="0">
                <a:solidFill>
                  <a:srgbClr val="000000"/>
                </a:solidFill>
                <a:latin typeface="Times New Roman" pitchFamily="16" charset="0"/>
              </a:rPr>
              <a:pPr eaLnBrk="1" hangingPunct="1"/>
              <a:t>27</a:t>
            </a:fld>
            <a:endParaRPr lang="en-GB" altLang="en-US" smtClean="0">
              <a:solidFill>
                <a:srgbClr val="000000"/>
              </a:solidFill>
              <a:latin typeface="Times New Roman" pitchFamily="16" charset="0"/>
            </a:endParaRPr>
          </a:p>
        </p:txBody>
      </p:sp>
      <p:sp>
        <p:nvSpPr>
          <p:cNvPr id="77827"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7828"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7829"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7830"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7831"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7832"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Whereas the sixth group is Treatment Evaluation which includes all fully clinical studies of therapies on human subjects.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In particular this group includes all therapeutic clinical trials (phases I-IV) – however it excludes laboratory studies on patient samples which belong in group 5 Treatment Development</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Also note that both treatment groups (5 and 6) cover not just pharmaceuticals, but also physical therapies, surgical., medical devices, radiotherapy, gene therapies and so 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seventh group is called Disease Management and it covers research into the needs of individual people in the context of overall disease management – it includes studies of patient needs, including end of life care, but also studies of health professionals (doctors and nurses) and improvements in their practice and procedures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eight group is called Health Services. It is also about management of disease, but from an organisational perspective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It includes research into health care institutions, and the delivery and economics of health services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One point to note in the context of groups 7 and 8 is that many clinical therapeutic trials will include a component that assesses quality of life for the patients and an evaluation of economic effectiveness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However, if the main focus of the study is the therapy, they should not be coded in 7 or 8 – it is only studies whose main focus is economics or quality of life that should end up there</a:t>
            </a:r>
          </a:p>
          <a:p>
            <a:pPr marL="165819" indent="-165819" eaLnBrk="1" hangingPunct="1">
              <a:spcBef>
                <a:spcPts val="435"/>
              </a:spcBef>
              <a:buClrTx/>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7172951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1F96A083-BFB9-48C9-96A0-EA4F122D1263}" type="slidenum">
              <a:rPr lang="en-GB" altLang="en-US" smtClean="0">
                <a:solidFill>
                  <a:srgbClr val="000000"/>
                </a:solidFill>
                <a:latin typeface="Times New Roman" pitchFamily="16" charset="0"/>
              </a:rPr>
              <a:pPr eaLnBrk="1" hangingPunct="1"/>
              <a:t>28</a:t>
            </a:fld>
            <a:endParaRPr lang="en-GB" altLang="en-US" smtClean="0">
              <a:solidFill>
                <a:srgbClr val="000000"/>
              </a:solidFill>
              <a:latin typeface="Times New Roman" pitchFamily="16" charset="0"/>
            </a:endParaRPr>
          </a:p>
        </p:txBody>
      </p:sp>
      <p:sp>
        <p:nvSpPr>
          <p:cNvPr id="78851" name="Rectangle 1"/>
          <p:cNvSpPr>
            <a:spLocks noGrp="1" noRot="1" noChangeAspect="1" noChangeArrowheads="1" noTextEdit="1"/>
          </p:cNvSpPr>
          <p:nvPr>
            <p:ph type="sldImg"/>
          </p:nvPr>
        </p:nvSpPr>
        <p:spPr>
          <a:xfrm>
            <a:off x="931863" y="739775"/>
            <a:ext cx="4935537" cy="3703638"/>
          </a:xfrm>
          <a:ln/>
        </p:spPr>
      </p:sp>
      <p:sp>
        <p:nvSpPr>
          <p:cNvPr id="78852" name="Rectangle 2"/>
          <p:cNvSpPr>
            <a:spLocks noGrp="1" noChangeArrowheads="1"/>
          </p:cNvSpPr>
          <p:nvPr>
            <p:ph type="body" idx="1"/>
          </p:nvPr>
        </p:nvSpPr>
        <p:spPr>
          <a:xfrm>
            <a:off x="907098" y="4689517"/>
            <a:ext cx="4985068" cy="4442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There are some quidance topics on the HRCS Online website which it is important to be aware of when coding using Research Activity Codes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Firstly note that certain terms and concepts such as p</a:t>
            </a:r>
            <a:r>
              <a:rPr lang="en-GB" altLang="en-US" smtClean="0"/>
              <a:t>olicy, trials, education, evaluation are repeated across the system and you cannot apply the right codes by searching for these words in the system. It is important to work out the appropriate top level code group before applying codes (as we shall see in the next few slides)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t>Secondly there are three places in the system for methodological studies – for further details see the HRCS Online website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t>Thirdly the HRCS system is mainly oriented around coding research activity but there is also a home in the system for major resources which are used by health researchers – each of the 8 code groups has a resources and infrastructure code to cover items such as cell lines, informatics systems or DNA banks</a:t>
            </a:r>
          </a:p>
        </p:txBody>
      </p:sp>
    </p:spTree>
    <p:extLst>
      <p:ext uri="{BB962C8B-B14F-4D97-AF65-F5344CB8AC3E}">
        <p14:creationId xmlns:p14="http://schemas.microsoft.com/office/powerpoint/2010/main" val="785074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219A53E7-9A6C-488E-8E2A-22F10338DDBC}" type="slidenum">
              <a:rPr lang="en-GB" altLang="en-US" smtClean="0">
                <a:solidFill>
                  <a:srgbClr val="000000"/>
                </a:solidFill>
                <a:latin typeface="Times New Roman" pitchFamily="16" charset="0"/>
              </a:rPr>
              <a:pPr eaLnBrk="1" hangingPunct="1"/>
              <a:t>29</a:t>
            </a:fld>
            <a:endParaRPr lang="en-GB" altLang="en-US" smtClean="0">
              <a:solidFill>
                <a:srgbClr val="000000"/>
              </a:solidFill>
              <a:latin typeface="Times New Roman" pitchFamily="16" charset="0"/>
            </a:endParaRPr>
          </a:p>
        </p:txBody>
      </p:sp>
      <p:sp>
        <p:nvSpPr>
          <p:cNvPr id="82947" name="Rectangle 1"/>
          <p:cNvSpPr>
            <a:spLocks noGrp="1" noRot="1" noChangeAspect="1" noChangeArrowheads="1" noTextEdit="1"/>
          </p:cNvSpPr>
          <p:nvPr>
            <p:ph type="sldImg"/>
          </p:nvPr>
        </p:nvSpPr>
        <p:spPr>
          <a:xfrm>
            <a:off x="931863" y="739775"/>
            <a:ext cx="4935537" cy="3703638"/>
          </a:xfrm>
          <a:ln/>
        </p:spPr>
      </p:sp>
      <p:sp>
        <p:nvSpPr>
          <p:cNvPr id="82948" name="Rectangle 2"/>
          <p:cNvSpPr>
            <a:spLocks noGrp="1" noChangeArrowheads="1"/>
          </p:cNvSpPr>
          <p:nvPr>
            <p:ph type="body" idx="1"/>
          </p:nvPr>
        </p:nvSpPr>
        <p:spPr>
          <a:xfrm>
            <a:off x="679926" y="4689517"/>
            <a:ext cx="5434645" cy="44442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a:buFont typeface="Arial" charset="0"/>
              <a:buChar char="•"/>
            </a:pPr>
            <a:r>
              <a:rPr lang="en-US" altLang="en-US" smtClean="0"/>
              <a:t>That concludes my presentation</a:t>
            </a:r>
          </a:p>
          <a:p>
            <a:pPr marL="165819" indent="-165819">
              <a:buFont typeface="Arial" charset="0"/>
              <a:buChar char="•"/>
            </a:pPr>
            <a:r>
              <a:rPr lang="en-US" altLang="en-US" smtClean="0"/>
              <a:t>Further detail is available from the HRCS website – HRCS Online – at the indicated web address</a:t>
            </a:r>
          </a:p>
          <a:p>
            <a:pPr marL="165819" indent="-165819">
              <a:buFont typeface="Arial" charset="0"/>
              <a:buChar char="•"/>
            </a:pPr>
            <a:r>
              <a:rPr lang="en-US" altLang="en-US" smtClean="0"/>
              <a:t>To get you started from this point you should start coding some simple example abstracts</a:t>
            </a:r>
          </a:p>
          <a:p>
            <a:pPr marL="165819" indent="-165819">
              <a:buFont typeface="Arial" charset="0"/>
              <a:buChar char="•"/>
            </a:pPr>
            <a:r>
              <a:rPr lang="en-US" altLang="en-US" smtClean="0"/>
              <a:t>I also recommend a very useful document for beginners available from the website in PDF form</a:t>
            </a:r>
          </a:p>
          <a:p>
            <a:pPr marL="165819" indent="-165819">
              <a:buFont typeface="Arial" charset="0"/>
              <a:buChar char="•"/>
            </a:pPr>
            <a:r>
              <a:rPr lang="en-US" altLang="en-US" smtClean="0"/>
              <a:t>It is called Common Mistakes and it lists 9 mistakes often made by those first using the HRCS system</a:t>
            </a:r>
          </a:p>
          <a:p>
            <a:pPr marL="165819" indent="-165819">
              <a:buFont typeface="Arial" charset="0"/>
              <a:buChar char="•"/>
            </a:pPr>
            <a:endParaRPr lang="en-US" altLang="en-US" smtClean="0"/>
          </a:p>
          <a:p>
            <a:pPr marL="165819" indent="-165819"/>
            <a:r>
              <a:rPr lang="en-US" altLang="en-US" smtClean="0">
                <a:latin typeface="Arial" charset="0"/>
                <a:ea typeface="Lucida Sans Unicode" pitchFamily="32" charset="0"/>
                <a:cs typeface="Lucida Sans Unicode" pitchFamily="32" charset="0"/>
              </a:rPr>
              <a:t>Link to document: http://www.hrcsonline.net/sites/default/files/HRCS_Common_Mistakes.pdf</a:t>
            </a:r>
            <a:endParaRPr lang="en-US" altLang="en-US" smtClean="0"/>
          </a:p>
        </p:txBody>
      </p:sp>
    </p:spTree>
    <p:extLst>
      <p:ext uri="{BB962C8B-B14F-4D97-AF65-F5344CB8AC3E}">
        <p14:creationId xmlns:p14="http://schemas.microsoft.com/office/powerpoint/2010/main" val="3690415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A1A707A3-7C4E-4B39-BF2A-472DC1D57728}" type="slidenum">
              <a:rPr lang="en-GB" altLang="en-US" smtClean="0">
                <a:solidFill>
                  <a:srgbClr val="000000"/>
                </a:solidFill>
                <a:latin typeface="Times New Roman" pitchFamily="16" charset="0"/>
              </a:rPr>
              <a:pPr eaLnBrk="1" hangingPunct="1"/>
              <a:t>3</a:t>
            </a:fld>
            <a:endParaRPr lang="en-GB" altLang="en-US" smtClean="0">
              <a:solidFill>
                <a:srgbClr val="000000"/>
              </a:solidFill>
              <a:latin typeface="Times New Roman" pitchFamily="16" charset="0"/>
            </a:endParaRPr>
          </a:p>
        </p:txBody>
      </p:sp>
      <p:sp>
        <p:nvSpPr>
          <p:cNvPr id="65539"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5540"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5541"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5542"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5543"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65544" name="Rectangle 6"/>
          <p:cNvSpPr>
            <a:spLocks noGrp="1" noChangeArrowheads="1"/>
          </p:cNvSpPr>
          <p:nvPr>
            <p:ph type="body"/>
          </p:nvPr>
        </p:nvSpPr>
        <p:spPr>
          <a:xfrm>
            <a:off x="679929" y="4689517"/>
            <a:ext cx="5436234" cy="44379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smtClean="0">
                <a:latin typeface="Arial" charset="0"/>
                <a:ea typeface="Lucida Sans Unicode" pitchFamily="32" charset="0"/>
                <a:cs typeface="Lucida Sans Unicode" pitchFamily="32" charset="0"/>
              </a:rPr>
              <a:t>During the rest of this presentation it will help if you have copy of the HRCS system definition booklet (pictured) to refer to </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As indicated previously the HRCS has 2 coding dimensions and each award is coded using both dimensions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In the first dimension there are 21 Health Categories covering all areas of health and disease</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Health Categories are based on the well known World Health Organisation ICD codes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other dimension of the system is the Research Activity Codes which cover all types of research activity from basic to applied</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As we saw in the first half of the presentation there are 8 main Research Activity Code groups but these are based on 48 underlying individual codes which are assigned to an award when coding</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And as seen previously the Research Activity Codes are based on the international cancer classification system known as the Common Scientific Outline or CSO</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a:p>
            <a:pPr marL="165819" indent="-165819" eaLnBrk="1" hangingPunct="1">
              <a:spcBef>
                <a:spcPts val="435"/>
              </a:spcBef>
              <a:buClrTx/>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Link to HRCS booklet: http://www.hrcsonline.net/sites/default/files/HRCS_Document.pdf</a:t>
            </a:r>
          </a:p>
        </p:txBody>
      </p:sp>
    </p:spTree>
    <p:extLst>
      <p:ext uri="{BB962C8B-B14F-4D97-AF65-F5344CB8AC3E}">
        <p14:creationId xmlns:p14="http://schemas.microsoft.com/office/powerpoint/2010/main" val="4008934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351E8BC8-0976-4BD0-91FF-13972FAD89DF}" type="slidenum">
              <a:rPr lang="en-GB" altLang="en-US" smtClean="0">
                <a:solidFill>
                  <a:srgbClr val="000000"/>
                </a:solidFill>
                <a:latin typeface="Times New Roman" pitchFamily="16" charset="0"/>
              </a:rPr>
              <a:pPr eaLnBrk="1" hangingPunct="1"/>
              <a:t>4</a:t>
            </a:fld>
            <a:endParaRPr lang="en-GB" altLang="en-US" smtClean="0">
              <a:solidFill>
                <a:srgbClr val="000000"/>
              </a:solidFill>
              <a:latin typeface="Times New Roman" pitchFamily="16" charset="0"/>
            </a:endParaRPr>
          </a:p>
        </p:txBody>
      </p:sp>
      <p:sp>
        <p:nvSpPr>
          <p:cNvPr id="79875" name="Rectangle 1"/>
          <p:cNvSpPr>
            <a:spLocks noGrp="1" noRot="1" noChangeAspect="1" noChangeArrowheads="1" noTextEdit="1"/>
          </p:cNvSpPr>
          <p:nvPr>
            <p:ph type="sldImg"/>
          </p:nvPr>
        </p:nvSpPr>
        <p:spPr>
          <a:xfrm>
            <a:off x="931863" y="739775"/>
            <a:ext cx="4935537" cy="3703638"/>
          </a:xfrm>
          <a:ln/>
        </p:spPr>
      </p:sp>
      <p:sp>
        <p:nvSpPr>
          <p:cNvPr id="79876" name="Rectangle 2"/>
          <p:cNvSpPr>
            <a:spLocks noGrp="1" noChangeArrowheads="1"/>
          </p:cNvSpPr>
          <p:nvPr>
            <p:ph type="body" idx="1"/>
          </p:nvPr>
        </p:nvSpPr>
        <p:spPr>
          <a:xfrm>
            <a:off x="907098" y="4689517"/>
            <a:ext cx="4985068" cy="44427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This slide is a summary outline of the overall process for HRCS coding which will help you assign both Health Categories and Research Activity Codes successfully</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Firstly always start by identifying the main aim or focus of the research within the period of the associated financial support</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Secondly allocate the minimum number of codes to reflect these aims</a:t>
            </a:r>
          </a:p>
          <a:p>
            <a:pPr marL="908769" lvl="1"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You have a maximum allocation of 5 Health Categories, if 6+ use Generic</a:t>
            </a:r>
          </a:p>
          <a:p>
            <a:pPr marL="908769" lvl="1"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Guidance</a:t>
            </a:r>
            <a:r>
              <a:rPr lang="en-US" altLang="en-US" baseline="0" dirty="0" smtClean="0">
                <a:latin typeface="Arial" charset="0"/>
                <a:ea typeface="Lucida Sans Unicode" pitchFamily="32" charset="0"/>
                <a:cs typeface="Lucida Sans Unicode" pitchFamily="32" charset="0"/>
              </a:rPr>
              <a:t> on Research Activity states use a maximum of two codes, up to four only for large </a:t>
            </a:r>
            <a:r>
              <a:rPr lang="en-US" altLang="en-US" baseline="0" dirty="0" err="1" smtClean="0">
                <a:latin typeface="Arial" charset="0"/>
                <a:ea typeface="Lucida Sans Unicode" pitchFamily="32" charset="0"/>
                <a:cs typeface="Lucida Sans Unicode" pitchFamily="32" charset="0"/>
              </a:rPr>
              <a:t>programmes</a:t>
            </a:r>
            <a:r>
              <a:rPr lang="en-US" altLang="en-US" baseline="0" dirty="0" smtClean="0">
                <a:latin typeface="Arial" charset="0"/>
                <a:ea typeface="Lucida Sans Unicode" pitchFamily="32" charset="0"/>
                <a:cs typeface="Lucida Sans Unicode" pitchFamily="32" charset="0"/>
              </a:rPr>
              <a:t> of research.</a:t>
            </a:r>
          </a:p>
          <a:p>
            <a:pPr marL="908769" lvl="1"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baseline="0" dirty="0" smtClean="0">
                <a:latin typeface="Arial" charset="0"/>
                <a:ea typeface="Lucida Sans Unicode" pitchFamily="32" charset="0"/>
                <a:cs typeface="Lucida Sans Unicode" pitchFamily="32" charset="0"/>
              </a:rPr>
              <a:t>We are amending this view slightly in view of feedback regarding many trials that compare more than two treatments</a:t>
            </a:r>
          </a:p>
          <a:p>
            <a:pPr marL="1308819" lvl="2"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baseline="0" dirty="0" smtClean="0">
                <a:latin typeface="Arial" charset="0"/>
                <a:ea typeface="Lucida Sans Unicode" pitchFamily="32" charset="0"/>
                <a:cs typeface="Lucida Sans Unicode" pitchFamily="32" charset="0"/>
              </a:rPr>
              <a:t>In these situations, use 1-4 only if the award makes it explicitly clear</a:t>
            </a:r>
          </a:p>
          <a:p>
            <a:pPr marL="1308819" lvl="2"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baseline="0" dirty="0" smtClean="0">
                <a:latin typeface="Arial" charset="0"/>
                <a:ea typeface="Lucida Sans Unicode" pitchFamily="32" charset="0"/>
                <a:cs typeface="Lucida Sans Unicode" pitchFamily="32" charset="0"/>
              </a:rPr>
              <a:t>If a </a:t>
            </a:r>
            <a:r>
              <a:rPr lang="en-US" altLang="en-US" baseline="0" dirty="0" err="1" smtClean="0">
                <a:latin typeface="Arial" charset="0"/>
                <a:ea typeface="Lucida Sans Unicode" pitchFamily="32" charset="0"/>
                <a:cs typeface="Lucida Sans Unicode" pitchFamily="32" charset="0"/>
              </a:rPr>
              <a:t>programme</a:t>
            </a:r>
            <a:r>
              <a:rPr lang="en-US" altLang="en-US" baseline="0" dirty="0" smtClean="0">
                <a:latin typeface="Arial" charset="0"/>
                <a:ea typeface="Lucida Sans Unicode" pitchFamily="32" charset="0"/>
                <a:cs typeface="Lucida Sans Unicode" pitchFamily="32" charset="0"/>
              </a:rPr>
              <a:t> has many diverse aims, used a ‘resource and infrastructure’ code</a:t>
            </a:r>
            <a:endParaRPr lang="en-US" altLang="en-US" dirty="0"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Note that if there is more than one code then they should be given a percentage share adding to 100% – by default you should assign equal percentages, but unequal percentages can be assigned if there is a clear rationale for this in the abstract</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Consider a simple example where it is decided that the main aim of an award is to fund a clinical trial in humans testing a new drug treatment for lung cancer</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Once this summary is defined, the codes can be assigned</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In this case the award would be coded as 100% code 6.1 Pharmaceuticals on the Research Activity Codes dimension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It would also be coded as 100% Cancer on the Health Categories dimension</a:t>
            </a:r>
            <a:endParaRPr lang="en-US" altLang="en-US" b="1" dirty="0"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In the following slides I provide further details on the process to assign each of these codes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dirty="0"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679741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044F8277-9F36-403B-A771-C0CA07730CC9}" type="slidenum">
              <a:rPr lang="en-GB" altLang="en-US" smtClean="0">
                <a:solidFill>
                  <a:srgbClr val="000000"/>
                </a:solidFill>
                <a:latin typeface="Times New Roman" pitchFamily="16" charset="0"/>
              </a:rPr>
              <a:pPr eaLnBrk="1" hangingPunct="1"/>
              <a:t>5</a:t>
            </a:fld>
            <a:endParaRPr lang="en-GB" altLang="en-US" smtClean="0">
              <a:solidFill>
                <a:srgbClr val="000000"/>
              </a:solidFill>
              <a:latin typeface="Times New Roman" pitchFamily="16" charset="0"/>
            </a:endParaRPr>
          </a:p>
        </p:txBody>
      </p:sp>
      <p:sp>
        <p:nvSpPr>
          <p:cNvPr id="68611"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8612"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8613"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8614"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8615"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68616" name="Rectangle 6"/>
          <p:cNvSpPr>
            <a:spLocks noGrp="1" noChangeArrowheads="1"/>
          </p:cNvSpPr>
          <p:nvPr>
            <p:ph type="body"/>
          </p:nvPr>
        </p:nvSpPr>
        <p:spPr>
          <a:xfrm>
            <a:off x="907098" y="4689517"/>
            <a:ext cx="4986656" cy="93537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221090" indent="-211879"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dirty="0" smtClean="0">
                <a:latin typeface="Arial" charset="0"/>
                <a:ea typeface="Lucida Sans Unicode" pitchFamily="32" charset="0"/>
                <a:cs typeface="Lucida Sans Unicode" pitchFamily="32" charset="0"/>
              </a:rPr>
              <a:t>Another key aspect of the HRCS is the associated HRCS Online website (www.hrcsonline.net) set up to:</a:t>
            </a:r>
          </a:p>
          <a:p>
            <a:pPr marL="964040" lvl="1" indent="-211879"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dirty="0" smtClean="0">
                <a:latin typeface="Arial" charset="0"/>
                <a:ea typeface="Lucida Sans Unicode" pitchFamily="32" charset="0"/>
                <a:cs typeface="Lucida Sans Unicode" pitchFamily="32" charset="0"/>
              </a:rPr>
              <a:t>sustain the system in the long term</a:t>
            </a:r>
          </a:p>
          <a:p>
            <a:pPr marL="964040" lvl="1" indent="-211879"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dirty="0" smtClean="0">
                <a:latin typeface="Arial" charset="0"/>
                <a:ea typeface="Lucida Sans Unicode" pitchFamily="32" charset="0"/>
                <a:cs typeface="Lucida Sans Unicode" pitchFamily="32" charset="0"/>
              </a:rPr>
              <a:t>to promote it to different audiences e.g. internationally</a:t>
            </a:r>
          </a:p>
          <a:p>
            <a:pPr marL="964040" lvl="1" indent="-211879"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dirty="0" smtClean="0">
                <a:latin typeface="Arial" charset="0"/>
                <a:ea typeface="Lucida Sans Unicode" pitchFamily="32" charset="0"/>
                <a:cs typeface="Lucida Sans Unicode" pitchFamily="32" charset="0"/>
              </a:rPr>
              <a:t>hold all relevant HRCS information</a:t>
            </a:r>
          </a:p>
          <a:p>
            <a:pPr marL="1364090" lvl="2" indent="-211879"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dirty="0" smtClean="0">
                <a:latin typeface="Arial" charset="0"/>
                <a:ea typeface="Lucida Sans Unicode" pitchFamily="32" charset="0"/>
                <a:cs typeface="Lucida Sans Unicode" pitchFamily="32" charset="0"/>
              </a:rPr>
              <a:t>provide both guidance for new users</a:t>
            </a:r>
          </a:p>
          <a:p>
            <a:pPr marL="1364090" lvl="2" indent="-211879"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dirty="0" smtClean="0">
                <a:latin typeface="Arial" charset="0"/>
                <a:ea typeface="Lucida Sans Unicode" pitchFamily="32" charset="0"/>
                <a:cs typeface="Lucida Sans Unicode" pitchFamily="32" charset="0"/>
              </a:rPr>
              <a:t>act as a reference source for experienced users</a:t>
            </a:r>
          </a:p>
          <a:p>
            <a:pPr marL="221090" indent="-211879"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dirty="0" smtClean="0">
                <a:latin typeface="Arial" charset="0"/>
                <a:ea typeface="Lucida Sans Unicode" pitchFamily="32" charset="0"/>
                <a:cs typeface="Lucida Sans Unicode" pitchFamily="32" charset="0"/>
              </a:rPr>
              <a:t>There is contextual help and linkage throughout – for example if you want to explore the origins of the system:</a:t>
            </a:r>
          </a:p>
          <a:p>
            <a:pPr marL="964040" lvl="1" indent="-211879"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dirty="0" smtClean="0">
                <a:latin typeface="Arial" charset="0"/>
                <a:ea typeface="Lucida Sans Unicode" pitchFamily="32" charset="0"/>
                <a:cs typeface="Lucida Sans Unicode" pitchFamily="32" charset="0"/>
              </a:rPr>
              <a:t>each Health Category is linked to the relevant WHO ICD code</a:t>
            </a:r>
          </a:p>
          <a:p>
            <a:pPr marL="964040" lvl="1" indent="-211879"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r>
              <a:rPr lang="en-US" altLang="en-US" dirty="0" smtClean="0">
                <a:latin typeface="Arial" charset="0"/>
                <a:ea typeface="Lucida Sans Unicode" pitchFamily="32" charset="0"/>
                <a:cs typeface="Lucida Sans Unicode" pitchFamily="32" charset="0"/>
              </a:rPr>
              <a:t>each Research Activity Code to the appropriate code in the Common Scientific Outline</a:t>
            </a:r>
          </a:p>
          <a:p>
            <a:pPr marL="221090" indent="-211879" eaLnBrk="1" hangingPunct="1">
              <a:spcBef>
                <a:spcPts val="435"/>
              </a:spcBef>
              <a:buClrTx/>
              <a:buFont typeface="Arial" charset="0"/>
              <a:buChar char="•"/>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endParaRPr lang="en-US" altLang="en-US" dirty="0" smtClean="0">
              <a:latin typeface="Arial" charset="0"/>
              <a:ea typeface="Lucida Sans Unicode" pitchFamily="32" charset="0"/>
              <a:cs typeface="Lucida Sans Unicode" pitchFamily="32" charset="0"/>
            </a:endParaRPr>
          </a:p>
          <a:p>
            <a:pPr marL="221090" indent="-211879" eaLnBrk="1" hangingPunct="1">
              <a:spcBef>
                <a:spcPts val="435"/>
              </a:spcBef>
              <a:buClrTx/>
              <a:tabLst>
                <a:tab pos="221090" algn="l"/>
                <a:tab pos="654060" algn="l"/>
                <a:tab pos="1088565" algn="l"/>
                <a:tab pos="1523068" algn="l"/>
                <a:tab pos="1957572" algn="l"/>
                <a:tab pos="2392076" algn="l"/>
                <a:tab pos="2826581" algn="l"/>
                <a:tab pos="3261084" algn="l"/>
                <a:tab pos="3695589" algn="l"/>
                <a:tab pos="4130093" algn="l"/>
                <a:tab pos="4564597" algn="l"/>
                <a:tab pos="4999101" algn="l"/>
                <a:tab pos="5433607" algn="l"/>
                <a:tab pos="5868110" algn="l"/>
                <a:tab pos="6302615" algn="l"/>
                <a:tab pos="6737120" algn="l"/>
                <a:tab pos="7171624" algn="l"/>
                <a:tab pos="7606128" algn="l"/>
                <a:tab pos="8040633" algn="l"/>
                <a:tab pos="8475136" algn="l"/>
                <a:tab pos="8909641" algn="l"/>
              </a:tabLst>
            </a:pPr>
            <a:endParaRPr lang="en-US" altLang="en-US" dirty="0"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684869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42C690DC-8E43-4AEC-A8B3-5B2F11264200}" type="slidenum">
              <a:rPr lang="en-GB" altLang="en-US" smtClean="0">
                <a:solidFill>
                  <a:srgbClr val="000000"/>
                </a:solidFill>
                <a:latin typeface="Times New Roman" pitchFamily="16" charset="0"/>
              </a:rPr>
              <a:pPr eaLnBrk="1" hangingPunct="1"/>
              <a:t>7</a:t>
            </a:fld>
            <a:endParaRPr lang="en-GB" altLang="en-US" smtClean="0">
              <a:solidFill>
                <a:srgbClr val="000000"/>
              </a:solidFill>
              <a:latin typeface="Times New Roman" pitchFamily="16" charset="0"/>
            </a:endParaRPr>
          </a:p>
        </p:txBody>
      </p:sp>
      <p:sp>
        <p:nvSpPr>
          <p:cNvPr id="69635"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9636"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9637"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9638"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69639"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69640"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dirty="0" smtClean="0">
                <a:latin typeface="Arial" charset="0"/>
                <a:ea typeface="Lucida Sans Unicode" pitchFamily="32" charset="0"/>
                <a:cs typeface="Lucida Sans Unicode" pitchFamily="32" charset="0"/>
              </a:rPr>
              <a:t>This slide is a list of the HRCS Health Categories</a:t>
            </a:r>
          </a:p>
          <a:p>
            <a:pPr marL="165819"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dirty="0" smtClean="0"/>
              <a:t>There are 21 categories of which 19 are specific to particular health areas</a:t>
            </a:r>
          </a:p>
          <a:p>
            <a:pPr marL="165819"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dirty="0" smtClean="0"/>
              <a:t>Full details on all the categories are available in the HRCS definition booklet and on the HRCS Online website</a:t>
            </a:r>
          </a:p>
          <a:p>
            <a:pPr marL="165819"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dirty="0" smtClean="0"/>
              <a:t>However in the next few slides I will review some key points to note about particular health categories from this list</a:t>
            </a:r>
          </a:p>
          <a:p>
            <a:pPr marL="165819"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GB" altLang="en-US" dirty="0" smtClean="0"/>
          </a:p>
          <a:p>
            <a:pPr marL="165819"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b="1" dirty="0" smtClean="0"/>
              <a:t>General Advice on Coding:</a:t>
            </a:r>
          </a:p>
          <a:p>
            <a:pPr marL="165819"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sz="1200" b="0" i="0" kern="1200" dirty="0" smtClean="0">
                <a:solidFill>
                  <a:srgbClr val="000000"/>
                </a:solidFill>
                <a:effectLst/>
                <a:latin typeface="Times New Roman" pitchFamily="16" charset="0"/>
                <a:ea typeface="+mn-ea"/>
                <a:cs typeface="+mn-cs"/>
              </a:rPr>
              <a:t>Health Categories should </a:t>
            </a:r>
            <a:r>
              <a:rPr lang="en-GB" sz="1200" b="1" i="0" kern="1200" dirty="0" smtClean="0">
                <a:solidFill>
                  <a:srgbClr val="000000"/>
                </a:solidFill>
                <a:effectLst/>
                <a:latin typeface="Times New Roman" pitchFamily="16" charset="0"/>
                <a:ea typeface="+mn-ea"/>
                <a:cs typeface="+mn-cs"/>
              </a:rPr>
              <a:t>not</a:t>
            </a:r>
            <a:r>
              <a:rPr lang="en-GB" sz="1200" b="0" i="0" kern="1200" dirty="0" smtClean="0">
                <a:solidFill>
                  <a:srgbClr val="000000"/>
                </a:solidFill>
                <a:effectLst/>
                <a:latin typeface="Times New Roman" pitchFamily="16" charset="0"/>
                <a:ea typeface="+mn-ea"/>
                <a:cs typeface="+mn-cs"/>
              </a:rPr>
              <a:t> be assigned to reflect mechanisms of pathogenesis or the site of a disease (e.g. Cancer and Infection).</a:t>
            </a:r>
          </a:p>
          <a:p>
            <a:pPr marL="165819"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sz="1200" b="0" i="0" kern="1200" dirty="0" smtClean="0">
                <a:solidFill>
                  <a:srgbClr val="000000"/>
                </a:solidFill>
                <a:effectLst/>
                <a:latin typeface="Times New Roman" pitchFamily="16" charset="0"/>
                <a:ea typeface="+mn-ea"/>
                <a:cs typeface="+mn-cs"/>
              </a:rPr>
              <a:t>Choose the Health Category associated with the purpose of the investigation or the overarching main disease.</a:t>
            </a:r>
          </a:p>
          <a:p>
            <a:pPr marL="165819"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sz="1200" b="0" i="0" kern="1200" dirty="0" smtClean="0">
                <a:solidFill>
                  <a:srgbClr val="000000"/>
                </a:solidFill>
                <a:effectLst/>
                <a:latin typeface="Times New Roman" pitchFamily="16" charset="0"/>
                <a:ea typeface="+mn-ea"/>
                <a:cs typeface="+mn-cs"/>
              </a:rPr>
              <a:t>Many diseases and conditions share characteristics of more than one area of health</a:t>
            </a:r>
          </a:p>
          <a:p>
            <a:pPr marL="908769" lvl="1"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sz="1200" b="0" i="0" kern="1200" dirty="0" smtClean="0">
                <a:solidFill>
                  <a:srgbClr val="000000"/>
                </a:solidFill>
                <a:effectLst/>
                <a:latin typeface="Times New Roman" pitchFamily="16" charset="0"/>
                <a:ea typeface="+mn-ea"/>
                <a:cs typeface="+mn-cs"/>
              </a:rPr>
              <a:t>(e.g. asthma is a respiratory disease and is also an autoimmune disease, so coded 100% Respiratory, not</a:t>
            </a:r>
            <a:r>
              <a:rPr lang="en-GB" sz="1200" b="0" i="0" kern="1200" baseline="0" dirty="0" smtClean="0">
                <a:solidFill>
                  <a:srgbClr val="000000"/>
                </a:solidFill>
                <a:effectLst/>
                <a:latin typeface="Times New Roman" pitchFamily="16" charset="0"/>
                <a:ea typeface="+mn-ea"/>
                <a:cs typeface="+mn-cs"/>
              </a:rPr>
              <a:t> I&amp;I</a:t>
            </a:r>
            <a:r>
              <a:rPr lang="en-GB" sz="1200" b="0" i="0" kern="1200" dirty="0" smtClean="0">
                <a:solidFill>
                  <a:srgbClr val="000000"/>
                </a:solidFill>
                <a:effectLst/>
                <a:latin typeface="Times New Roman" pitchFamily="16" charset="0"/>
                <a:ea typeface="+mn-ea"/>
                <a:cs typeface="+mn-cs"/>
              </a:rPr>
              <a:t>)</a:t>
            </a:r>
          </a:p>
          <a:p>
            <a:pPr marL="165819" lvl="0"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sz="1200" b="0" i="0" kern="1200" dirty="0" smtClean="0">
                <a:solidFill>
                  <a:srgbClr val="000000"/>
                </a:solidFill>
                <a:effectLst/>
                <a:latin typeface="Times New Roman" pitchFamily="16" charset="0"/>
                <a:ea typeface="+mn-ea"/>
                <a:cs typeface="+mn-cs"/>
              </a:rPr>
              <a:t>And/or research may focus on a particular organ affected by a disease</a:t>
            </a:r>
          </a:p>
          <a:p>
            <a:pPr marL="908769" lvl="1"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sz="1200" b="0" i="0" kern="1200" dirty="0" smtClean="0">
                <a:solidFill>
                  <a:srgbClr val="000000"/>
                </a:solidFill>
                <a:effectLst/>
                <a:latin typeface="Times New Roman" pitchFamily="16" charset="0"/>
                <a:ea typeface="+mn-ea"/>
                <a:cs typeface="+mn-cs"/>
              </a:rPr>
              <a:t>(e.g. pulmonary hypertension, coded</a:t>
            </a:r>
            <a:r>
              <a:rPr lang="en-GB" sz="1200" b="0" i="0" kern="1200" baseline="0" dirty="0" smtClean="0">
                <a:solidFill>
                  <a:srgbClr val="000000"/>
                </a:solidFill>
                <a:effectLst/>
                <a:latin typeface="Times New Roman" pitchFamily="16" charset="0"/>
                <a:ea typeface="+mn-ea"/>
                <a:cs typeface="+mn-cs"/>
              </a:rPr>
              <a:t> as 100% Cardiovascular, not respiratory</a:t>
            </a:r>
            <a:r>
              <a:rPr lang="en-GB" sz="1200" b="0" i="0" kern="1200" dirty="0" smtClean="0">
                <a:solidFill>
                  <a:srgbClr val="000000"/>
                </a:solidFill>
                <a:effectLst/>
                <a:latin typeface="Times New Roman" pitchFamily="16" charset="0"/>
                <a:ea typeface="+mn-ea"/>
                <a:cs typeface="+mn-cs"/>
              </a:rPr>
              <a:t>).</a:t>
            </a:r>
          </a:p>
          <a:p>
            <a:pPr marL="165819" lvl="0" indent="-165819">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sz="1200" b="0" i="0" kern="1200" dirty="0" smtClean="0">
                <a:solidFill>
                  <a:srgbClr val="000000"/>
                </a:solidFill>
                <a:effectLst/>
                <a:latin typeface="Times New Roman" pitchFamily="16" charset="0"/>
                <a:ea typeface="+mn-ea"/>
                <a:cs typeface="+mn-cs"/>
              </a:rPr>
              <a:t>However to ensure accurate and consistent coding it is important to follow the specific inclusion criteria listed in the Health Categories.</a:t>
            </a:r>
            <a:endParaRPr lang="en-GB" altLang="en-US" dirty="0" smtClean="0"/>
          </a:p>
          <a:p>
            <a:pPr marL="165819" indent="-165819">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GB" altLang="en-US" dirty="0" smtClean="0"/>
              <a:t> </a:t>
            </a:r>
          </a:p>
          <a:p>
            <a:pPr marL="165819" indent="-165819" eaLnBrk="1" hangingPunct="1">
              <a:spcBef>
                <a:spcPts val="435"/>
              </a:spcBef>
              <a:buClrTx/>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dirty="0"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742183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B1CF279A-AD46-4739-9A17-11FF2F737873}" type="slidenum">
              <a:rPr lang="en-GB" altLang="en-US" smtClean="0">
                <a:solidFill>
                  <a:srgbClr val="000000"/>
                </a:solidFill>
                <a:latin typeface="Times New Roman" pitchFamily="16" charset="0"/>
              </a:rPr>
              <a:pPr eaLnBrk="1" hangingPunct="1"/>
              <a:t>8</a:t>
            </a:fld>
            <a:endParaRPr lang="en-GB" altLang="en-US" smtClean="0">
              <a:solidFill>
                <a:srgbClr val="000000"/>
              </a:solidFill>
              <a:latin typeface="Times New Roman" pitchFamily="16" charset="0"/>
            </a:endParaRPr>
          </a:p>
        </p:txBody>
      </p:sp>
      <p:sp>
        <p:nvSpPr>
          <p:cNvPr id="70659"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0"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1"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2"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3"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0664"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Cancer category covers all type of cancer – they are not differentiated by site of action – studies of lung cancer are coded as Cancer and the respiratory aspect is not captured</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Cardiovascular category is not just studies of the heart, it includes atherosclerosis and other disorders of blood circulation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Congenital Disorders code covers inherited disorders with </a:t>
            </a:r>
            <a:r>
              <a:rPr lang="en-US" altLang="en-US" b="1" smtClean="0">
                <a:latin typeface="Arial" charset="0"/>
                <a:ea typeface="Lucida Sans Unicode" pitchFamily="32" charset="0"/>
                <a:cs typeface="Lucida Sans Unicode" pitchFamily="32" charset="0"/>
              </a:rPr>
              <a:t>multiple </a:t>
            </a:r>
            <a:r>
              <a:rPr lang="en-US" altLang="en-US" smtClean="0">
                <a:latin typeface="Arial" charset="0"/>
                <a:ea typeface="Lucida Sans Unicode" pitchFamily="32" charset="0"/>
                <a:cs typeface="Lucida Sans Unicode" pitchFamily="32" charset="0"/>
              </a:rPr>
              <a:t>types of disease and condition such as cystic fibrosis – it excludes inherited disorders with a single focus, such as congenital heart disorders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Infection category applies to all types of infection – like the Cancer code, infections are not differentiated by site of action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Inflammatory and Immune code is designed for studies of the immune system – it should not be applied simply because a disorder has an immune response component, which will be the case in many conditions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Mental Health code includes all abnormal conditions defined by behaviour but also </a:t>
            </a:r>
            <a:r>
              <a:rPr lang="en-US" altLang="en-US" b="1" smtClean="0">
                <a:latin typeface="Arial" charset="0"/>
                <a:ea typeface="Lucida Sans Unicode" pitchFamily="32" charset="0"/>
                <a:cs typeface="Lucida Sans Unicode" pitchFamily="32" charset="0"/>
              </a:rPr>
              <a:t>normal</a:t>
            </a:r>
            <a:r>
              <a:rPr lang="en-US" altLang="en-US" smtClean="0">
                <a:latin typeface="Arial" charset="0"/>
                <a:ea typeface="Lucida Sans Unicode" pitchFamily="32" charset="0"/>
                <a:cs typeface="Lucida Sans Unicode" pitchFamily="32" charset="0"/>
              </a:rPr>
              <a:t> behavioural and cognitive function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2126456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B1CF279A-AD46-4739-9A17-11FF2F737873}" type="slidenum">
              <a:rPr lang="en-GB" altLang="en-US" smtClean="0">
                <a:solidFill>
                  <a:srgbClr val="000000"/>
                </a:solidFill>
                <a:latin typeface="Times New Roman" pitchFamily="16" charset="0"/>
              </a:rPr>
              <a:pPr eaLnBrk="1" hangingPunct="1"/>
              <a:t>9</a:t>
            </a:fld>
            <a:endParaRPr lang="en-GB" altLang="en-US" smtClean="0">
              <a:solidFill>
                <a:srgbClr val="000000"/>
              </a:solidFill>
              <a:latin typeface="Times New Roman" pitchFamily="16" charset="0"/>
            </a:endParaRPr>
          </a:p>
        </p:txBody>
      </p:sp>
      <p:sp>
        <p:nvSpPr>
          <p:cNvPr id="70659"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0"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1"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2"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3"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0664"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Cancer category covers all type of cancer – they are not differentiated by site of action – studies of lung cancer are coded as Cancer and the respiratory aspect is not captured</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Cardiovascular category is not just studies of the heart, it includes atherosclerosis and other disorders of blood circulation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Congenital Disorders code covers inherited disorders with </a:t>
            </a:r>
            <a:r>
              <a:rPr lang="en-US" altLang="en-US" b="1" smtClean="0">
                <a:latin typeface="Arial" charset="0"/>
                <a:ea typeface="Lucida Sans Unicode" pitchFamily="32" charset="0"/>
                <a:cs typeface="Lucida Sans Unicode" pitchFamily="32" charset="0"/>
              </a:rPr>
              <a:t>multiple </a:t>
            </a:r>
            <a:r>
              <a:rPr lang="en-US" altLang="en-US" smtClean="0">
                <a:latin typeface="Arial" charset="0"/>
                <a:ea typeface="Lucida Sans Unicode" pitchFamily="32" charset="0"/>
                <a:cs typeface="Lucida Sans Unicode" pitchFamily="32" charset="0"/>
              </a:rPr>
              <a:t>types of disease and condition such as cystic fibrosis – it excludes inherited disorders with a single focus, such as congenital heart disorders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Infection category applies to all types of infection – like the Cancer code, infections are not differentiated by site of action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Inflammatory and Immune code is designed for studies of the immune system – it should not be applied simply because a disorder has an immune response component, which will be the case in many conditions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Mental Health code includes all abnormal conditions defined by behaviour but also </a:t>
            </a:r>
            <a:r>
              <a:rPr lang="en-US" altLang="en-US" b="1" smtClean="0">
                <a:latin typeface="Arial" charset="0"/>
                <a:ea typeface="Lucida Sans Unicode" pitchFamily="32" charset="0"/>
                <a:cs typeface="Lucida Sans Unicode" pitchFamily="32" charset="0"/>
              </a:rPr>
              <a:t>normal</a:t>
            </a:r>
            <a:r>
              <a:rPr lang="en-US" altLang="en-US" smtClean="0">
                <a:latin typeface="Arial" charset="0"/>
                <a:ea typeface="Lucida Sans Unicode" pitchFamily="32" charset="0"/>
                <a:cs typeface="Lucida Sans Unicode" pitchFamily="32" charset="0"/>
              </a:rPr>
              <a:t> behavioural and cognitive function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3419315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4"/>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1pPr>
            <a:lvl2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2pPr>
            <a:lvl3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3pPr>
            <a:lvl4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4pPr>
            <a:lvl5pPr eaLnBrk="0" hangingPunc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5pPr>
            <a:lvl6pPr marL="2431995"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6pPr>
            <a:lvl7pPr marL="2874176"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7pPr>
            <a:lvl8pPr marL="3316357"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8pPr>
            <a:lvl9pPr marL="3758539" indent="-221090" defTabSz="434505" eaLnBrk="0" fontAlgn="base" hangingPunct="0">
              <a:spcBef>
                <a:spcPct val="0"/>
              </a:spcBef>
              <a:spcAft>
                <a:spcPct val="0"/>
              </a:spcAft>
              <a:buClr>
                <a:srgbClr val="000000"/>
              </a:buClr>
              <a:buSzPct val="100000"/>
              <a:buFont typeface="Times New Roman" pitchFamily="16" charset="0"/>
              <a:tabLst>
                <a:tab pos="700120" algn="l"/>
                <a:tab pos="1400240" algn="l"/>
                <a:tab pos="2100359" algn="l"/>
                <a:tab pos="2800480" algn="l"/>
              </a:tabLst>
              <a:defRPr>
                <a:solidFill>
                  <a:schemeClr val="bg1"/>
                </a:solidFill>
                <a:latin typeface="Arial" charset="0"/>
                <a:ea typeface="Lucida Sans Unicode" pitchFamily="32" charset="0"/>
                <a:cs typeface="Lucida Sans Unicode" pitchFamily="32" charset="0"/>
              </a:defRPr>
            </a:lvl9pPr>
          </a:lstStyle>
          <a:p>
            <a:pPr eaLnBrk="1" hangingPunct="1"/>
            <a:fld id="{B1CF279A-AD46-4739-9A17-11FF2F737873}" type="slidenum">
              <a:rPr lang="en-GB" altLang="en-US" smtClean="0">
                <a:solidFill>
                  <a:srgbClr val="000000"/>
                </a:solidFill>
                <a:latin typeface="Times New Roman" pitchFamily="16" charset="0"/>
              </a:rPr>
              <a:pPr eaLnBrk="1" hangingPunct="1"/>
              <a:t>10</a:t>
            </a:fld>
            <a:endParaRPr lang="en-GB" altLang="en-US" smtClean="0">
              <a:solidFill>
                <a:srgbClr val="000000"/>
              </a:solidFill>
              <a:latin typeface="Times New Roman" pitchFamily="16" charset="0"/>
            </a:endParaRPr>
          </a:p>
        </p:txBody>
      </p:sp>
      <p:sp>
        <p:nvSpPr>
          <p:cNvPr id="70659" name="Text Box 1"/>
          <p:cNvSpPr txBox="1">
            <a:spLocks noChangeArrowheads="1"/>
          </p:cNvSpPr>
          <p:nvPr/>
        </p:nvSpPr>
        <p:spPr bwMode="auto">
          <a:xfrm>
            <a:off x="3850800"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0" name="Text Box 2"/>
          <p:cNvSpPr txBox="1">
            <a:spLocks noChangeArrowheads="1"/>
          </p:cNvSpPr>
          <p:nvPr/>
        </p:nvSpPr>
        <p:spPr bwMode="auto">
          <a:xfrm>
            <a:off x="1" y="9377452"/>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1" name="Text Box 3"/>
          <p:cNvSpPr txBox="1">
            <a:spLocks noChangeArrowheads="1"/>
          </p:cNvSpPr>
          <p:nvPr/>
        </p:nvSpPr>
        <p:spPr bwMode="auto">
          <a:xfrm>
            <a:off x="1"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2" name="Text Box 4"/>
          <p:cNvSpPr txBox="1">
            <a:spLocks noChangeArrowheads="1"/>
          </p:cNvSpPr>
          <p:nvPr/>
        </p:nvSpPr>
        <p:spPr bwMode="auto">
          <a:xfrm>
            <a:off x="3850800" y="0"/>
            <a:ext cx="2946877" cy="49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88436" tIns="44218" rIns="88436" bIns="44218" anchor="ctr"/>
          <a:lstStyle/>
          <a:p>
            <a:endParaRPr lang="en-US" altLang="en-US"/>
          </a:p>
        </p:txBody>
      </p:sp>
      <p:sp>
        <p:nvSpPr>
          <p:cNvPr id="70663" name="Text Box 5"/>
          <p:cNvSpPr txBox="1">
            <a:spLocks noChangeArrowheads="1"/>
          </p:cNvSpPr>
          <p:nvPr/>
        </p:nvSpPr>
        <p:spPr bwMode="auto">
          <a:xfrm>
            <a:off x="921398" y="740452"/>
            <a:ext cx="4958061" cy="3702250"/>
          </a:xfrm>
          <a:prstGeom prst="rect">
            <a:avLst/>
          </a:prstGeom>
          <a:solidFill>
            <a:srgbClr val="FFFFFF"/>
          </a:solidFill>
          <a:ln w="9360">
            <a:solidFill>
              <a:srgbClr val="000000"/>
            </a:solidFill>
            <a:miter lim="800000"/>
            <a:headEnd/>
            <a:tailEnd/>
          </a:ln>
        </p:spPr>
        <p:txBody>
          <a:bodyPr wrap="none" lIns="88436" tIns="44218" rIns="88436" bIns="44218" anchor="ctr"/>
          <a:lstStyle/>
          <a:p>
            <a:endParaRPr lang="en-US" altLang="en-US"/>
          </a:p>
        </p:txBody>
      </p:sp>
      <p:sp>
        <p:nvSpPr>
          <p:cNvPr id="70664" name="Rectangle 6"/>
          <p:cNvSpPr>
            <a:spLocks noGrp="1" noChangeArrowheads="1"/>
          </p:cNvSpPr>
          <p:nvPr>
            <p:ph type="body"/>
          </p:nvPr>
        </p:nvSpPr>
        <p:spPr>
          <a:xfrm>
            <a:off x="907098" y="4689518"/>
            <a:ext cx="4986656" cy="44411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Cancer category covers all type of cancer – they are not differentiated by site of action – studies of lung cancer are coded as Cancer and the respiratory aspect is not captured</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Cardiovascular category is not just studies of the heart, it includes atherosclerosis and other disorders of blood circulation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Congenital Disorders code covers inherited disorders with </a:t>
            </a:r>
            <a:r>
              <a:rPr lang="en-US" altLang="en-US" b="1" smtClean="0">
                <a:latin typeface="Arial" charset="0"/>
                <a:ea typeface="Lucida Sans Unicode" pitchFamily="32" charset="0"/>
                <a:cs typeface="Lucida Sans Unicode" pitchFamily="32" charset="0"/>
              </a:rPr>
              <a:t>multiple </a:t>
            </a:r>
            <a:r>
              <a:rPr lang="en-US" altLang="en-US" smtClean="0">
                <a:latin typeface="Arial" charset="0"/>
                <a:ea typeface="Lucida Sans Unicode" pitchFamily="32" charset="0"/>
                <a:cs typeface="Lucida Sans Unicode" pitchFamily="32" charset="0"/>
              </a:rPr>
              <a:t>types of disease and condition such as cystic fibrosis – it excludes inherited disorders with a single focus, such as congenital heart disorders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Infection category applies to all types of infection – like the Cancer code, infections are not differentiated by site of action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Inflammatory and Immune code is designed for studies of the immune system – it should not be applied simply because a disorder has an immune response component, which will be the case in many conditions</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r>
              <a:rPr lang="en-US" altLang="en-US" smtClean="0">
                <a:latin typeface="Arial" charset="0"/>
                <a:ea typeface="Lucida Sans Unicode" pitchFamily="32" charset="0"/>
                <a:cs typeface="Lucida Sans Unicode" pitchFamily="32" charset="0"/>
              </a:rPr>
              <a:t>The Mental Health code includes all abnormal conditions defined by behaviour but also </a:t>
            </a:r>
            <a:r>
              <a:rPr lang="en-US" altLang="en-US" b="1" smtClean="0">
                <a:latin typeface="Arial" charset="0"/>
                <a:ea typeface="Lucida Sans Unicode" pitchFamily="32" charset="0"/>
                <a:cs typeface="Lucida Sans Unicode" pitchFamily="32" charset="0"/>
              </a:rPr>
              <a:t>normal</a:t>
            </a:r>
            <a:r>
              <a:rPr lang="en-US" altLang="en-US" smtClean="0">
                <a:latin typeface="Arial" charset="0"/>
                <a:ea typeface="Lucida Sans Unicode" pitchFamily="32" charset="0"/>
                <a:cs typeface="Lucida Sans Unicode" pitchFamily="32" charset="0"/>
              </a:rPr>
              <a:t> behavioural and cognitive function</a:t>
            </a: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a:p>
            <a:pPr marL="165819" indent="-165819" eaLnBrk="1" hangingPunct="1">
              <a:spcBef>
                <a:spcPts val="435"/>
              </a:spcBef>
              <a:buClrTx/>
              <a:buFont typeface="Arial" charset="0"/>
              <a:buChar char="•"/>
              <a:tabLst>
                <a:tab pos="0" algn="l"/>
                <a:tab pos="432969" algn="l"/>
                <a:tab pos="867474" algn="l"/>
                <a:tab pos="1301977" algn="l"/>
                <a:tab pos="1736482" algn="l"/>
                <a:tab pos="2170986" algn="l"/>
                <a:tab pos="2605490" algn="l"/>
                <a:tab pos="3039994" algn="l"/>
                <a:tab pos="3474500" algn="l"/>
                <a:tab pos="3909003" algn="l"/>
                <a:tab pos="4343508" algn="l"/>
                <a:tab pos="4778012" algn="l"/>
                <a:tab pos="5212516" algn="l"/>
                <a:tab pos="5647020" algn="l"/>
                <a:tab pos="6081525" algn="l"/>
                <a:tab pos="6516028" algn="l"/>
                <a:tab pos="6950533" algn="l"/>
                <a:tab pos="7385037" algn="l"/>
                <a:tab pos="7819541" algn="l"/>
                <a:tab pos="8254045" algn="l"/>
                <a:tab pos="8688550" algn="l"/>
              </a:tabLst>
            </a:pPr>
            <a:endParaRPr lang="en-US" altLang="en-US" smtClean="0">
              <a:latin typeface="Arial" charset="0"/>
              <a:ea typeface="Lucida Sans Unicode" pitchFamily="32" charset="0"/>
              <a:cs typeface="Lucida Sans Unicode" pitchFamily="32" charset="0"/>
            </a:endParaRPr>
          </a:p>
        </p:txBody>
      </p:sp>
    </p:spTree>
    <p:extLst>
      <p:ext uri="{BB962C8B-B14F-4D97-AF65-F5344CB8AC3E}">
        <p14:creationId xmlns:p14="http://schemas.microsoft.com/office/powerpoint/2010/main" val="1417384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ftr" idx="10"/>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1"/>
          </p:nvPr>
        </p:nvSpPr>
        <p:spPr>
          <a:ln/>
        </p:spPr>
        <p:txBody>
          <a:bodyPr/>
          <a:lstStyle>
            <a:lvl1pPr>
              <a:defRPr/>
            </a:lvl1pPr>
          </a:lstStyle>
          <a:p>
            <a:pPr>
              <a:defRPr/>
            </a:pPr>
            <a:r>
              <a:rPr lang="en-GB" altLang="en-US"/>
              <a:t>  • </a:t>
            </a:r>
            <a:fld id="{48F4DD0D-C2F1-45D9-ABB7-49911C8D7F37}"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331364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idx="10"/>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1"/>
          </p:nvPr>
        </p:nvSpPr>
        <p:spPr>
          <a:ln/>
        </p:spPr>
        <p:txBody>
          <a:bodyPr/>
          <a:lstStyle>
            <a:lvl1pPr>
              <a:defRPr/>
            </a:lvl1pPr>
          </a:lstStyle>
          <a:p>
            <a:pPr>
              <a:defRPr/>
            </a:pPr>
            <a:r>
              <a:rPr lang="en-GB" altLang="en-US"/>
              <a:t>  • </a:t>
            </a:r>
            <a:fld id="{A57DDCE1-355D-4551-9DAA-4103AC432C57}"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162776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4313" y="125413"/>
            <a:ext cx="2109787" cy="56975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34950" y="125413"/>
            <a:ext cx="6176963"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idx="10"/>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1"/>
          </p:nvPr>
        </p:nvSpPr>
        <p:spPr>
          <a:ln/>
        </p:spPr>
        <p:txBody>
          <a:bodyPr/>
          <a:lstStyle>
            <a:lvl1pPr>
              <a:defRPr/>
            </a:lvl1pPr>
          </a:lstStyle>
          <a:p>
            <a:pPr>
              <a:defRPr/>
            </a:pPr>
            <a:r>
              <a:rPr lang="en-GB" altLang="en-US"/>
              <a:t>  • </a:t>
            </a:r>
            <a:fld id="{DC95FD6C-442C-40F2-AF9E-2B4C552FA859}"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3562238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4950" y="125413"/>
            <a:ext cx="7250113" cy="6731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16900" cy="4222750"/>
          </a:xfrm>
        </p:spPr>
        <p:txBody>
          <a:bodyPr/>
          <a:lstStyle/>
          <a:p>
            <a:pPr lvl="0"/>
            <a:endParaRPr lang="en-GB" noProof="0" smtClean="0"/>
          </a:p>
        </p:txBody>
      </p:sp>
      <p:sp>
        <p:nvSpPr>
          <p:cNvPr id="4" name="Rectangle 4"/>
          <p:cNvSpPr>
            <a:spLocks noGrp="1" noChangeArrowheads="1"/>
          </p:cNvSpPr>
          <p:nvPr>
            <p:ph type="ftr" idx="10"/>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1"/>
          </p:nvPr>
        </p:nvSpPr>
        <p:spPr>
          <a:ln/>
        </p:spPr>
        <p:txBody>
          <a:bodyPr/>
          <a:lstStyle>
            <a:lvl1pPr>
              <a:defRPr/>
            </a:lvl1pPr>
          </a:lstStyle>
          <a:p>
            <a:pPr>
              <a:defRPr/>
            </a:pPr>
            <a:r>
              <a:rPr lang="en-GB" altLang="en-US"/>
              <a:t>  • </a:t>
            </a:r>
            <a:fld id="{65830AA0-5690-48E7-9F29-7D0F18FAC035}"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3879219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2"/>
          <p:cNvSpPr>
            <a:spLocks noGrp="1" noChangeArrowheads="1"/>
          </p:cNvSpPr>
          <p:nvPr>
            <p:ph type="dt" idx="10"/>
          </p:nvPr>
        </p:nvSpPr>
        <p:spPr>
          <a:ln/>
        </p:spPr>
        <p:txBody>
          <a:bodyPr/>
          <a:lstStyle>
            <a:lvl1pPr>
              <a:defRPr/>
            </a:lvl1pPr>
          </a:lstStyle>
          <a:p>
            <a:pPr>
              <a:defRPr/>
            </a:pPr>
            <a:endParaRPr lang="en-GB" altLang="en-US"/>
          </a:p>
        </p:txBody>
      </p:sp>
      <p:sp>
        <p:nvSpPr>
          <p:cNvPr id="5" name="Rectangle 3"/>
          <p:cNvSpPr>
            <a:spLocks noGrp="1" noChangeArrowheads="1"/>
          </p:cNvSpPr>
          <p:nvPr>
            <p:ph type="ftr" idx="11"/>
          </p:nvPr>
        </p:nvSpPr>
        <p:spPr>
          <a:ln/>
        </p:spPr>
        <p:txBody>
          <a:bodyPr/>
          <a:lstStyle>
            <a:lvl1pPr>
              <a:defRPr/>
            </a:lvl1pPr>
          </a:lstStyle>
          <a:p>
            <a:pPr>
              <a:defRPr/>
            </a:pPr>
            <a:endParaRPr lang="en-GB" altLang="en-US"/>
          </a:p>
        </p:txBody>
      </p:sp>
      <p:sp>
        <p:nvSpPr>
          <p:cNvPr id="6" name="Rectangle 4"/>
          <p:cNvSpPr>
            <a:spLocks noGrp="1" noChangeArrowheads="1"/>
          </p:cNvSpPr>
          <p:nvPr>
            <p:ph type="sldNum" idx="12"/>
          </p:nvPr>
        </p:nvSpPr>
        <p:spPr>
          <a:ln/>
        </p:spPr>
        <p:txBody>
          <a:bodyPr/>
          <a:lstStyle>
            <a:lvl1pPr>
              <a:defRPr/>
            </a:lvl1pPr>
          </a:lstStyle>
          <a:p>
            <a:pPr>
              <a:defRPr/>
            </a:pPr>
            <a:fld id="{3A5DA793-E26D-4A79-B2AF-E3E546605EC2}" type="slidenum">
              <a:rPr lang="en-GB" altLang="en-US"/>
              <a:pPr>
                <a:defRPr/>
              </a:pPr>
              <a:t>‹#›</a:t>
            </a:fld>
            <a:endParaRPr lang="en-GB" altLang="en-US"/>
          </a:p>
        </p:txBody>
      </p:sp>
    </p:spTree>
    <p:extLst>
      <p:ext uri="{BB962C8B-B14F-4D97-AF65-F5344CB8AC3E}">
        <p14:creationId xmlns:p14="http://schemas.microsoft.com/office/powerpoint/2010/main" val="1053812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idx="10"/>
          </p:nvPr>
        </p:nvSpPr>
        <p:spPr>
          <a:ln/>
        </p:spPr>
        <p:txBody>
          <a:bodyPr/>
          <a:lstStyle>
            <a:lvl1pPr>
              <a:defRPr/>
            </a:lvl1pPr>
          </a:lstStyle>
          <a:p>
            <a:pPr>
              <a:defRPr/>
            </a:pPr>
            <a:endParaRPr lang="en-GB" altLang="en-US"/>
          </a:p>
        </p:txBody>
      </p:sp>
      <p:sp>
        <p:nvSpPr>
          <p:cNvPr id="5" name="Rectangle 3"/>
          <p:cNvSpPr>
            <a:spLocks noGrp="1" noChangeArrowheads="1"/>
          </p:cNvSpPr>
          <p:nvPr>
            <p:ph type="ftr" idx="11"/>
          </p:nvPr>
        </p:nvSpPr>
        <p:spPr>
          <a:ln/>
        </p:spPr>
        <p:txBody>
          <a:bodyPr/>
          <a:lstStyle>
            <a:lvl1pPr>
              <a:defRPr/>
            </a:lvl1pPr>
          </a:lstStyle>
          <a:p>
            <a:pPr>
              <a:defRPr/>
            </a:pPr>
            <a:endParaRPr lang="en-GB" altLang="en-US"/>
          </a:p>
        </p:txBody>
      </p:sp>
      <p:sp>
        <p:nvSpPr>
          <p:cNvPr id="6" name="Rectangle 4"/>
          <p:cNvSpPr>
            <a:spLocks noGrp="1" noChangeArrowheads="1"/>
          </p:cNvSpPr>
          <p:nvPr>
            <p:ph type="sldNum" idx="12"/>
          </p:nvPr>
        </p:nvSpPr>
        <p:spPr>
          <a:ln/>
        </p:spPr>
        <p:txBody>
          <a:bodyPr/>
          <a:lstStyle>
            <a:lvl1pPr>
              <a:defRPr/>
            </a:lvl1pPr>
          </a:lstStyle>
          <a:p>
            <a:pPr>
              <a:defRPr/>
            </a:pPr>
            <a:fld id="{4D7C4E8E-3903-41BF-8F34-4D1D8D7DCC18}" type="slidenum">
              <a:rPr lang="en-GB" altLang="en-US"/>
              <a:pPr>
                <a:defRPr/>
              </a:pPr>
              <a:t>‹#›</a:t>
            </a:fld>
            <a:endParaRPr lang="en-GB" altLang="en-US"/>
          </a:p>
        </p:txBody>
      </p:sp>
    </p:spTree>
    <p:extLst>
      <p:ext uri="{BB962C8B-B14F-4D97-AF65-F5344CB8AC3E}">
        <p14:creationId xmlns:p14="http://schemas.microsoft.com/office/powerpoint/2010/main" val="1960413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idx="10"/>
          </p:nvPr>
        </p:nvSpPr>
        <p:spPr>
          <a:ln/>
        </p:spPr>
        <p:txBody>
          <a:bodyPr/>
          <a:lstStyle>
            <a:lvl1pPr>
              <a:defRPr/>
            </a:lvl1pPr>
          </a:lstStyle>
          <a:p>
            <a:pPr>
              <a:defRPr/>
            </a:pPr>
            <a:endParaRPr lang="en-GB" altLang="en-US"/>
          </a:p>
        </p:txBody>
      </p:sp>
      <p:sp>
        <p:nvSpPr>
          <p:cNvPr id="5" name="Rectangle 3"/>
          <p:cNvSpPr>
            <a:spLocks noGrp="1" noChangeArrowheads="1"/>
          </p:cNvSpPr>
          <p:nvPr>
            <p:ph type="ftr" idx="11"/>
          </p:nvPr>
        </p:nvSpPr>
        <p:spPr>
          <a:ln/>
        </p:spPr>
        <p:txBody>
          <a:bodyPr/>
          <a:lstStyle>
            <a:lvl1pPr>
              <a:defRPr/>
            </a:lvl1pPr>
          </a:lstStyle>
          <a:p>
            <a:pPr>
              <a:defRPr/>
            </a:pPr>
            <a:endParaRPr lang="en-GB" altLang="en-US"/>
          </a:p>
        </p:txBody>
      </p:sp>
      <p:sp>
        <p:nvSpPr>
          <p:cNvPr id="6" name="Rectangle 4"/>
          <p:cNvSpPr>
            <a:spLocks noGrp="1" noChangeArrowheads="1"/>
          </p:cNvSpPr>
          <p:nvPr>
            <p:ph type="sldNum" idx="12"/>
          </p:nvPr>
        </p:nvSpPr>
        <p:spPr>
          <a:ln/>
        </p:spPr>
        <p:txBody>
          <a:bodyPr/>
          <a:lstStyle>
            <a:lvl1pPr>
              <a:defRPr/>
            </a:lvl1pPr>
          </a:lstStyle>
          <a:p>
            <a:pPr>
              <a:defRPr/>
            </a:pPr>
            <a:fld id="{181ECE65-2935-4622-B4F8-C0807605AFF9}" type="slidenum">
              <a:rPr lang="en-GB" altLang="en-US"/>
              <a:pPr>
                <a:defRPr/>
              </a:pPr>
              <a:t>‹#›</a:t>
            </a:fld>
            <a:endParaRPr lang="en-GB" altLang="en-US"/>
          </a:p>
        </p:txBody>
      </p:sp>
    </p:spTree>
    <p:extLst>
      <p:ext uri="{BB962C8B-B14F-4D97-AF65-F5344CB8AC3E}">
        <p14:creationId xmlns:p14="http://schemas.microsoft.com/office/powerpoint/2010/main" val="492746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4963"/>
            <a:ext cx="4032250" cy="4513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1850" y="1604963"/>
            <a:ext cx="4032250" cy="4513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dt" idx="10"/>
          </p:nvPr>
        </p:nvSpPr>
        <p:spPr>
          <a:ln/>
        </p:spPr>
        <p:txBody>
          <a:bodyPr/>
          <a:lstStyle>
            <a:lvl1pPr>
              <a:defRPr/>
            </a:lvl1pPr>
          </a:lstStyle>
          <a:p>
            <a:pPr>
              <a:defRPr/>
            </a:pPr>
            <a:endParaRPr lang="en-GB" altLang="en-US"/>
          </a:p>
        </p:txBody>
      </p:sp>
      <p:sp>
        <p:nvSpPr>
          <p:cNvPr id="6" name="Rectangle 3"/>
          <p:cNvSpPr>
            <a:spLocks noGrp="1" noChangeArrowheads="1"/>
          </p:cNvSpPr>
          <p:nvPr>
            <p:ph type="ftr" idx="11"/>
          </p:nvPr>
        </p:nvSpPr>
        <p:spPr>
          <a:ln/>
        </p:spPr>
        <p:txBody>
          <a:bodyPr/>
          <a:lstStyle>
            <a:lvl1pPr>
              <a:defRPr/>
            </a:lvl1pPr>
          </a:lstStyle>
          <a:p>
            <a:pPr>
              <a:defRPr/>
            </a:pPr>
            <a:endParaRPr lang="en-GB" altLang="en-US"/>
          </a:p>
        </p:txBody>
      </p:sp>
      <p:sp>
        <p:nvSpPr>
          <p:cNvPr id="7" name="Rectangle 4"/>
          <p:cNvSpPr>
            <a:spLocks noGrp="1" noChangeArrowheads="1"/>
          </p:cNvSpPr>
          <p:nvPr>
            <p:ph type="sldNum" idx="12"/>
          </p:nvPr>
        </p:nvSpPr>
        <p:spPr>
          <a:ln/>
        </p:spPr>
        <p:txBody>
          <a:bodyPr/>
          <a:lstStyle>
            <a:lvl1pPr>
              <a:defRPr/>
            </a:lvl1pPr>
          </a:lstStyle>
          <a:p>
            <a:pPr>
              <a:defRPr/>
            </a:pPr>
            <a:fld id="{82B2B43E-8AC4-4EB5-B192-A6634CF40964}" type="slidenum">
              <a:rPr lang="en-GB" altLang="en-US"/>
              <a:pPr>
                <a:defRPr/>
              </a:pPr>
              <a:t>‹#›</a:t>
            </a:fld>
            <a:endParaRPr lang="en-GB" altLang="en-US"/>
          </a:p>
        </p:txBody>
      </p:sp>
    </p:spTree>
    <p:extLst>
      <p:ext uri="{BB962C8B-B14F-4D97-AF65-F5344CB8AC3E}">
        <p14:creationId xmlns:p14="http://schemas.microsoft.com/office/powerpoint/2010/main" val="1126836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dt" idx="10"/>
          </p:nvPr>
        </p:nvSpPr>
        <p:spPr>
          <a:ln/>
        </p:spPr>
        <p:txBody>
          <a:bodyPr/>
          <a:lstStyle>
            <a:lvl1pPr>
              <a:defRPr/>
            </a:lvl1pPr>
          </a:lstStyle>
          <a:p>
            <a:pPr>
              <a:defRPr/>
            </a:pPr>
            <a:endParaRPr lang="en-GB" altLang="en-US"/>
          </a:p>
        </p:txBody>
      </p:sp>
      <p:sp>
        <p:nvSpPr>
          <p:cNvPr id="8" name="Rectangle 3"/>
          <p:cNvSpPr>
            <a:spLocks noGrp="1" noChangeArrowheads="1"/>
          </p:cNvSpPr>
          <p:nvPr>
            <p:ph type="ftr" idx="11"/>
          </p:nvPr>
        </p:nvSpPr>
        <p:spPr>
          <a:ln/>
        </p:spPr>
        <p:txBody>
          <a:bodyPr/>
          <a:lstStyle>
            <a:lvl1pPr>
              <a:defRPr/>
            </a:lvl1pPr>
          </a:lstStyle>
          <a:p>
            <a:pPr>
              <a:defRPr/>
            </a:pPr>
            <a:endParaRPr lang="en-GB" altLang="en-US"/>
          </a:p>
        </p:txBody>
      </p:sp>
      <p:sp>
        <p:nvSpPr>
          <p:cNvPr id="9" name="Rectangle 4"/>
          <p:cNvSpPr>
            <a:spLocks noGrp="1" noChangeArrowheads="1"/>
          </p:cNvSpPr>
          <p:nvPr>
            <p:ph type="sldNum" idx="12"/>
          </p:nvPr>
        </p:nvSpPr>
        <p:spPr>
          <a:ln/>
        </p:spPr>
        <p:txBody>
          <a:bodyPr/>
          <a:lstStyle>
            <a:lvl1pPr>
              <a:defRPr/>
            </a:lvl1pPr>
          </a:lstStyle>
          <a:p>
            <a:pPr>
              <a:defRPr/>
            </a:pPr>
            <a:fld id="{1B6F52FC-3027-481F-B5C0-EB75942CE3AD}" type="slidenum">
              <a:rPr lang="en-GB" altLang="en-US"/>
              <a:pPr>
                <a:defRPr/>
              </a:pPr>
              <a:t>‹#›</a:t>
            </a:fld>
            <a:endParaRPr lang="en-GB" altLang="en-US"/>
          </a:p>
        </p:txBody>
      </p:sp>
    </p:spTree>
    <p:extLst>
      <p:ext uri="{BB962C8B-B14F-4D97-AF65-F5344CB8AC3E}">
        <p14:creationId xmlns:p14="http://schemas.microsoft.com/office/powerpoint/2010/main" val="6248184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dt" idx="10"/>
          </p:nvPr>
        </p:nvSpPr>
        <p:spPr>
          <a:ln/>
        </p:spPr>
        <p:txBody>
          <a:bodyPr/>
          <a:lstStyle>
            <a:lvl1pPr>
              <a:defRPr/>
            </a:lvl1pPr>
          </a:lstStyle>
          <a:p>
            <a:pPr>
              <a:defRPr/>
            </a:pPr>
            <a:endParaRPr lang="en-GB" altLang="en-US"/>
          </a:p>
        </p:txBody>
      </p:sp>
      <p:sp>
        <p:nvSpPr>
          <p:cNvPr id="4" name="Rectangle 3"/>
          <p:cNvSpPr>
            <a:spLocks noGrp="1" noChangeArrowheads="1"/>
          </p:cNvSpPr>
          <p:nvPr>
            <p:ph type="ftr" idx="11"/>
          </p:nvPr>
        </p:nvSpPr>
        <p:spPr>
          <a:ln/>
        </p:spPr>
        <p:txBody>
          <a:bodyPr/>
          <a:lstStyle>
            <a:lvl1pPr>
              <a:defRPr/>
            </a:lvl1pPr>
          </a:lstStyle>
          <a:p>
            <a:pPr>
              <a:defRPr/>
            </a:pPr>
            <a:endParaRPr lang="en-GB" altLang="en-US"/>
          </a:p>
        </p:txBody>
      </p:sp>
      <p:sp>
        <p:nvSpPr>
          <p:cNvPr id="5" name="Rectangle 4"/>
          <p:cNvSpPr>
            <a:spLocks noGrp="1" noChangeArrowheads="1"/>
          </p:cNvSpPr>
          <p:nvPr>
            <p:ph type="sldNum" idx="12"/>
          </p:nvPr>
        </p:nvSpPr>
        <p:spPr>
          <a:ln/>
        </p:spPr>
        <p:txBody>
          <a:bodyPr/>
          <a:lstStyle>
            <a:lvl1pPr>
              <a:defRPr/>
            </a:lvl1pPr>
          </a:lstStyle>
          <a:p>
            <a:pPr>
              <a:defRPr/>
            </a:pPr>
            <a:fld id="{C12AB81B-4CDE-4443-B1C8-926895C76365}" type="slidenum">
              <a:rPr lang="en-GB" altLang="en-US"/>
              <a:pPr>
                <a:defRPr/>
              </a:pPr>
              <a:t>‹#›</a:t>
            </a:fld>
            <a:endParaRPr lang="en-GB" altLang="en-US"/>
          </a:p>
        </p:txBody>
      </p:sp>
    </p:spTree>
    <p:extLst>
      <p:ext uri="{BB962C8B-B14F-4D97-AF65-F5344CB8AC3E}">
        <p14:creationId xmlns:p14="http://schemas.microsoft.com/office/powerpoint/2010/main" val="4394290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idx="10"/>
          </p:nvPr>
        </p:nvSpPr>
        <p:spPr>
          <a:ln/>
        </p:spPr>
        <p:txBody>
          <a:bodyPr/>
          <a:lstStyle>
            <a:lvl1pPr>
              <a:defRPr/>
            </a:lvl1pPr>
          </a:lstStyle>
          <a:p>
            <a:pPr>
              <a:defRPr/>
            </a:pPr>
            <a:endParaRPr lang="en-GB" altLang="en-US"/>
          </a:p>
        </p:txBody>
      </p:sp>
      <p:sp>
        <p:nvSpPr>
          <p:cNvPr id="3" name="Rectangle 3"/>
          <p:cNvSpPr>
            <a:spLocks noGrp="1" noChangeArrowheads="1"/>
          </p:cNvSpPr>
          <p:nvPr>
            <p:ph type="ftr" idx="11"/>
          </p:nvPr>
        </p:nvSpPr>
        <p:spPr>
          <a:ln/>
        </p:spPr>
        <p:txBody>
          <a:bodyPr/>
          <a:lstStyle>
            <a:lvl1pPr>
              <a:defRPr/>
            </a:lvl1pPr>
          </a:lstStyle>
          <a:p>
            <a:pPr>
              <a:defRPr/>
            </a:pPr>
            <a:endParaRPr lang="en-GB" altLang="en-US"/>
          </a:p>
        </p:txBody>
      </p:sp>
      <p:sp>
        <p:nvSpPr>
          <p:cNvPr id="4" name="Rectangle 4"/>
          <p:cNvSpPr>
            <a:spLocks noGrp="1" noChangeArrowheads="1"/>
          </p:cNvSpPr>
          <p:nvPr>
            <p:ph type="sldNum" idx="12"/>
          </p:nvPr>
        </p:nvSpPr>
        <p:spPr>
          <a:ln/>
        </p:spPr>
        <p:txBody>
          <a:bodyPr/>
          <a:lstStyle>
            <a:lvl1pPr>
              <a:defRPr/>
            </a:lvl1pPr>
          </a:lstStyle>
          <a:p>
            <a:pPr>
              <a:defRPr/>
            </a:pPr>
            <a:fld id="{88120BFB-4138-4051-9CCC-70C99043F8F9}" type="slidenum">
              <a:rPr lang="en-GB" altLang="en-US"/>
              <a:pPr>
                <a:defRPr/>
              </a:pPr>
              <a:t>‹#›</a:t>
            </a:fld>
            <a:endParaRPr lang="en-GB" altLang="en-US"/>
          </a:p>
        </p:txBody>
      </p:sp>
    </p:spTree>
    <p:extLst>
      <p:ext uri="{BB962C8B-B14F-4D97-AF65-F5344CB8AC3E}">
        <p14:creationId xmlns:p14="http://schemas.microsoft.com/office/powerpoint/2010/main" val="4129355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idx="10"/>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1"/>
          </p:nvPr>
        </p:nvSpPr>
        <p:spPr>
          <a:ln/>
        </p:spPr>
        <p:txBody>
          <a:bodyPr/>
          <a:lstStyle>
            <a:lvl1pPr>
              <a:defRPr/>
            </a:lvl1pPr>
          </a:lstStyle>
          <a:p>
            <a:pPr>
              <a:defRPr/>
            </a:pPr>
            <a:r>
              <a:rPr lang="en-GB" altLang="en-US"/>
              <a:t>  • </a:t>
            </a:r>
            <a:fld id="{375CA96F-906B-4807-A3C8-BB5F2D45347D}"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36875460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idx="10"/>
          </p:nvPr>
        </p:nvSpPr>
        <p:spPr>
          <a:ln/>
        </p:spPr>
        <p:txBody>
          <a:bodyPr/>
          <a:lstStyle>
            <a:lvl1pPr>
              <a:defRPr/>
            </a:lvl1pPr>
          </a:lstStyle>
          <a:p>
            <a:pPr>
              <a:defRPr/>
            </a:pPr>
            <a:endParaRPr lang="en-GB" altLang="en-US"/>
          </a:p>
        </p:txBody>
      </p:sp>
      <p:sp>
        <p:nvSpPr>
          <p:cNvPr id="6" name="Rectangle 3"/>
          <p:cNvSpPr>
            <a:spLocks noGrp="1" noChangeArrowheads="1"/>
          </p:cNvSpPr>
          <p:nvPr>
            <p:ph type="ftr" idx="11"/>
          </p:nvPr>
        </p:nvSpPr>
        <p:spPr>
          <a:ln/>
        </p:spPr>
        <p:txBody>
          <a:bodyPr/>
          <a:lstStyle>
            <a:lvl1pPr>
              <a:defRPr/>
            </a:lvl1pPr>
          </a:lstStyle>
          <a:p>
            <a:pPr>
              <a:defRPr/>
            </a:pPr>
            <a:endParaRPr lang="en-GB" altLang="en-US"/>
          </a:p>
        </p:txBody>
      </p:sp>
      <p:sp>
        <p:nvSpPr>
          <p:cNvPr id="7" name="Rectangle 4"/>
          <p:cNvSpPr>
            <a:spLocks noGrp="1" noChangeArrowheads="1"/>
          </p:cNvSpPr>
          <p:nvPr>
            <p:ph type="sldNum" idx="12"/>
          </p:nvPr>
        </p:nvSpPr>
        <p:spPr>
          <a:ln/>
        </p:spPr>
        <p:txBody>
          <a:bodyPr/>
          <a:lstStyle>
            <a:lvl1pPr>
              <a:defRPr/>
            </a:lvl1pPr>
          </a:lstStyle>
          <a:p>
            <a:pPr>
              <a:defRPr/>
            </a:pPr>
            <a:fld id="{57346DBA-AE5D-4294-B441-6879B4F9FC92}" type="slidenum">
              <a:rPr lang="en-GB" altLang="en-US"/>
              <a:pPr>
                <a:defRPr/>
              </a:pPr>
              <a:t>‹#›</a:t>
            </a:fld>
            <a:endParaRPr lang="en-GB" altLang="en-US"/>
          </a:p>
        </p:txBody>
      </p:sp>
    </p:spTree>
    <p:extLst>
      <p:ext uri="{BB962C8B-B14F-4D97-AF65-F5344CB8AC3E}">
        <p14:creationId xmlns:p14="http://schemas.microsoft.com/office/powerpoint/2010/main" val="2374582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idx="10"/>
          </p:nvPr>
        </p:nvSpPr>
        <p:spPr>
          <a:ln/>
        </p:spPr>
        <p:txBody>
          <a:bodyPr/>
          <a:lstStyle>
            <a:lvl1pPr>
              <a:defRPr/>
            </a:lvl1pPr>
          </a:lstStyle>
          <a:p>
            <a:pPr>
              <a:defRPr/>
            </a:pPr>
            <a:endParaRPr lang="en-GB" altLang="en-US"/>
          </a:p>
        </p:txBody>
      </p:sp>
      <p:sp>
        <p:nvSpPr>
          <p:cNvPr id="6" name="Rectangle 3"/>
          <p:cNvSpPr>
            <a:spLocks noGrp="1" noChangeArrowheads="1"/>
          </p:cNvSpPr>
          <p:nvPr>
            <p:ph type="ftr" idx="11"/>
          </p:nvPr>
        </p:nvSpPr>
        <p:spPr>
          <a:ln/>
        </p:spPr>
        <p:txBody>
          <a:bodyPr/>
          <a:lstStyle>
            <a:lvl1pPr>
              <a:defRPr/>
            </a:lvl1pPr>
          </a:lstStyle>
          <a:p>
            <a:pPr>
              <a:defRPr/>
            </a:pPr>
            <a:endParaRPr lang="en-GB" altLang="en-US"/>
          </a:p>
        </p:txBody>
      </p:sp>
      <p:sp>
        <p:nvSpPr>
          <p:cNvPr id="7" name="Rectangle 4"/>
          <p:cNvSpPr>
            <a:spLocks noGrp="1" noChangeArrowheads="1"/>
          </p:cNvSpPr>
          <p:nvPr>
            <p:ph type="sldNum" idx="12"/>
          </p:nvPr>
        </p:nvSpPr>
        <p:spPr>
          <a:ln/>
        </p:spPr>
        <p:txBody>
          <a:bodyPr/>
          <a:lstStyle>
            <a:lvl1pPr>
              <a:defRPr/>
            </a:lvl1pPr>
          </a:lstStyle>
          <a:p>
            <a:pPr>
              <a:defRPr/>
            </a:pPr>
            <a:fld id="{EAD24E9C-69E2-4E1A-B19D-569D27E62535}" type="slidenum">
              <a:rPr lang="en-GB" altLang="en-US"/>
              <a:pPr>
                <a:defRPr/>
              </a:pPr>
              <a:t>‹#›</a:t>
            </a:fld>
            <a:endParaRPr lang="en-GB" altLang="en-US"/>
          </a:p>
        </p:txBody>
      </p:sp>
    </p:spTree>
    <p:extLst>
      <p:ext uri="{BB962C8B-B14F-4D97-AF65-F5344CB8AC3E}">
        <p14:creationId xmlns:p14="http://schemas.microsoft.com/office/powerpoint/2010/main" val="16355211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idx="10"/>
          </p:nvPr>
        </p:nvSpPr>
        <p:spPr>
          <a:ln/>
        </p:spPr>
        <p:txBody>
          <a:bodyPr/>
          <a:lstStyle>
            <a:lvl1pPr>
              <a:defRPr/>
            </a:lvl1pPr>
          </a:lstStyle>
          <a:p>
            <a:pPr>
              <a:defRPr/>
            </a:pPr>
            <a:endParaRPr lang="en-GB" altLang="en-US"/>
          </a:p>
        </p:txBody>
      </p:sp>
      <p:sp>
        <p:nvSpPr>
          <p:cNvPr id="5" name="Rectangle 3"/>
          <p:cNvSpPr>
            <a:spLocks noGrp="1" noChangeArrowheads="1"/>
          </p:cNvSpPr>
          <p:nvPr>
            <p:ph type="ftr" idx="11"/>
          </p:nvPr>
        </p:nvSpPr>
        <p:spPr>
          <a:ln/>
        </p:spPr>
        <p:txBody>
          <a:bodyPr/>
          <a:lstStyle>
            <a:lvl1pPr>
              <a:defRPr/>
            </a:lvl1pPr>
          </a:lstStyle>
          <a:p>
            <a:pPr>
              <a:defRPr/>
            </a:pPr>
            <a:endParaRPr lang="en-GB" altLang="en-US"/>
          </a:p>
        </p:txBody>
      </p:sp>
      <p:sp>
        <p:nvSpPr>
          <p:cNvPr id="6" name="Rectangle 4"/>
          <p:cNvSpPr>
            <a:spLocks noGrp="1" noChangeArrowheads="1"/>
          </p:cNvSpPr>
          <p:nvPr>
            <p:ph type="sldNum" idx="12"/>
          </p:nvPr>
        </p:nvSpPr>
        <p:spPr>
          <a:ln/>
        </p:spPr>
        <p:txBody>
          <a:bodyPr/>
          <a:lstStyle>
            <a:lvl1pPr>
              <a:defRPr/>
            </a:lvl1pPr>
          </a:lstStyle>
          <a:p>
            <a:pPr>
              <a:defRPr/>
            </a:pPr>
            <a:fld id="{82FB4292-F7F7-4E6F-A87B-1707D9C6497D}" type="slidenum">
              <a:rPr lang="en-GB" altLang="en-US"/>
              <a:pPr>
                <a:defRPr/>
              </a:pPr>
              <a:t>‹#›</a:t>
            </a:fld>
            <a:endParaRPr lang="en-GB" altLang="en-US"/>
          </a:p>
        </p:txBody>
      </p:sp>
    </p:spTree>
    <p:extLst>
      <p:ext uri="{BB962C8B-B14F-4D97-AF65-F5344CB8AC3E}">
        <p14:creationId xmlns:p14="http://schemas.microsoft.com/office/powerpoint/2010/main" val="40386145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9875" y="273050"/>
            <a:ext cx="2054225" cy="58451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3050"/>
            <a:ext cx="6010275" cy="5845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dt" idx="10"/>
          </p:nvPr>
        </p:nvSpPr>
        <p:spPr>
          <a:ln/>
        </p:spPr>
        <p:txBody>
          <a:bodyPr/>
          <a:lstStyle>
            <a:lvl1pPr>
              <a:defRPr/>
            </a:lvl1pPr>
          </a:lstStyle>
          <a:p>
            <a:pPr>
              <a:defRPr/>
            </a:pPr>
            <a:endParaRPr lang="en-GB" altLang="en-US"/>
          </a:p>
        </p:txBody>
      </p:sp>
      <p:sp>
        <p:nvSpPr>
          <p:cNvPr id="5" name="Rectangle 3"/>
          <p:cNvSpPr>
            <a:spLocks noGrp="1" noChangeArrowheads="1"/>
          </p:cNvSpPr>
          <p:nvPr>
            <p:ph type="ftr" idx="11"/>
          </p:nvPr>
        </p:nvSpPr>
        <p:spPr>
          <a:ln/>
        </p:spPr>
        <p:txBody>
          <a:bodyPr/>
          <a:lstStyle>
            <a:lvl1pPr>
              <a:defRPr/>
            </a:lvl1pPr>
          </a:lstStyle>
          <a:p>
            <a:pPr>
              <a:defRPr/>
            </a:pPr>
            <a:endParaRPr lang="en-GB" altLang="en-US"/>
          </a:p>
        </p:txBody>
      </p:sp>
      <p:sp>
        <p:nvSpPr>
          <p:cNvPr id="6" name="Rectangle 4"/>
          <p:cNvSpPr>
            <a:spLocks noGrp="1" noChangeArrowheads="1"/>
          </p:cNvSpPr>
          <p:nvPr>
            <p:ph type="sldNum" idx="12"/>
          </p:nvPr>
        </p:nvSpPr>
        <p:spPr>
          <a:ln/>
        </p:spPr>
        <p:txBody>
          <a:bodyPr/>
          <a:lstStyle>
            <a:lvl1pPr>
              <a:defRPr/>
            </a:lvl1pPr>
          </a:lstStyle>
          <a:p>
            <a:pPr>
              <a:defRPr/>
            </a:pPr>
            <a:fld id="{B59D02AC-671C-49C8-97C5-FE520C652D25}" type="slidenum">
              <a:rPr lang="en-GB" altLang="en-US"/>
              <a:pPr>
                <a:defRPr/>
              </a:pPr>
              <a:t>‹#›</a:t>
            </a:fld>
            <a:endParaRPr lang="en-GB" altLang="en-US"/>
          </a:p>
        </p:txBody>
      </p:sp>
    </p:spTree>
    <p:extLst>
      <p:ext uri="{BB962C8B-B14F-4D97-AF65-F5344CB8AC3E}">
        <p14:creationId xmlns:p14="http://schemas.microsoft.com/office/powerpoint/2010/main" val="281068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16900" cy="1131888"/>
          </a:xfrm>
        </p:spPr>
        <p:txBody>
          <a:bodyPr/>
          <a:lstStyle/>
          <a:p>
            <a:r>
              <a:rPr lang="en-US" smtClean="0"/>
              <a:t>Click to edit Master title style</a:t>
            </a:r>
            <a:endParaRPr lang="en-GB"/>
          </a:p>
        </p:txBody>
      </p:sp>
      <p:sp>
        <p:nvSpPr>
          <p:cNvPr id="3" name="Rectangle 2"/>
          <p:cNvSpPr>
            <a:spLocks noGrp="1" noChangeArrowheads="1"/>
          </p:cNvSpPr>
          <p:nvPr>
            <p:ph type="dt" idx="10"/>
          </p:nvPr>
        </p:nvSpPr>
        <p:spPr>
          <a:ln/>
        </p:spPr>
        <p:txBody>
          <a:bodyPr/>
          <a:lstStyle>
            <a:lvl1pPr>
              <a:defRPr/>
            </a:lvl1pPr>
          </a:lstStyle>
          <a:p>
            <a:pPr>
              <a:defRPr/>
            </a:pPr>
            <a:endParaRPr lang="en-GB" altLang="en-US"/>
          </a:p>
        </p:txBody>
      </p:sp>
      <p:sp>
        <p:nvSpPr>
          <p:cNvPr id="4" name="Rectangle 3"/>
          <p:cNvSpPr>
            <a:spLocks noGrp="1" noChangeArrowheads="1"/>
          </p:cNvSpPr>
          <p:nvPr>
            <p:ph type="ftr" idx="11"/>
          </p:nvPr>
        </p:nvSpPr>
        <p:spPr>
          <a:ln/>
        </p:spPr>
        <p:txBody>
          <a:bodyPr/>
          <a:lstStyle>
            <a:lvl1pPr>
              <a:defRPr/>
            </a:lvl1pPr>
          </a:lstStyle>
          <a:p>
            <a:pPr>
              <a:defRPr/>
            </a:pPr>
            <a:endParaRPr lang="en-GB" altLang="en-US"/>
          </a:p>
        </p:txBody>
      </p:sp>
      <p:sp>
        <p:nvSpPr>
          <p:cNvPr id="5" name="Rectangle 4"/>
          <p:cNvSpPr>
            <a:spLocks noGrp="1" noChangeArrowheads="1"/>
          </p:cNvSpPr>
          <p:nvPr>
            <p:ph type="sldNum" idx="12"/>
          </p:nvPr>
        </p:nvSpPr>
        <p:spPr>
          <a:ln/>
        </p:spPr>
        <p:txBody>
          <a:bodyPr/>
          <a:lstStyle>
            <a:lvl1pPr>
              <a:defRPr/>
            </a:lvl1pPr>
          </a:lstStyle>
          <a:p>
            <a:pPr>
              <a:defRPr/>
            </a:pPr>
            <a:fld id="{3851A690-F95E-4C9E-B397-EA542BBB3F95}" type="slidenum">
              <a:rPr lang="en-GB" altLang="en-US"/>
              <a:pPr>
                <a:defRPr/>
              </a:pPr>
              <a:t>‹#›</a:t>
            </a:fld>
            <a:endParaRPr lang="en-GB" altLang="en-US"/>
          </a:p>
        </p:txBody>
      </p:sp>
    </p:spTree>
    <p:extLst>
      <p:ext uri="{BB962C8B-B14F-4D97-AF65-F5344CB8AC3E}">
        <p14:creationId xmlns:p14="http://schemas.microsoft.com/office/powerpoint/2010/main" val="611162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idx="10"/>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1"/>
          </p:nvPr>
        </p:nvSpPr>
        <p:spPr>
          <a:ln/>
        </p:spPr>
        <p:txBody>
          <a:bodyPr/>
          <a:lstStyle>
            <a:lvl1pPr>
              <a:defRPr/>
            </a:lvl1pPr>
          </a:lstStyle>
          <a:p>
            <a:pPr>
              <a:defRPr/>
            </a:pPr>
            <a:r>
              <a:rPr lang="en-GB" altLang="en-US"/>
              <a:t>  • </a:t>
            </a:r>
            <a:fld id="{A051EDB7-C0D9-4A76-9964-620E54905F68}"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150490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2250" cy="4222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1850" y="1600200"/>
            <a:ext cx="4032250" cy="4222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idx="10"/>
          </p:nvPr>
        </p:nvSpPr>
        <p:spPr>
          <a:ln/>
        </p:spPr>
        <p:txBody>
          <a:bodyPr/>
          <a:lstStyle>
            <a:lvl1pPr>
              <a:defRPr/>
            </a:lvl1pPr>
          </a:lstStyle>
          <a:p>
            <a:pPr>
              <a:defRPr/>
            </a:pPr>
            <a:endParaRPr lang="en-GB" altLang="en-US"/>
          </a:p>
        </p:txBody>
      </p:sp>
      <p:sp>
        <p:nvSpPr>
          <p:cNvPr id="6" name="Rectangle 5"/>
          <p:cNvSpPr>
            <a:spLocks noGrp="1" noChangeArrowheads="1"/>
          </p:cNvSpPr>
          <p:nvPr>
            <p:ph type="sldNum" idx="11"/>
          </p:nvPr>
        </p:nvSpPr>
        <p:spPr>
          <a:ln/>
        </p:spPr>
        <p:txBody>
          <a:bodyPr/>
          <a:lstStyle>
            <a:lvl1pPr>
              <a:defRPr/>
            </a:lvl1pPr>
          </a:lstStyle>
          <a:p>
            <a:pPr>
              <a:defRPr/>
            </a:pPr>
            <a:r>
              <a:rPr lang="en-GB" altLang="en-US"/>
              <a:t>  • </a:t>
            </a:r>
            <a:fld id="{0217DE91-A10C-4E2D-B3EB-5CC721B55B9C}"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3263737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idx="10"/>
          </p:nvPr>
        </p:nvSpPr>
        <p:spPr>
          <a:ln/>
        </p:spPr>
        <p:txBody>
          <a:bodyPr/>
          <a:lstStyle>
            <a:lvl1pPr>
              <a:defRPr/>
            </a:lvl1pPr>
          </a:lstStyle>
          <a:p>
            <a:pPr>
              <a:defRPr/>
            </a:pPr>
            <a:endParaRPr lang="en-GB" altLang="en-US"/>
          </a:p>
        </p:txBody>
      </p:sp>
      <p:sp>
        <p:nvSpPr>
          <p:cNvPr id="8" name="Rectangle 5"/>
          <p:cNvSpPr>
            <a:spLocks noGrp="1" noChangeArrowheads="1"/>
          </p:cNvSpPr>
          <p:nvPr>
            <p:ph type="sldNum" idx="11"/>
          </p:nvPr>
        </p:nvSpPr>
        <p:spPr>
          <a:ln/>
        </p:spPr>
        <p:txBody>
          <a:bodyPr/>
          <a:lstStyle>
            <a:lvl1pPr>
              <a:defRPr/>
            </a:lvl1pPr>
          </a:lstStyle>
          <a:p>
            <a:pPr>
              <a:defRPr/>
            </a:pPr>
            <a:r>
              <a:rPr lang="en-GB" altLang="en-US"/>
              <a:t>  • </a:t>
            </a:r>
            <a:fld id="{6F7CD05D-6AC1-4EEC-9B7B-43608152D834}"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352327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idx="10"/>
          </p:nvPr>
        </p:nvSpPr>
        <p:spPr>
          <a:ln/>
        </p:spPr>
        <p:txBody>
          <a:bodyPr/>
          <a:lstStyle>
            <a:lvl1pPr>
              <a:defRPr/>
            </a:lvl1pPr>
          </a:lstStyle>
          <a:p>
            <a:pPr>
              <a:defRPr/>
            </a:pPr>
            <a:endParaRPr lang="en-GB" altLang="en-US"/>
          </a:p>
        </p:txBody>
      </p:sp>
      <p:sp>
        <p:nvSpPr>
          <p:cNvPr id="4" name="Rectangle 5"/>
          <p:cNvSpPr>
            <a:spLocks noGrp="1" noChangeArrowheads="1"/>
          </p:cNvSpPr>
          <p:nvPr>
            <p:ph type="sldNum" idx="11"/>
          </p:nvPr>
        </p:nvSpPr>
        <p:spPr>
          <a:ln/>
        </p:spPr>
        <p:txBody>
          <a:bodyPr/>
          <a:lstStyle>
            <a:lvl1pPr>
              <a:defRPr/>
            </a:lvl1pPr>
          </a:lstStyle>
          <a:p>
            <a:pPr>
              <a:defRPr/>
            </a:pPr>
            <a:r>
              <a:rPr lang="en-GB" altLang="en-US"/>
              <a:t>  • </a:t>
            </a:r>
            <a:fld id="{5D194018-EB50-41C3-8961-C2F2F0BADDFF}"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39851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idx="10"/>
          </p:nvPr>
        </p:nvSpPr>
        <p:spPr>
          <a:ln/>
        </p:spPr>
        <p:txBody>
          <a:bodyPr/>
          <a:lstStyle>
            <a:lvl1pPr>
              <a:defRPr/>
            </a:lvl1pPr>
          </a:lstStyle>
          <a:p>
            <a:pPr>
              <a:defRPr/>
            </a:pPr>
            <a:endParaRPr lang="en-GB" altLang="en-US"/>
          </a:p>
        </p:txBody>
      </p:sp>
      <p:sp>
        <p:nvSpPr>
          <p:cNvPr id="3" name="Rectangle 5"/>
          <p:cNvSpPr>
            <a:spLocks noGrp="1" noChangeArrowheads="1"/>
          </p:cNvSpPr>
          <p:nvPr>
            <p:ph type="sldNum" idx="11"/>
          </p:nvPr>
        </p:nvSpPr>
        <p:spPr>
          <a:ln/>
        </p:spPr>
        <p:txBody>
          <a:bodyPr/>
          <a:lstStyle>
            <a:lvl1pPr>
              <a:defRPr/>
            </a:lvl1pPr>
          </a:lstStyle>
          <a:p>
            <a:pPr>
              <a:defRPr/>
            </a:pPr>
            <a:r>
              <a:rPr lang="en-GB" altLang="en-US"/>
              <a:t>  • </a:t>
            </a:r>
            <a:fld id="{48E09F02-01FF-4586-A6CE-796C00146AA9}"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3547313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idx="10"/>
          </p:nvPr>
        </p:nvSpPr>
        <p:spPr>
          <a:ln/>
        </p:spPr>
        <p:txBody>
          <a:bodyPr/>
          <a:lstStyle>
            <a:lvl1pPr>
              <a:defRPr/>
            </a:lvl1pPr>
          </a:lstStyle>
          <a:p>
            <a:pPr>
              <a:defRPr/>
            </a:pPr>
            <a:endParaRPr lang="en-GB" altLang="en-US"/>
          </a:p>
        </p:txBody>
      </p:sp>
      <p:sp>
        <p:nvSpPr>
          <p:cNvPr id="6" name="Rectangle 5"/>
          <p:cNvSpPr>
            <a:spLocks noGrp="1" noChangeArrowheads="1"/>
          </p:cNvSpPr>
          <p:nvPr>
            <p:ph type="sldNum" idx="11"/>
          </p:nvPr>
        </p:nvSpPr>
        <p:spPr>
          <a:ln/>
        </p:spPr>
        <p:txBody>
          <a:bodyPr/>
          <a:lstStyle>
            <a:lvl1pPr>
              <a:defRPr/>
            </a:lvl1pPr>
          </a:lstStyle>
          <a:p>
            <a:pPr>
              <a:defRPr/>
            </a:pPr>
            <a:r>
              <a:rPr lang="en-GB" altLang="en-US"/>
              <a:t>  • </a:t>
            </a:r>
            <a:fld id="{DABAB078-F77B-4235-9AFC-7F10826C1F89}"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3760781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idx="10"/>
          </p:nvPr>
        </p:nvSpPr>
        <p:spPr>
          <a:ln/>
        </p:spPr>
        <p:txBody>
          <a:bodyPr/>
          <a:lstStyle>
            <a:lvl1pPr>
              <a:defRPr/>
            </a:lvl1pPr>
          </a:lstStyle>
          <a:p>
            <a:pPr>
              <a:defRPr/>
            </a:pPr>
            <a:endParaRPr lang="en-GB" altLang="en-US"/>
          </a:p>
        </p:txBody>
      </p:sp>
      <p:sp>
        <p:nvSpPr>
          <p:cNvPr id="6" name="Rectangle 5"/>
          <p:cNvSpPr>
            <a:spLocks noGrp="1" noChangeArrowheads="1"/>
          </p:cNvSpPr>
          <p:nvPr>
            <p:ph type="sldNum" idx="11"/>
          </p:nvPr>
        </p:nvSpPr>
        <p:spPr>
          <a:ln/>
        </p:spPr>
        <p:txBody>
          <a:bodyPr/>
          <a:lstStyle>
            <a:lvl1pPr>
              <a:defRPr/>
            </a:lvl1pPr>
          </a:lstStyle>
          <a:p>
            <a:pPr>
              <a:defRPr/>
            </a:pPr>
            <a:r>
              <a:rPr lang="en-GB" altLang="en-US"/>
              <a:t>  • </a:t>
            </a:r>
            <a:fld id="{12BA3A0C-3E93-4D91-9D09-77AF5D99E0DF}" type="slidenum">
              <a:rPr lang="en-GB" altLang="en-US"/>
              <a:pPr>
                <a:defRPr/>
              </a:pPr>
              <a:t>‹#›</a:t>
            </a:fld>
            <a:endParaRPr lang="en-GB" altLang="en-US"/>
          </a:p>
          <a:p>
            <a:pPr>
              <a:defRPr/>
            </a:pPr>
            <a:endParaRPr lang="en-GB" altLang="en-US"/>
          </a:p>
        </p:txBody>
      </p:sp>
    </p:spTree>
    <p:extLst>
      <p:ext uri="{BB962C8B-B14F-4D97-AF65-F5344CB8AC3E}">
        <p14:creationId xmlns:p14="http://schemas.microsoft.com/office/powerpoint/2010/main" val="618178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7" name="Rectangle 2"/>
          <p:cNvSpPr>
            <a:spLocks noGrp="1" noChangeArrowheads="1"/>
          </p:cNvSpPr>
          <p:nvPr>
            <p:ph type="title"/>
          </p:nvPr>
        </p:nvSpPr>
        <p:spPr bwMode="auto">
          <a:xfrm>
            <a:off x="234950" y="125413"/>
            <a:ext cx="7250113"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1028" name="Rectangle 3"/>
          <p:cNvSpPr>
            <a:spLocks noGrp="1" noChangeArrowheads="1"/>
          </p:cNvSpPr>
          <p:nvPr>
            <p:ph type="body" idx="1"/>
          </p:nvPr>
        </p:nvSpPr>
        <p:spPr bwMode="auto">
          <a:xfrm>
            <a:off x="457200" y="1600200"/>
            <a:ext cx="8216900" cy="422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Rectangle 4"/>
          <p:cNvSpPr>
            <a:spLocks noGrp="1" noChangeArrowheads="1"/>
          </p:cNvSpPr>
          <p:nvPr>
            <p:ph type="ftr"/>
          </p:nvPr>
        </p:nvSpPr>
        <p:spPr bwMode="auto">
          <a:xfrm>
            <a:off x="3124200" y="6245225"/>
            <a:ext cx="2882900" cy="463550"/>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endParaRPr lang="en-GB" altLang="en-US"/>
          </a:p>
        </p:txBody>
      </p:sp>
      <p:sp>
        <p:nvSpPr>
          <p:cNvPr id="1029" name="Rectangle 5"/>
          <p:cNvSpPr>
            <a:spLocks noGrp="1" noChangeArrowheads="1"/>
          </p:cNvSpPr>
          <p:nvPr>
            <p:ph type="sldNum"/>
          </p:nvPr>
        </p:nvSpPr>
        <p:spPr bwMode="auto">
          <a:xfrm>
            <a:off x="6534150" y="6237288"/>
            <a:ext cx="2120900" cy="915987"/>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GB" altLang="en-US"/>
              <a:t>  • </a:t>
            </a:r>
            <a:fld id="{CBDC69B3-255E-4343-AF65-89A003BEE6AC}" type="slidenum">
              <a:rPr lang="en-GB" altLang="en-US"/>
              <a:pPr>
                <a:defRPr/>
              </a:pPr>
              <a:t>‹#›</a:t>
            </a:fld>
            <a:endParaRPr lang="en-GB" altLang="en-US"/>
          </a:p>
          <a:p>
            <a:pPr>
              <a:defRPr/>
            </a:pPr>
            <a:endParaRPr lang="en-GB" altLang="en-US"/>
          </a:p>
        </p:txBody>
      </p:sp>
      <p:sp>
        <p:nvSpPr>
          <p:cNvPr id="1031" name="Rectangle 6"/>
          <p:cNvSpPr>
            <a:spLocks noChangeArrowheads="1"/>
          </p:cNvSpPr>
          <p:nvPr/>
        </p:nvSpPr>
        <p:spPr bwMode="auto">
          <a:xfrm>
            <a:off x="0" y="1588"/>
            <a:ext cx="9140825" cy="6856412"/>
          </a:xfrm>
          <a:prstGeom prst="rect">
            <a:avLst/>
          </a:prstGeom>
          <a:noFill/>
          <a:ln w="9360">
            <a:solidFill>
              <a:srgbClr val="000000"/>
            </a:solidFill>
            <a:miter lim="800000"/>
            <a:headEnd/>
            <a:tailEnd/>
          </a:ln>
          <a:effectLst/>
        </p:spPr>
        <p:txBody>
          <a:bodyPr wrap="none" anchor="ctr"/>
          <a:lstStyle/>
          <a:p>
            <a:pPr>
              <a:defRPr/>
            </a:pPr>
            <a:endParaRPr lang="en-US" altLang="en-US"/>
          </a:p>
        </p:txBody>
      </p:sp>
      <p:pic>
        <p:nvPicPr>
          <p:cNvPr id="1032" name="Picture 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28588" y="6577013"/>
            <a:ext cx="414813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2pPr>
      <a:lvl3pPr algn="l" defTabSz="449263"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3pPr>
      <a:lvl4pPr algn="l" defTabSz="449263"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4pPr>
      <a:lvl5pPr algn="l" defTabSz="449263"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5pPr>
      <a:lvl6pPr marL="2514600" indent="-228600" algn="l" defTabSz="449263" rtl="0" fontAlgn="base">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6pPr>
      <a:lvl7pPr marL="2971800" indent="-228600" algn="l" defTabSz="449263" rtl="0" fontAlgn="base">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7pPr>
      <a:lvl8pPr marL="3429000" indent="-228600" algn="l" defTabSz="449263" rtl="0" fontAlgn="base">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8pPr>
      <a:lvl9pPr marL="3886200" indent="-228600" algn="l" defTabSz="449263" rtl="0" fontAlgn="base">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9pPr>
    </p:titleStyle>
    <p:bodyStyle>
      <a:lvl1pPr marL="342900" indent="-34290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Rectangle 2"/>
          <p:cNvSpPr>
            <a:spLocks noGrp="1" noChangeArrowheads="1"/>
          </p:cNvSpPr>
          <p:nvPr>
            <p:ph type="dt"/>
          </p:nvPr>
        </p:nvSpPr>
        <p:spPr bwMode="auto">
          <a:xfrm>
            <a:off x="457200" y="6245225"/>
            <a:ext cx="2120900" cy="463550"/>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buClrTx/>
              <a:buFontTx/>
              <a:buNone/>
              <a:tabLst>
                <a:tab pos="723900" algn="l"/>
                <a:tab pos="1447800" algn="l"/>
              </a:tabLst>
              <a:defRPr sz="1400">
                <a:solidFill>
                  <a:srgbClr val="000000"/>
                </a:solidFill>
                <a:latin typeface="Times New Roman" pitchFamily="16" charset="0"/>
              </a:defRPr>
            </a:lvl1pPr>
          </a:lstStyle>
          <a:p>
            <a:pPr>
              <a:defRPr/>
            </a:pPr>
            <a:endParaRPr lang="en-GB" altLang="en-US"/>
          </a:p>
        </p:txBody>
      </p:sp>
      <p:sp>
        <p:nvSpPr>
          <p:cNvPr id="2051" name="Rectangle 3"/>
          <p:cNvSpPr>
            <a:spLocks noGrp="1" noChangeArrowheads="1"/>
          </p:cNvSpPr>
          <p:nvPr>
            <p:ph type="ftr"/>
          </p:nvPr>
        </p:nvSpPr>
        <p:spPr bwMode="auto">
          <a:xfrm>
            <a:off x="3124200" y="6245225"/>
            <a:ext cx="2882900" cy="463550"/>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ctr">
              <a:buClrTx/>
              <a:buFontTx/>
              <a:buNone/>
              <a:tabLst>
                <a:tab pos="723900" algn="l"/>
                <a:tab pos="1447800" algn="l"/>
                <a:tab pos="2171700" algn="l"/>
              </a:tabLst>
              <a:defRPr sz="1400">
                <a:solidFill>
                  <a:srgbClr val="000000"/>
                </a:solidFill>
                <a:latin typeface="Times New Roman" pitchFamily="16" charset="0"/>
              </a:defRPr>
            </a:lvl1pPr>
          </a:lstStyle>
          <a:p>
            <a:pPr>
              <a:defRPr/>
            </a:pPr>
            <a:endParaRPr lang="en-GB" altLang="en-US"/>
          </a:p>
        </p:txBody>
      </p:sp>
      <p:sp>
        <p:nvSpPr>
          <p:cNvPr id="2052" name="Rectangle 4"/>
          <p:cNvSpPr>
            <a:spLocks noGrp="1" noChangeArrowheads="1"/>
          </p:cNvSpPr>
          <p:nvPr>
            <p:ph type="sldNum"/>
          </p:nvPr>
        </p:nvSpPr>
        <p:spPr bwMode="auto">
          <a:xfrm>
            <a:off x="6553200" y="6245225"/>
            <a:ext cx="2120900" cy="463550"/>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Tx/>
              <a:buFontTx/>
              <a:buNone/>
              <a:tabLst>
                <a:tab pos="723900" algn="l"/>
                <a:tab pos="1447800" algn="l"/>
              </a:tabLst>
              <a:defRPr sz="1400">
                <a:solidFill>
                  <a:srgbClr val="000000"/>
                </a:solidFill>
                <a:latin typeface="Times New Roman" pitchFamily="16" charset="0"/>
              </a:defRPr>
            </a:lvl1pPr>
          </a:lstStyle>
          <a:p>
            <a:pPr>
              <a:defRPr/>
            </a:pPr>
            <a:fld id="{3B2AA50C-AA11-4AC4-B1D4-BA4EE1F12F7A}" type="slidenum">
              <a:rPr lang="en-GB" altLang="en-US"/>
              <a:pPr>
                <a:defRPr/>
              </a:pPr>
              <a:t>‹#›</a:t>
            </a:fld>
            <a:endParaRPr lang="en-GB" altLang="en-US"/>
          </a:p>
        </p:txBody>
      </p:sp>
      <p:sp>
        <p:nvSpPr>
          <p:cNvPr id="2054" name="Rectangle 5"/>
          <p:cNvSpPr>
            <a:spLocks noChangeArrowheads="1"/>
          </p:cNvSpPr>
          <p:nvPr/>
        </p:nvSpPr>
        <p:spPr bwMode="auto">
          <a:xfrm>
            <a:off x="0" y="1588"/>
            <a:ext cx="9140825" cy="6856412"/>
          </a:xfrm>
          <a:prstGeom prst="rect">
            <a:avLst/>
          </a:prstGeom>
          <a:noFill/>
          <a:ln w="9360">
            <a:solidFill>
              <a:srgbClr val="000000"/>
            </a:solidFill>
            <a:miter lim="800000"/>
            <a:headEnd/>
            <a:tailEnd/>
          </a:ln>
          <a:effectLst/>
        </p:spPr>
        <p:txBody>
          <a:bodyPr wrap="none" anchor="ctr"/>
          <a:lstStyle/>
          <a:p>
            <a:pPr>
              <a:defRPr/>
            </a:pPr>
            <a:endParaRPr lang="en-US" altLang="en-US"/>
          </a:p>
        </p:txBody>
      </p:sp>
      <p:sp>
        <p:nvSpPr>
          <p:cNvPr id="3" name="Text Box 6"/>
          <p:cNvSpPr txBox="1">
            <a:spLocks noChangeArrowheads="1"/>
          </p:cNvSpPr>
          <p:nvPr/>
        </p:nvSpPr>
        <p:spPr bwMode="auto">
          <a:xfrm>
            <a:off x="3571875" y="3168650"/>
            <a:ext cx="4708525" cy="5207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a:spcBef>
                <a:spcPts val="1750"/>
              </a:spcBef>
              <a:buClrTx/>
              <a:buFontTx/>
              <a:buNone/>
              <a:defRPr/>
            </a:pPr>
            <a:r>
              <a:rPr lang="en-GB" altLang="en-US" sz="2800" b="1" smtClean="0">
                <a:solidFill>
                  <a:srgbClr val="FFFFFF"/>
                </a:solidFill>
              </a:rPr>
              <a:t>Igniting our potential</a:t>
            </a:r>
          </a:p>
        </p:txBody>
      </p:sp>
      <p:sp>
        <p:nvSpPr>
          <p:cNvPr id="2056" name="Rectangle 7"/>
          <p:cNvSpPr>
            <a:spLocks noGrp="1" noChangeArrowheads="1"/>
          </p:cNvSpPr>
          <p:nvPr>
            <p:ph type="title"/>
          </p:nvPr>
        </p:nvSpPr>
        <p:spPr bwMode="auto">
          <a:xfrm>
            <a:off x="457200" y="273050"/>
            <a:ext cx="82169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2057" name="Rectangle 8"/>
          <p:cNvSpPr>
            <a:spLocks noGrp="1" noChangeArrowheads="1"/>
          </p:cNvSpPr>
          <p:nvPr>
            <p:ph type="body" idx="1"/>
          </p:nvPr>
        </p:nvSpPr>
        <p:spPr bwMode="auto">
          <a:xfrm>
            <a:off x="457200" y="1604963"/>
            <a:ext cx="8216900" cy="451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449263"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2pPr>
      <a:lvl3pPr algn="l" defTabSz="449263"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3pPr>
      <a:lvl4pPr algn="l" defTabSz="449263"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4pPr>
      <a:lvl5pPr algn="l" defTabSz="449263" rtl="0" eaLnBrk="0" fontAlgn="base" hangingPunct="0">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5pPr>
      <a:lvl6pPr marL="2514600" indent="-228600" algn="l" defTabSz="449263" rtl="0" fontAlgn="base">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6pPr>
      <a:lvl7pPr marL="2971800" indent="-228600" algn="l" defTabSz="449263" rtl="0" fontAlgn="base">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7pPr>
      <a:lvl8pPr marL="3429000" indent="-228600" algn="l" defTabSz="449263" rtl="0" fontAlgn="base">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8pPr>
      <a:lvl9pPr marL="3886200" indent="-228600" algn="l" defTabSz="449263" rtl="0" fontAlgn="base">
        <a:spcBef>
          <a:spcPct val="0"/>
        </a:spcBef>
        <a:spcAft>
          <a:spcPct val="0"/>
        </a:spcAft>
        <a:buClr>
          <a:srgbClr val="000000"/>
        </a:buClr>
        <a:buSzPct val="100000"/>
        <a:buFont typeface="Times New Roman" pitchFamily="16" charset="0"/>
        <a:defRPr sz="2800" b="1">
          <a:solidFill>
            <a:srgbClr val="FFFFFF"/>
          </a:solidFill>
          <a:latin typeface="Arial" charset="0"/>
          <a:ea typeface="Lucida Sans Unicode" pitchFamily="32" charset="0"/>
          <a:cs typeface="Lucida Sans Unicode" pitchFamily="32" charset="0"/>
        </a:defRPr>
      </a:lvl9pPr>
    </p:titleStyle>
    <p:bodyStyle>
      <a:lvl1pPr marL="342900" indent="-34290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cs typeface="+mn-cs"/>
        </a:defRPr>
      </a:lvl1pPr>
      <a:lvl2pPr marL="742950" indent="-28575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hrcsonline.ne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685800" y="2486025"/>
            <a:ext cx="7772400" cy="1471613"/>
          </a:xfrm>
        </p:spPr>
        <p:txBody>
          <a:bodyPr/>
          <a:lstStyle/>
          <a:p>
            <a:pPr eaLnBrk="1" hangingPunct="1"/>
            <a:endParaRPr lang="en-US" altLang="en-US" smtClean="0"/>
          </a:p>
        </p:txBody>
      </p:sp>
      <p:sp>
        <p:nvSpPr>
          <p:cNvPr id="22531" name="Rectangle 2"/>
          <p:cNvSpPr>
            <a:spLocks noGrp="1" noChangeArrowheads="1"/>
          </p:cNvSpPr>
          <p:nvPr>
            <p:ph type="subTitle" idx="4294967295"/>
          </p:nvPr>
        </p:nvSpPr>
        <p:spPr>
          <a:xfrm>
            <a:off x="3657600" y="4084638"/>
            <a:ext cx="4776788" cy="2419350"/>
          </a:xfrm>
        </p:spPr>
        <p:txBody>
          <a:bodyPr lIns="90000" tIns="46800" rIns="90000" bIns="46800"/>
          <a:lstStyle/>
          <a:p>
            <a:pPr marL="0" indent="0" eaLnBrk="1" hangingPunct="1">
              <a:lnSpc>
                <a:spcPct val="90000"/>
              </a:lnSpc>
              <a:spcBef>
                <a:spcPts val="60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400" dirty="0" smtClean="0"/>
              <a:t>Health Research Classification System </a:t>
            </a:r>
          </a:p>
          <a:p>
            <a:pPr marL="0" indent="0" eaLnBrk="1" hangingPunct="1">
              <a:lnSpc>
                <a:spcPct val="90000"/>
              </a:lnSpc>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en-US" sz="2400" dirty="0" smtClean="0"/>
          </a:p>
          <a:p>
            <a:pPr marL="0" indent="0" eaLnBrk="1" hangingPunct="1">
              <a:lnSpc>
                <a:spcPct val="90000"/>
              </a:lnSpc>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400" dirty="0" smtClean="0"/>
              <a:t>Understanding the System</a:t>
            </a:r>
          </a:p>
          <a:p>
            <a:pPr marL="0" indent="0" eaLnBrk="1" hangingPunct="1">
              <a:lnSpc>
                <a:spcPct val="90000"/>
              </a:lnSpc>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2400" dirty="0" smtClean="0"/>
              <a:t>(Advanced Coders)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Notes on Health Categories (3)</a:t>
            </a:r>
          </a:p>
        </p:txBody>
      </p:sp>
      <p:sp>
        <p:nvSpPr>
          <p:cNvPr id="29699" name="Rectangle 2"/>
          <p:cNvSpPr>
            <a:spLocks noGrp="1" noChangeArrowheads="1"/>
          </p:cNvSpPr>
          <p:nvPr>
            <p:ph type="body" idx="4294967295"/>
          </p:nvPr>
        </p:nvSpPr>
        <p:spPr>
          <a:xfrm>
            <a:off x="457200" y="1125538"/>
            <a:ext cx="7715250" cy="5399087"/>
          </a:xfrm>
        </p:spPr>
        <p:txBody>
          <a:bodyPr/>
          <a:lstStyle/>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Ear / Eye</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Involvement of auditory/optic nerve = 50% </a:t>
            </a:r>
            <a:r>
              <a:rPr lang="en-GB" altLang="en-US" sz="2000" i="1" dirty="0" smtClean="0"/>
              <a:t>Neurological</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Brain mapping for hearing/sight = 100% </a:t>
            </a:r>
            <a:r>
              <a:rPr lang="en-GB" altLang="en-US" sz="2000" i="1" dirty="0" smtClean="0"/>
              <a:t>Neurological</a:t>
            </a:r>
          </a:p>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Inflammatory and Immune System</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Normal function and diseases of the </a:t>
            </a:r>
            <a:r>
              <a:rPr lang="en-US" altLang="en-US" sz="2000" dirty="0" smtClean="0"/>
              <a:t>immune system</a:t>
            </a:r>
            <a:r>
              <a:rPr lang="en-GB" altLang="en-US" sz="2000" dirty="0" smtClean="0"/>
              <a:t> (not just immune response)</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a:t>I</a:t>
            </a:r>
            <a:r>
              <a:rPr lang="en-US" altLang="en-US" sz="2000" dirty="0" err="1" smtClean="0"/>
              <a:t>ncludes</a:t>
            </a:r>
            <a:r>
              <a:rPr lang="en-US" altLang="en-US" sz="2000" dirty="0" smtClean="0"/>
              <a:t> rheumatoid arthritis, autoimmune, allergies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Sepsis = 50% </a:t>
            </a:r>
            <a:r>
              <a:rPr lang="en-US" altLang="en-US" sz="2000" i="1" dirty="0" smtClean="0"/>
              <a:t>Infection</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Asthma = normally respiratory, but if in relation to allergies use 50%</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Atherosclerosis = 100% </a:t>
            </a:r>
            <a:r>
              <a:rPr lang="en-US" altLang="en-US" sz="2000" i="1" dirty="0" smtClean="0"/>
              <a:t>Cardiovascular</a:t>
            </a:r>
          </a:p>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Injuries and Accidents</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External only – fractures, burns, poison – ignore for internal damage/repair e.g. ischemia</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Wound healing only if acquired by accident</a:t>
            </a:r>
          </a:p>
        </p:txBody>
      </p:sp>
    </p:spTree>
    <p:extLst>
      <p:ext uri="{BB962C8B-B14F-4D97-AF65-F5344CB8AC3E}">
        <p14:creationId xmlns:p14="http://schemas.microsoft.com/office/powerpoint/2010/main" val="40445553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Notes on Health Categories (4)</a:t>
            </a:r>
          </a:p>
        </p:txBody>
      </p:sp>
      <p:sp>
        <p:nvSpPr>
          <p:cNvPr id="29699" name="Rectangle 2"/>
          <p:cNvSpPr>
            <a:spLocks noGrp="1" noChangeArrowheads="1"/>
          </p:cNvSpPr>
          <p:nvPr>
            <p:ph type="body" idx="4294967295"/>
          </p:nvPr>
        </p:nvSpPr>
        <p:spPr>
          <a:xfrm>
            <a:off x="395536" y="980728"/>
            <a:ext cx="8280920" cy="5399087"/>
          </a:xfrm>
        </p:spPr>
        <p:txBody>
          <a:bodyPr/>
          <a:lstStyle/>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Mental Health</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includes </a:t>
            </a:r>
            <a:r>
              <a:rPr lang="en-US" altLang="en-US" sz="1600" dirty="0" smtClean="0"/>
              <a:t>normal </a:t>
            </a:r>
            <a:r>
              <a:rPr lang="en-US" altLang="en-US" sz="1600" dirty="0" err="1" smtClean="0"/>
              <a:t>behavioural</a:t>
            </a:r>
            <a:r>
              <a:rPr lang="en-US" altLang="en-US" sz="1600" dirty="0" smtClean="0"/>
              <a:t> and cognitive function </a:t>
            </a:r>
            <a:r>
              <a:rPr lang="en-GB" altLang="en-US" sz="1600" dirty="0" smtClean="0"/>
              <a:t>and </a:t>
            </a:r>
            <a:r>
              <a:rPr lang="en-US" altLang="en-US" sz="1600" dirty="0" smtClean="0"/>
              <a:t>all abnormal conditions </a:t>
            </a:r>
            <a:r>
              <a:rPr lang="en-US" altLang="en-US" sz="1600" u="sng" dirty="0" smtClean="0"/>
              <a:t>defined by behavior </a:t>
            </a:r>
            <a:r>
              <a:rPr lang="en-US" altLang="en-US" sz="1600" dirty="0" smtClean="0"/>
              <a:t>– distinct from </a:t>
            </a:r>
            <a:r>
              <a:rPr lang="en-US" altLang="en-US" sz="1600" i="1" dirty="0" smtClean="0"/>
              <a:t>Neurological</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a:t>Depression, schizophrenia, psychosis and personality disorders, addiction, suicide, anxiety, eating disorders, learning disabilities, autistic spectrum disorders and studies of normal psychology, cognitive function and </a:t>
            </a:r>
            <a:r>
              <a:rPr lang="en-US" altLang="en-US" sz="1600" dirty="0" smtClean="0"/>
              <a:t>behavior</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smtClean="0"/>
              <a:t>Any studies coded exclusively to </a:t>
            </a:r>
            <a:r>
              <a:rPr lang="en-US" altLang="en-US" sz="1600" i="1" dirty="0" smtClean="0"/>
              <a:t>1.2 Psychological / Socioeconomic</a:t>
            </a:r>
          </a:p>
          <a:p>
            <a:pPr marL="327025" indent="-32702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a:t>Neurological</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a:t>Brain function / ‘wiring’ – distinct from </a:t>
            </a:r>
            <a:r>
              <a:rPr lang="en-US" altLang="en-US" sz="1600" i="1" dirty="0"/>
              <a:t>Mental Health</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a:t>Includes neurodegenerative conditions: Dementias, Parkinson's, Alzheimer's.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a:t>Also includes TSEs, epilepsy, multiple sclerosis prions/BSE/CJD and studies of the normal brain and nervous system</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a:t>Can include studies of circadian rhythm, headaches/migraines (usually, not exclusively)</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a:t>Exclude studies of the brain with psychological conditions listed in </a:t>
            </a:r>
            <a:r>
              <a:rPr lang="en-US" altLang="en-US" sz="1600" i="1" dirty="0"/>
              <a:t>Mental </a:t>
            </a:r>
            <a:r>
              <a:rPr lang="en-US" altLang="en-US" sz="1600" i="1" dirty="0" smtClean="0"/>
              <a:t>Health</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Examples of dual coding (N/MH)</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smtClean="0"/>
              <a:t>Mapping of brain structure (should also be </a:t>
            </a:r>
            <a:r>
              <a:rPr lang="en-US" altLang="en-US" sz="1600" i="1" dirty="0" smtClean="0"/>
              <a:t>1.1 Biological </a:t>
            </a:r>
            <a:r>
              <a:rPr lang="en-US" altLang="en-US" sz="1600" dirty="0" smtClean="0"/>
              <a:t>and </a:t>
            </a:r>
            <a:r>
              <a:rPr lang="en-US" altLang="en-US" sz="1600" i="1" dirty="0" smtClean="0"/>
              <a:t>1.2 Psychological</a:t>
            </a:r>
            <a:r>
              <a:rPr lang="en-US" altLang="en-US" sz="1600" dirty="0" smtClean="0"/>
              <a:t>)</a:t>
            </a:r>
            <a:endParaRPr lang="en-US" altLang="en-US" sz="1800" i="1" dirty="0"/>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US" altLang="en-US" sz="1800" i="1" dirty="0" smtClean="0"/>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US" altLang="en-US" sz="1800" dirty="0" smtClean="0"/>
          </a:p>
        </p:txBody>
      </p:sp>
    </p:spTree>
    <p:extLst>
      <p:ext uri="{BB962C8B-B14F-4D97-AF65-F5344CB8AC3E}">
        <p14:creationId xmlns:p14="http://schemas.microsoft.com/office/powerpoint/2010/main" val="24751004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Notes on Health Categories (5)</a:t>
            </a:r>
          </a:p>
        </p:txBody>
      </p:sp>
      <p:sp>
        <p:nvSpPr>
          <p:cNvPr id="30723" name="Rectangle 2"/>
          <p:cNvSpPr>
            <a:spLocks noGrp="1" noChangeArrowheads="1"/>
          </p:cNvSpPr>
          <p:nvPr>
            <p:ph type="body" idx="4294967295"/>
          </p:nvPr>
        </p:nvSpPr>
        <p:spPr>
          <a:xfrm>
            <a:off x="457200" y="1125538"/>
            <a:ext cx="7715200" cy="5721350"/>
          </a:xfrm>
        </p:spPr>
        <p:txBody>
          <a:bodyPr/>
          <a:lstStyle/>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400" dirty="0" smtClean="0"/>
              <a:t>Metabolic </a:t>
            </a:r>
            <a:r>
              <a:rPr lang="en-US" altLang="en-US" sz="2400" dirty="0"/>
              <a:t>&amp; Endocrine</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a:t>Studies of normal / disease of metabolism, hormones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a:t>Include Diabetes, thyroid disease, metabolic disorders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a:t>Exclude generic signaling pathways/kinases studies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a:t>Exclude reproductive </a:t>
            </a:r>
            <a:r>
              <a:rPr lang="en-US" altLang="en-US" sz="2000" dirty="0" smtClean="0"/>
              <a:t>hormones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US" altLang="en-US" sz="2000" dirty="0"/>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400" dirty="0"/>
              <a:t>Musculoskeletal</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a:t>Normal / diseases of </a:t>
            </a:r>
            <a:r>
              <a:rPr lang="en-US" altLang="en-US" sz="2000" dirty="0" smtClean="0"/>
              <a:t>bone / muscle / cartilage</a:t>
            </a:r>
            <a:endParaRPr lang="en-US" altLang="en-US" sz="2000" dirty="0"/>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a:t>Osteoarthritis, Osteoporosis, muscular </a:t>
            </a:r>
            <a:r>
              <a:rPr lang="en-US" altLang="en-US" sz="2000" dirty="0" smtClean="0"/>
              <a:t>dystrophies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US" altLang="en-US" sz="2000" dirty="0" smtClean="0"/>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Oral &amp; Gastrointestinal</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Covers dentition, mouth, oesophagus, digestive system, liver, pancreas (excluding insulin – metabolic).</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Includes IBD, </a:t>
            </a:r>
            <a:r>
              <a:rPr lang="en-GB" altLang="en-US" sz="2000" dirty="0" err="1" smtClean="0"/>
              <a:t>Crohn’s</a:t>
            </a:r>
            <a:r>
              <a:rPr lang="en-GB" altLang="en-US" sz="2000" dirty="0" smtClean="0"/>
              <a:t> and issues of gut absorption</a:t>
            </a:r>
            <a:endParaRPr lang="en-US" altLang="en-US" sz="2000" dirty="0" smtClean="0"/>
          </a:p>
          <a:p>
            <a:pPr marL="327025" indent="-327025" eaLnBrk="1" hangingPunct="1">
              <a:spcBef>
                <a:spcPts val="500"/>
              </a:spcBef>
              <a:buClrTx/>
              <a:buFontTx/>
              <a:buNone/>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US" altLang="en-US" sz="24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Notes on Health Categories (6)</a:t>
            </a:r>
          </a:p>
        </p:txBody>
      </p:sp>
      <p:sp>
        <p:nvSpPr>
          <p:cNvPr id="30723" name="Rectangle 2"/>
          <p:cNvSpPr>
            <a:spLocks noGrp="1" noChangeArrowheads="1"/>
          </p:cNvSpPr>
          <p:nvPr>
            <p:ph type="body" idx="4294967295"/>
          </p:nvPr>
        </p:nvSpPr>
        <p:spPr>
          <a:xfrm>
            <a:off x="457200" y="1125538"/>
            <a:ext cx="7715200" cy="5721350"/>
          </a:xfrm>
        </p:spPr>
        <p:txBody>
          <a:bodyPr/>
          <a:lstStyle/>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Renal &amp; Urogenital</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Normal / diseases of kidney, pelvic inflammation, genitalia</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Studies of sexual organs not linked to reproduction</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Reproductive Health and Childbirth</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includes all aspects of pregnancy, ante-/post-natal and the new born (~M12)</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Includes studies of exposure / </a:t>
            </a:r>
            <a:r>
              <a:rPr lang="en-GB" altLang="en-US" sz="2000" i="1" dirty="0" smtClean="0"/>
              <a:t>in </a:t>
            </a:r>
            <a:r>
              <a:rPr lang="en-GB" altLang="en-US" sz="2000" i="1" dirty="0" err="1" smtClean="0"/>
              <a:t>utereo</a:t>
            </a:r>
            <a:r>
              <a:rPr lang="en-GB" altLang="en-US" sz="2000" i="1" dirty="0" smtClean="0"/>
              <a:t> </a:t>
            </a:r>
            <a:r>
              <a:rPr lang="en-GB" altLang="en-US" sz="2000" dirty="0" smtClean="0"/>
              <a:t>for foetus / </a:t>
            </a:r>
            <a:r>
              <a:rPr lang="en-GB" altLang="en-US" sz="2000" dirty="0" err="1" smtClean="0"/>
              <a:t>newborn</a:t>
            </a:r>
            <a:r>
              <a:rPr lang="en-GB" altLang="en-US" sz="2000" dirty="0" smtClean="0"/>
              <a:t>, BUT excludes studies in children/adults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PND/PPD = usually 50% </a:t>
            </a:r>
            <a:r>
              <a:rPr lang="en-GB" altLang="en-US" sz="2000" i="1" dirty="0" smtClean="0"/>
              <a:t>Mental Health</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General sexual health = 50% </a:t>
            </a:r>
            <a:r>
              <a:rPr lang="en-GB" altLang="en-US" sz="2000" i="1" dirty="0" smtClean="0"/>
              <a:t>Infection</a:t>
            </a:r>
          </a:p>
          <a:p>
            <a:pPr marL="327025" indent="-32702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Respiratory</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Normal / diseases of respiratory system including asthma, COPD</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Exclude Pulmonary Hypertension (</a:t>
            </a:r>
            <a:r>
              <a:rPr lang="en-US" altLang="en-US" sz="2000" i="1" dirty="0" smtClean="0"/>
              <a:t>Cardio</a:t>
            </a:r>
            <a:r>
              <a:rPr lang="en-US" altLang="en-US" sz="2000" dirty="0" smtClean="0"/>
              <a:t>) &amp; RTIs (</a:t>
            </a:r>
            <a:r>
              <a:rPr lang="en-US" altLang="en-US" sz="2000" i="1" dirty="0" smtClean="0"/>
              <a:t>Infection</a:t>
            </a:r>
            <a:r>
              <a:rPr lang="en-US" altLang="en-US" sz="2000" dirty="0" smtClean="0"/>
              <a:t>)</a:t>
            </a:r>
            <a:endParaRPr lang="en-US" altLang="en-US" dirty="0"/>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Air Pollution = 50% </a:t>
            </a:r>
            <a:r>
              <a:rPr lang="en-US" altLang="en-US" sz="2000" i="1" dirty="0" smtClean="0"/>
              <a:t>Generic</a:t>
            </a:r>
          </a:p>
        </p:txBody>
      </p:sp>
    </p:spTree>
    <p:extLst>
      <p:ext uri="{BB962C8B-B14F-4D97-AF65-F5344CB8AC3E}">
        <p14:creationId xmlns:p14="http://schemas.microsoft.com/office/powerpoint/2010/main" val="5904007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t>Notes on Health Categories (3)</a:t>
            </a:r>
          </a:p>
        </p:txBody>
      </p:sp>
      <p:sp>
        <p:nvSpPr>
          <p:cNvPr id="31747" name="Rectangle 2"/>
          <p:cNvSpPr>
            <a:spLocks noGrp="1" noChangeArrowheads="1"/>
          </p:cNvSpPr>
          <p:nvPr>
            <p:ph type="body" idx="4294967295"/>
          </p:nvPr>
        </p:nvSpPr>
        <p:spPr>
          <a:xfrm>
            <a:off x="457200" y="908720"/>
            <a:ext cx="7715250" cy="5419725"/>
          </a:xfrm>
        </p:spPr>
        <p:txBody>
          <a:bodyPr/>
          <a:lstStyle/>
          <a:p>
            <a:pPr marL="333375" indent="-33337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400" dirty="0" smtClean="0"/>
              <a:t>Skin</a:t>
            </a:r>
          </a:p>
          <a:p>
            <a:pPr marL="733425" lvl="1" indent="-33337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dirty="0" smtClean="0"/>
              <a:t>Dermatological conditions </a:t>
            </a:r>
            <a:r>
              <a:rPr lang="en-GB" altLang="en-US" sz="2000" dirty="0" err="1" smtClean="0"/>
              <a:t>inc.</a:t>
            </a:r>
            <a:r>
              <a:rPr lang="en-GB" altLang="en-US" sz="2000" dirty="0" smtClean="0"/>
              <a:t> ulcers</a:t>
            </a:r>
          </a:p>
          <a:p>
            <a:pPr marL="333375" indent="-33337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400" dirty="0" smtClean="0"/>
              <a:t>Stroke</a:t>
            </a:r>
          </a:p>
          <a:p>
            <a:pPr marL="733425" lvl="1" indent="-33337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dirty="0" smtClean="0"/>
              <a:t>Ischemic and haemorrhagic, blood flow to the brain and post-stroke conditions e.g. dysarthria</a:t>
            </a:r>
          </a:p>
          <a:p>
            <a:pPr marL="333375" indent="-33337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400" dirty="0" smtClean="0"/>
              <a:t>Generic Health Relevance</a:t>
            </a:r>
          </a:p>
          <a:p>
            <a:pPr marL="733425" lvl="1" indent="-27622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b="1" dirty="0" smtClean="0"/>
              <a:t>all</a:t>
            </a:r>
            <a:r>
              <a:rPr lang="en-GB" altLang="en-US" sz="2000" dirty="0" smtClean="0"/>
              <a:t> areas of health or general health / wellbeing</a:t>
            </a:r>
          </a:p>
          <a:p>
            <a:pPr marL="733425" lvl="1" indent="-27622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dirty="0" smtClean="0"/>
              <a:t>No particular disease / normal function of cell type / system</a:t>
            </a:r>
          </a:p>
          <a:p>
            <a:pPr marL="733425" lvl="1" indent="-27622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dirty="0" smtClean="0"/>
              <a:t>Or &gt;5 Health Categories</a:t>
            </a:r>
          </a:p>
          <a:p>
            <a:pPr marL="333375" indent="-33337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400" dirty="0" smtClean="0"/>
              <a:t>Other (“Disputed Aetiology &amp; Other”)</a:t>
            </a:r>
          </a:p>
          <a:p>
            <a:pPr marL="733425" lvl="1" indent="-27622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dirty="0" smtClean="0"/>
              <a:t>A </a:t>
            </a:r>
            <a:r>
              <a:rPr lang="en-GB" altLang="en-US" sz="2000" b="1" dirty="0" smtClean="0"/>
              <a:t>few</a:t>
            </a:r>
            <a:r>
              <a:rPr lang="en-GB" altLang="en-US" sz="2000" dirty="0" smtClean="0"/>
              <a:t> v</a:t>
            </a:r>
            <a:r>
              <a:rPr lang="en-US" altLang="en-US" sz="2000" dirty="0" err="1" smtClean="0"/>
              <a:t>ery</a:t>
            </a:r>
            <a:r>
              <a:rPr lang="en-US" altLang="en-US" sz="2000" dirty="0" smtClean="0"/>
              <a:t> specific areas – not a dustbin</a:t>
            </a:r>
          </a:p>
          <a:p>
            <a:pPr marL="733425" lvl="1" indent="-27622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US" altLang="en-US" sz="2000" dirty="0" smtClean="0"/>
              <a:t>Disputed </a:t>
            </a:r>
            <a:r>
              <a:rPr lang="en-US" altLang="en-US" sz="2000" dirty="0" err="1" smtClean="0"/>
              <a:t>Aetiology</a:t>
            </a:r>
            <a:r>
              <a:rPr lang="en-US" altLang="en-US" sz="2000" dirty="0" smtClean="0"/>
              <a:t>: including Gulf War</a:t>
            </a:r>
            <a:r>
              <a:rPr lang="en-GB" altLang="en-US" sz="2000" dirty="0" smtClean="0"/>
              <a:t> syndrome and chronic fatigue syndrome</a:t>
            </a:r>
            <a:endParaRPr lang="en-US" altLang="en-US" sz="1400" dirty="0" smtClean="0"/>
          </a:p>
          <a:p>
            <a:pPr marL="733425" lvl="1" indent="-27622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dirty="0" smtClean="0"/>
              <a:t>Studies of animal welfare (w/ relevance to health)</a:t>
            </a:r>
          </a:p>
          <a:p>
            <a:pPr marL="733425" lvl="1" indent="-276225" eaLnBrk="1" hangingPunct="1">
              <a:spcBef>
                <a:spcPts val="5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dirty="0" smtClean="0"/>
              <a:t>Social studies of ‘at risk’ populations (w/ relevance to health)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t>Guidance Topics on Health Categories</a:t>
            </a:r>
          </a:p>
        </p:txBody>
      </p:sp>
      <p:sp>
        <p:nvSpPr>
          <p:cNvPr id="32771" name="Rectangle 2"/>
          <p:cNvSpPr>
            <a:spLocks noGrp="1" noChangeArrowheads="1"/>
          </p:cNvSpPr>
          <p:nvPr>
            <p:ph type="body" idx="4294967295"/>
          </p:nvPr>
        </p:nvSpPr>
        <p:spPr>
          <a:xfrm>
            <a:off x="457200" y="1066800"/>
            <a:ext cx="8147248" cy="5457825"/>
          </a:xfrm>
        </p:spPr>
        <p:txBody>
          <a:bodyPr/>
          <a:lstStyle/>
          <a:p>
            <a:pPr marL="336550" indent="-333375" eaLnBrk="1" hangingPunct="1">
              <a:spcBef>
                <a:spcPts val="600"/>
              </a:spcBef>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400" dirty="0" err="1" smtClean="0"/>
              <a:t>Sequelae</a:t>
            </a:r>
            <a:endParaRPr lang="en-GB" altLang="en-US" sz="2400" dirty="0" smtClean="0"/>
          </a:p>
          <a:p>
            <a:pPr marL="733425" lvl="1" indent="-276225" eaLnBrk="1" hangingPunct="1">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000" dirty="0" smtClean="0"/>
              <a:t>When a </a:t>
            </a:r>
            <a:r>
              <a:rPr lang="en-US" altLang="en-US" sz="2000" dirty="0" smtClean="0"/>
              <a:t>condition is a consequence or side effect of a pre-existing condition</a:t>
            </a:r>
          </a:p>
          <a:p>
            <a:pPr marL="733425" lvl="1" indent="-276225" eaLnBrk="1" hangingPunct="1">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000" dirty="0" smtClean="0"/>
              <a:t>If double coding, does one code make sense without the other?</a:t>
            </a:r>
          </a:p>
          <a:p>
            <a:pPr marL="733425" lvl="1" indent="-276225" eaLnBrk="1" hangingPunct="1">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000" dirty="0" smtClean="0"/>
              <a:t>E.g. Diabetic Ulcers, Post-natal Depression</a:t>
            </a:r>
          </a:p>
          <a:p>
            <a:pPr marL="336550" indent="-333375" eaLnBrk="1" hangingPunct="1">
              <a:spcBef>
                <a:spcPts val="600"/>
              </a:spcBef>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400" dirty="0" smtClean="0"/>
              <a:t>Multiple diseases and conditions</a:t>
            </a:r>
          </a:p>
          <a:p>
            <a:pPr marL="733425" lvl="1" indent="-276225" eaLnBrk="1" hangingPunct="1">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000" dirty="0" smtClean="0"/>
              <a:t>Health category list for use in four areas – Alcohol; Diet / nutrition; Physical activity / exercise; Tobacco / smoking</a:t>
            </a:r>
          </a:p>
          <a:p>
            <a:pPr marL="733425" lvl="1" indent="-276225" eaLnBrk="1" hangingPunct="1">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000" b="1" dirty="0" smtClean="0"/>
              <a:t>Use </a:t>
            </a:r>
            <a:r>
              <a:rPr lang="en-US" altLang="en-US" sz="2000" b="1" dirty="0" smtClean="0"/>
              <a:t>only in the absence of other information</a:t>
            </a:r>
          </a:p>
          <a:p>
            <a:pPr marL="333375" indent="-276225" eaLnBrk="1" hangingPunct="1">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endParaRPr lang="en-US" altLang="en-US" b="1" dirty="0"/>
          </a:p>
          <a:p>
            <a:pPr marL="333375" indent="-276225" eaLnBrk="1" hangingPunct="1">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altLang="en-US" b="1" dirty="0" smtClean="0"/>
              <a:t>SEE WEBSITE FOR MORE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GB"/>
          </a:p>
        </p:txBody>
      </p:sp>
      <p:sp>
        <p:nvSpPr>
          <p:cNvPr id="5" name="Subtitle 4"/>
          <p:cNvSpPr>
            <a:spLocks noGrp="1"/>
          </p:cNvSpPr>
          <p:nvPr>
            <p:ph type="subTitle" idx="1"/>
          </p:nvPr>
        </p:nvSpPr>
        <p:spPr/>
        <p:txBody>
          <a:bodyPr/>
          <a:lstStyle/>
          <a:p>
            <a:r>
              <a:rPr lang="en-GB" dirty="0" smtClean="0"/>
              <a:t>Research Activities</a:t>
            </a:r>
            <a:endParaRPr lang="en-GB" dirty="0"/>
          </a:p>
        </p:txBody>
      </p:sp>
    </p:spTree>
    <p:extLst>
      <p:ext uri="{BB962C8B-B14F-4D97-AF65-F5344CB8AC3E}">
        <p14:creationId xmlns:p14="http://schemas.microsoft.com/office/powerpoint/2010/main" val="2991931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Grp="1" noChangeArrowheads="1"/>
          </p:cNvSpPr>
          <p:nvPr>
            <p:ph type="title" idx="4294967295"/>
          </p:nvPr>
        </p:nvSpPr>
        <p:spPr>
          <a:xfrm>
            <a:off x="234950" y="46038"/>
            <a:ext cx="7256463" cy="67945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400" smtClean="0"/>
              <a:t>Overview of Research Activity Code Groups</a:t>
            </a:r>
          </a:p>
        </p:txBody>
      </p:sp>
      <p:graphicFrame>
        <p:nvGraphicFramePr>
          <p:cNvPr id="38914" name="Group 2"/>
          <p:cNvGraphicFramePr>
            <a:graphicFrameLocks noGrp="1"/>
          </p:cNvGraphicFramePr>
          <p:nvPr>
            <p:extLst>
              <p:ext uri="{D42A27DB-BD31-4B8C-83A1-F6EECF244321}">
                <p14:modId xmlns:p14="http://schemas.microsoft.com/office/powerpoint/2010/main" val="4183700860"/>
              </p:ext>
            </p:extLst>
          </p:nvPr>
        </p:nvGraphicFramePr>
        <p:xfrm>
          <a:off x="323850" y="981075"/>
          <a:ext cx="8281988" cy="5543552"/>
        </p:xfrm>
        <a:graphic>
          <a:graphicData uri="http://schemas.openxmlformats.org/drawingml/2006/table">
            <a:tbl>
              <a:tblPr/>
              <a:tblGrid>
                <a:gridCol w="257175"/>
                <a:gridCol w="3175000"/>
                <a:gridCol w="4849813"/>
              </a:tblGrid>
              <a:tr h="652463">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dirty="0" smtClean="0">
                          <a:ln>
                            <a:noFill/>
                          </a:ln>
                          <a:solidFill>
                            <a:srgbClr val="666666"/>
                          </a:solidFill>
                          <a:effectLst/>
                          <a:latin typeface="Lucida Sans" pitchFamily="32" charset="0"/>
                          <a:cs typeface="Arial Unicode MS" pitchFamily="32" charset="0"/>
                        </a:rPr>
                        <a:t>1</a:t>
                      </a:r>
                    </a:p>
                  </a:txBody>
                  <a:tcPr marL="90000" marR="90000" marT="186624" marB="36000" horzOverflow="overflow">
                    <a:lnL w="5760" cap="flat" cmpd="sng" algn="ctr">
                      <a:solidFill>
                        <a:srgbClr val="000000"/>
                      </a:solidFill>
                      <a:prstDash val="solid"/>
                      <a:round/>
                      <a:headEnd type="none" w="med" len="med"/>
                      <a:tailEnd type="none" w="med" len="med"/>
                    </a:lnL>
                    <a:lnR>
                      <a:noFill/>
                    </a:lnR>
                    <a:lnT w="5760" cap="flat" cmpd="sng" algn="ctr">
                      <a:solidFill>
                        <a:srgbClr val="000000"/>
                      </a:solidFill>
                      <a:prstDash val="solid"/>
                      <a:round/>
                      <a:headEnd type="none" w="med" len="med"/>
                      <a:tailEnd type="none" w="med" len="med"/>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Underpinning Research</a:t>
                      </a:r>
                    </a:p>
                  </a:txBody>
                  <a:tcPr marL="90000" marR="90000" marT="186624" marB="36000" horzOverflow="overflow">
                    <a:lnL>
                      <a:noFill/>
                    </a:lnL>
                    <a:lnR>
                      <a:noFill/>
                    </a:lnR>
                    <a:lnT w="5760" cap="flat" cmpd="sng" algn="ctr">
                      <a:solidFill>
                        <a:srgbClr val="000000"/>
                      </a:solidFill>
                      <a:prstDash val="solid"/>
                      <a:round/>
                      <a:headEnd type="none" w="med" len="med"/>
                      <a:tailEnd type="none" w="med" len="med"/>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400" b="1" i="0" u="none" strike="noStrike" cap="none" normalizeH="0" baseline="0" dirty="0" smtClean="0">
                          <a:ln>
                            <a:noFill/>
                          </a:ln>
                          <a:solidFill>
                            <a:srgbClr val="666666"/>
                          </a:solidFill>
                          <a:effectLst/>
                          <a:latin typeface="Lucida Sans" pitchFamily="32" charset="0"/>
                          <a:cs typeface="Arial Unicode MS" pitchFamily="32" charset="0"/>
                        </a:rPr>
                        <a:t>Research that underpins investigations </a:t>
                      </a:r>
                      <a:r>
                        <a:rPr kumimoji="0" lang="en-GB" altLang="en-US" sz="1400" b="0" i="0" u="none" strike="noStrike" cap="none" normalizeH="0" baseline="0" dirty="0" smtClean="0">
                          <a:ln>
                            <a:noFill/>
                          </a:ln>
                          <a:solidFill>
                            <a:srgbClr val="666666"/>
                          </a:solidFill>
                          <a:effectLst/>
                          <a:latin typeface="Lucida Sans" pitchFamily="32" charset="0"/>
                          <a:cs typeface="Arial Unicode MS" pitchFamily="32" charset="0"/>
                        </a:rPr>
                        <a:t>into the cause, development, detection, treatment and management of diseases, conditions and ill health</a:t>
                      </a:r>
                    </a:p>
                  </a:txBody>
                  <a:tcPr marL="90000" marR="90000" marT="176796" marB="36000" horzOverflow="overflow">
                    <a:lnL>
                      <a:noFill/>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a:noFill/>
                    </a:lnB>
                    <a:lnTlToBr>
                      <a:noFill/>
                    </a:lnTlToBr>
                    <a:lnBlToTr>
                      <a:noFill/>
                    </a:lnBlToTr>
                    <a:noFill/>
                  </a:tcPr>
                </a:tc>
              </a:tr>
              <a:tr h="652463">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2</a:t>
                      </a:r>
                    </a:p>
                  </a:txBody>
                  <a:tcPr marL="90000" marR="90000" marT="186624" marB="36000" horzOverflow="overflow">
                    <a:lnL w="576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Aetiology</a:t>
                      </a:r>
                    </a:p>
                  </a:txBody>
                  <a:tcPr marL="90000" marR="90000" marT="186624" marB="36000" horzOverflow="overflow">
                    <a:lnL>
                      <a:noFill/>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400" b="0" i="0" u="none" strike="noStrike" cap="none" normalizeH="0" baseline="0" dirty="0" smtClean="0">
                          <a:ln>
                            <a:noFill/>
                          </a:ln>
                          <a:solidFill>
                            <a:srgbClr val="666666"/>
                          </a:solidFill>
                          <a:effectLst/>
                          <a:latin typeface="Lucida Sans" pitchFamily="32" charset="0"/>
                          <a:cs typeface="Arial Unicode MS" pitchFamily="32" charset="0"/>
                        </a:rPr>
                        <a:t>Identification of determinants that are involved in the </a:t>
                      </a:r>
                      <a:r>
                        <a:rPr kumimoji="0" lang="en-GB" altLang="en-US" sz="1400" b="1" i="0" u="none" strike="noStrike" cap="none" normalizeH="0" baseline="0" dirty="0" smtClean="0">
                          <a:ln>
                            <a:noFill/>
                          </a:ln>
                          <a:solidFill>
                            <a:srgbClr val="666666"/>
                          </a:solidFill>
                          <a:effectLst/>
                          <a:latin typeface="Lucida Sans" pitchFamily="32" charset="0"/>
                          <a:cs typeface="Arial Unicode MS" pitchFamily="32" charset="0"/>
                        </a:rPr>
                        <a:t>cause, risk or development</a:t>
                      </a:r>
                      <a:r>
                        <a:rPr kumimoji="0" lang="en-GB" altLang="en-US" sz="1400" b="0" i="0" u="none" strike="noStrike" cap="none" normalizeH="0" baseline="0" dirty="0" smtClean="0">
                          <a:ln>
                            <a:noFill/>
                          </a:ln>
                          <a:solidFill>
                            <a:srgbClr val="666666"/>
                          </a:solidFill>
                          <a:effectLst/>
                          <a:latin typeface="Lucida Sans" pitchFamily="32" charset="0"/>
                          <a:cs typeface="Arial Unicode MS" pitchFamily="32" charset="0"/>
                        </a:rPr>
                        <a:t> of disease, conditions and ill health</a:t>
                      </a:r>
                    </a:p>
                  </a:txBody>
                  <a:tcPr marL="90000" marR="90000" marT="176796" marB="36000" horzOverflow="overflow">
                    <a:lnL>
                      <a:noFill/>
                    </a:lnL>
                    <a:lnR w="5760" cap="flat" cmpd="sng" algn="ctr">
                      <a:solidFill>
                        <a:srgbClr val="000000"/>
                      </a:solidFill>
                      <a:prstDash val="solid"/>
                      <a:round/>
                      <a:headEnd type="none" w="med" len="med"/>
                      <a:tailEnd type="none" w="med" len="med"/>
                    </a:lnR>
                    <a:lnT>
                      <a:noFill/>
                    </a:lnT>
                    <a:lnB>
                      <a:noFill/>
                    </a:lnB>
                    <a:lnTlToBr>
                      <a:noFill/>
                    </a:lnTlToBr>
                    <a:lnBlToTr>
                      <a:noFill/>
                    </a:lnBlToTr>
                    <a:noFill/>
                  </a:tcPr>
                </a:tc>
              </a:tr>
              <a:tr h="739775">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3</a:t>
                      </a:r>
                    </a:p>
                  </a:txBody>
                  <a:tcPr marL="90000" marR="90000" marT="186624" marB="36000" horzOverflow="overflow">
                    <a:lnL w="576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Prevention of Disease and Conditions, and Promotion of Well-Being</a:t>
                      </a:r>
                    </a:p>
                  </a:txBody>
                  <a:tcPr marL="90000" marR="90000" marT="186624" marB="36000" horzOverflow="overflow">
                    <a:lnL>
                      <a:noFill/>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400" b="0" i="0" u="none" strike="noStrike" cap="none" normalizeH="0" baseline="0" dirty="0" smtClean="0">
                          <a:ln>
                            <a:noFill/>
                          </a:ln>
                          <a:solidFill>
                            <a:srgbClr val="666666"/>
                          </a:solidFill>
                          <a:effectLst/>
                          <a:latin typeface="Lucida Sans" pitchFamily="32" charset="0"/>
                          <a:cs typeface="Arial Unicode MS" pitchFamily="32" charset="0"/>
                        </a:rPr>
                        <a:t>Research aimed at the primary </a:t>
                      </a:r>
                      <a:r>
                        <a:rPr kumimoji="0" lang="en-GB" altLang="en-US" sz="1400" b="1" i="0" u="none" strike="noStrike" cap="none" normalizeH="0" baseline="0" dirty="0" smtClean="0">
                          <a:ln>
                            <a:noFill/>
                          </a:ln>
                          <a:solidFill>
                            <a:srgbClr val="666666"/>
                          </a:solidFill>
                          <a:effectLst/>
                          <a:latin typeface="Lucida Sans" pitchFamily="32" charset="0"/>
                          <a:cs typeface="Arial Unicode MS" pitchFamily="32" charset="0"/>
                        </a:rPr>
                        <a:t>prevention</a:t>
                      </a:r>
                      <a:r>
                        <a:rPr kumimoji="0" lang="en-GB" altLang="en-US" sz="1400" b="0" i="0" u="none" strike="noStrike" cap="none" normalizeH="0" baseline="0" dirty="0" smtClean="0">
                          <a:ln>
                            <a:noFill/>
                          </a:ln>
                          <a:solidFill>
                            <a:srgbClr val="666666"/>
                          </a:solidFill>
                          <a:effectLst/>
                          <a:latin typeface="Lucida Sans" pitchFamily="32" charset="0"/>
                          <a:cs typeface="Arial Unicode MS" pitchFamily="32" charset="0"/>
                        </a:rPr>
                        <a:t> of disease, conditions or ill health, </a:t>
                      </a:r>
                      <a:r>
                        <a:rPr kumimoji="0" lang="en-GB" altLang="en-US" sz="1400" b="1" i="0" u="none" strike="noStrike" cap="none" normalizeH="0" baseline="0" dirty="0" smtClean="0">
                          <a:ln>
                            <a:noFill/>
                          </a:ln>
                          <a:solidFill>
                            <a:srgbClr val="666666"/>
                          </a:solidFill>
                          <a:effectLst/>
                          <a:latin typeface="Lucida Sans" pitchFamily="32" charset="0"/>
                          <a:cs typeface="Arial Unicode MS" pitchFamily="32" charset="0"/>
                        </a:rPr>
                        <a:t>or promotion of well-being</a:t>
                      </a:r>
                    </a:p>
                  </a:txBody>
                  <a:tcPr marL="90000" marR="90000" marT="176796" marB="36000" horzOverflow="overflow">
                    <a:lnL>
                      <a:noFill/>
                    </a:lnL>
                    <a:lnR w="5760" cap="flat" cmpd="sng" algn="ctr">
                      <a:solidFill>
                        <a:srgbClr val="000000"/>
                      </a:solidFill>
                      <a:prstDash val="solid"/>
                      <a:round/>
                      <a:headEnd type="none" w="med" len="med"/>
                      <a:tailEnd type="none" w="med" len="med"/>
                    </a:lnR>
                    <a:lnT>
                      <a:noFill/>
                    </a:lnT>
                    <a:lnB>
                      <a:noFill/>
                    </a:lnB>
                    <a:lnTlToBr>
                      <a:noFill/>
                    </a:lnTlToBr>
                    <a:lnBlToTr>
                      <a:noFill/>
                    </a:lnBlToTr>
                    <a:noFill/>
                  </a:tcPr>
                </a:tc>
              </a:tr>
              <a:tr h="652463">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4</a:t>
                      </a:r>
                    </a:p>
                  </a:txBody>
                  <a:tcPr marL="90000" marR="90000" marT="186624" marB="36000" horzOverflow="overflow">
                    <a:lnL w="576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Detection, Screening and Diagnosis</a:t>
                      </a:r>
                    </a:p>
                  </a:txBody>
                  <a:tcPr marL="90000" marR="90000" marT="186624" marB="36000" horzOverflow="overflow">
                    <a:lnL>
                      <a:noFill/>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400" b="1" i="0" u="none" strike="noStrike" cap="none" normalizeH="0" baseline="0" dirty="0" smtClean="0">
                          <a:ln>
                            <a:noFill/>
                          </a:ln>
                          <a:solidFill>
                            <a:srgbClr val="666666"/>
                          </a:solidFill>
                          <a:effectLst/>
                          <a:latin typeface="Lucida Sans" pitchFamily="32" charset="0"/>
                          <a:cs typeface="Arial Unicode MS" pitchFamily="32" charset="0"/>
                        </a:rPr>
                        <a:t>Discovery, development and evaluation of diagnostic, prognostic and predictive markers and technologies</a:t>
                      </a:r>
                    </a:p>
                  </a:txBody>
                  <a:tcPr marL="90000" marR="90000" marT="176796" marB="36000" horzOverflow="overflow">
                    <a:lnL>
                      <a:noFill/>
                    </a:lnL>
                    <a:lnR w="5760" cap="flat" cmpd="sng" algn="ctr">
                      <a:solidFill>
                        <a:srgbClr val="000000"/>
                      </a:solidFill>
                      <a:prstDash val="solid"/>
                      <a:round/>
                      <a:headEnd type="none" w="med" len="med"/>
                      <a:tailEnd type="none" w="med" len="med"/>
                    </a:lnR>
                    <a:lnT>
                      <a:noFill/>
                    </a:lnT>
                    <a:lnB>
                      <a:noFill/>
                    </a:lnB>
                    <a:lnTlToBr>
                      <a:noFill/>
                    </a:lnTlToBr>
                    <a:lnBlToTr>
                      <a:noFill/>
                    </a:lnBlToTr>
                    <a:noFill/>
                  </a:tcPr>
                </a:tc>
              </a:tr>
              <a:tr h="738188">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5</a:t>
                      </a:r>
                    </a:p>
                  </a:txBody>
                  <a:tcPr marL="90000" marR="90000" marT="186624" marB="36000" horzOverflow="overflow">
                    <a:lnL w="576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Development of Treatments and Therapeutic Interventions</a:t>
                      </a:r>
                    </a:p>
                  </a:txBody>
                  <a:tcPr marL="90000" marR="90000" marT="186624" marB="36000" horzOverflow="overflow">
                    <a:lnL>
                      <a:noFill/>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400" b="0" i="0" u="none" strike="noStrike" cap="none" normalizeH="0" baseline="0" dirty="0" smtClean="0">
                          <a:ln>
                            <a:noFill/>
                          </a:ln>
                          <a:solidFill>
                            <a:srgbClr val="666666"/>
                          </a:solidFill>
                          <a:effectLst/>
                          <a:latin typeface="Lucida Sans" pitchFamily="32" charset="0"/>
                          <a:cs typeface="Arial Unicode MS" pitchFamily="32" charset="0"/>
                        </a:rPr>
                        <a:t>Discovery and development of therapeutic interventions and testing </a:t>
                      </a:r>
                      <a:r>
                        <a:rPr kumimoji="0" lang="en-GB" altLang="en-US" sz="1400" b="1" i="0" u="none" strike="noStrike" cap="none" normalizeH="0" baseline="0" dirty="0" smtClean="0">
                          <a:ln>
                            <a:noFill/>
                          </a:ln>
                          <a:solidFill>
                            <a:srgbClr val="666666"/>
                          </a:solidFill>
                          <a:effectLst/>
                          <a:latin typeface="Lucida Sans" pitchFamily="32" charset="0"/>
                          <a:cs typeface="Arial Unicode MS" pitchFamily="32" charset="0"/>
                        </a:rPr>
                        <a:t>in model systems and preclinical settings</a:t>
                      </a:r>
                    </a:p>
                  </a:txBody>
                  <a:tcPr marL="90000" marR="90000" marT="176796" marB="36000" horzOverflow="overflow">
                    <a:lnL>
                      <a:noFill/>
                    </a:lnL>
                    <a:lnR w="5760" cap="flat" cmpd="sng" algn="ctr">
                      <a:solidFill>
                        <a:srgbClr val="000000"/>
                      </a:solidFill>
                      <a:prstDash val="solid"/>
                      <a:round/>
                      <a:headEnd type="none" w="med" len="med"/>
                      <a:tailEnd type="none" w="med" len="med"/>
                    </a:lnR>
                    <a:lnT>
                      <a:noFill/>
                    </a:lnT>
                    <a:lnB>
                      <a:noFill/>
                    </a:lnB>
                    <a:lnTlToBr>
                      <a:noFill/>
                    </a:lnTlToBr>
                    <a:lnBlToTr>
                      <a:noFill/>
                    </a:lnBlToTr>
                    <a:noFill/>
                  </a:tcPr>
                </a:tc>
              </a:tr>
              <a:tr h="739775">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6</a:t>
                      </a:r>
                    </a:p>
                  </a:txBody>
                  <a:tcPr marL="90000" marR="90000" marT="186624" marB="36000" horzOverflow="overflow">
                    <a:lnL w="576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Evaluation of Treatments and Therapeutic Interventions</a:t>
                      </a:r>
                    </a:p>
                  </a:txBody>
                  <a:tcPr marL="90000" marR="90000" marT="186624" marB="36000" horzOverflow="overflow">
                    <a:lnL>
                      <a:noFill/>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400" b="0" i="0" u="none" strike="noStrike" cap="none" normalizeH="0" baseline="0" dirty="0" smtClean="0">
                          <a:ln>
                            <a:noFill/>
                          </a:ln>
                          <a:solidFill>
                            <a:srgbClr val="666666"/>
                          </a:solidFill>
                          <a:effectLst/>
                          <a:latin typeface="Lucida Sans" pitchFamily="32" charset="0"/>
                          <a:cs typeface="Arial Unicode MS" pitchFamily="32" charset="0"/>
                        </a:rPr>
                        <a:t>Testing and evaluation of therapeutic interventions </a:t>
                      </a:r>
                      <a:r>
                        <a:rPr kumimoji="0" lang="en-GB" altLang="en-US" sz="1400" b="1" i="0" u="none" strike="noStrike" cap="none" normalizeH="0" baseline="0" dirty="0" smtClean="0">
                          <a:ln>
                            <a:noFill/>
                          </a:ln>
                          <a:solidFill>
                            <a:srgbClr val="666666"/>
                          </a:solidFill>
                          <a:effectLst/>
                          <a:latin typeface="Lucida Sans" pitchFamily="32" charset="0"/>
                          <a:cs typeface="Arial Unicode MS" pitchFamily="32" charset="0"/>
                        </a:rPr>
                        <a:t>in clinical, community or applied settings</a:t>
                      </a:r>
                    </a:p>
                  </a:txBody>
                  <a:tcPr marL="90000" marR="90000" marT="176796" marB="36000" horzOverflow="overflow">
                    <a:lnL>
                      <a:noFill/>
                    </a:lnL>
                    <a:lnR w="5760" cap="flat" cmpd="sng" algn="ctr">
                      <a:solidFill>
                        <a:srgbClr val="000000"/>
                      </a:solidFill>
                      <a:prstDash val="solid"/>
                      <a:round/>
                      <a:headEnd type="none" w="med" len="med"/>
                      <a:tailEnd type="none" w="med" len="med"/>
                    </a:lnR>
                    <a:lnT>
                      <a:noFill/>
                    </a:lnT>
                    <a:lnB>
                      <a:noFill/>
                    </a:lnB>
                    <a:lnTlToBr>
                      <a:noFill/>
                    </a:lnTlToBr>
                    <a:lnBlToTr>
                      <a:noFill/>
                    </a:lnBlToTr>
                    <a:noFill/>
                  </a:tcPr>
                </a:tc>
              </a:tr>
              <a:tr h="574675">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7</a:t>
                      </a:r>
                    </a:p>
                  </a:txBody>
                  <a:tcPr marL="90000" marR="90000" marT="186624" marB="36000" horzOverflow="overflow">
                    <a:lnL w="576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Management of Diseases and Conditions</a:t>
                      </a:r>
                    </a:p>
                  </a:txBody>
                  <a:tcPr marL="90000" marR="90000" marT="186624" marB="36000" horzOverflow="overflow">
                    <a:lnL>
                      <a:noFill/>
                    </a:lnL>
                    <a:lnR>
                      <a:noFill/>
                    </a:lnR>
                    <a:lnT>
                      <a:noFill/>
                    </a:lnT>
                    <a:lnB>
                      <a:noFill/>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400" b="0" i="0" u="none" strike="noStrike" cap="none" normalizeH="0" baseline="0" dirty="0" smtClean="0">
                          <a:ln>
                            <a:noFill/>
                          </a:ln>
                          <a:solidFill>
                            <a:srgbClr val="666666"/>
                          </a:solidFill>
                          <a:effectLst/>
                          <a:latin typeface="Lucida Sans" pitchFamily="32" charset="0"/>
                          <a:cs typeface="Arial Unicode MS" pitchFamily="32" charset="0"/>
                        </a:rPr>
                        <a:t>Research into </a:t>
                      </a:r>
                      <a:r>
                        <a:rPr kumimoji="0" lang="en-GB" altLang="en-US" sz="1400" b="1" i="0" u="none" strike="noStrike" cap="none" normalizeH="0" baseline="0" dirty="0" smtClean="0">
                          <a:ln>
                            <a:noFill/>
                          </a:ln>
                          <a:solidFill>
                            <a:srgbClr val="666666"/>
                          </a:solidFill>
                          <a:effectLst/>
                          <a:latin typeface="Lucida Sans" pitchFamily="32" charset="0"/>
                          <a:cs typeface="Arial Unicode MS" pitchFamily="32" charset="0"/>
                        </a:rPr>
                        <a:t>individual</a:t>
                      </a:r>
                      <a:r>
                        <a:rPr kumimoji="0" lang="en-GB" altLang="en-US" sz="1400" b="0" i="0" u="none" strike="noStrike" cap="none" normalizeH="0" baseline="0" dirty="0" smtClean="0">
                          <a:ln>
                            <a:noFill/>
                          </a:ln>
                          <a:solidFill>
                            <a:srgbClr val="666666"/>
                          </a:solidFill>
                          <a:effectLst/>
                          <a:latin typeface="Lucida Sans" pitchFamily="32" charset="0"/>
                          <a:cs typeface="Arial Unicode MS" pitchFamily="32" charset="0"/>
                        </a:rPr>
                        <a:t> care needs and management of disease, conditions or ill health</a:t>
                      </a:r>
                    </a:p>
                  </a:txBody>
                  <a:tcPr marL="90000" marR="90000" marT="176796" marB="36000" horzOverflow="overflow">
                    <a:lnL>
                      <a:noFill/>
                    </a:lnL>
                    <a:lnR w="5760" cap="flat" cmpd="sng" algn="ctr">
                      <a:solidFill>
                        <a:srgbClr val="000000"/>
                      </a:solidFill>
                      <a:prstDash val="solid"/>
                      <a:round/>
                      <a:headEnd type="none" w="med" len="med"/>
                      <a:tailEnd type="none" w="med" len="med"/>
                    </a:lnR>
                    <a:lnT>
                      <a:noFill/>
                    </a:lnT>
                    <a:lnB>
                      <a:noFill/>
                    </a:lnB>
                    <a:lnTlToBr>
                      <a:noFill/>
                    </a:lnTlToBr>
                    <a:lnBlToTr>
                      <a:noFill/>
                    </a:lnBlToTr>
                    <a:noFill/>
                  </a:tcPr>
                </a:tc>
              </a:tr>
              <a:tr h="793750">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8</a:t>
                      </a:r>
                    </a:p>
                  </a:txBody>
                  <a:tcPr marL="90000" marR="90000" marT="186624" marB="36000" horzOverflow="overflow">
                    <a:lnL w="5760" cap="flat" cmpd="sng" algn="ctr">
                      <a:solidFill>
                        <a:srgbClr val="000000"/>
                      </a:solidFill>
                      <a:prstDash val="solid"/>
                      <a:round/>
                      <a:headEnd type="none" w="med" len="med"/>
                      <a:tailEnd type="none" w="med" len="med"/>
                    </a:lnL>
                    <a:lnR>
                      <a:noFill/>
                    </a:lnR>
                    <a:lnT>
                      <a:noFill/>
                    </a:lnT>
                    <a:lnB w="5760" cap="flat" cmpd="sng" algn="ctr">
                      <a:solidFill>
                        <a:srgbClr val="000000"/>
                      </a:solidFill>
                      <a:prstDash val="solid"/>
                      <a:round/>
                      <a:headEnd type="none" w="med" len="med"/>
                      <a:tailEnd type="none" w="med" len="med"/>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600" b="1" i="0" u="none" strike="noStrike" cap="none" normalizeH="0" baseline="0" smtClean="0">
                          <a:ln>
                            <a:noFill/>
                          </a:ln>
                          <a:solidFill>
                            <a:srgbClr val="666666"/>
                          </a:solidFill>
                          <a:effectLst/>
                          <a:latin typeface="Lucida Sans" pitchFamily="32" charset="0"/>
                          <a:cs typeface="Arial Unicode MS" pitchFamily="32" charset="0"/>
                        </a:rPr>
                        <a:t>Health and Social Care Services Research</a:t>
                      </a:r>
                    </a:p>
                  </a:txBody>
                  <a:tcPr marL="90000" marR="90000" marT="186624" marB="36000" horzOverflow="overflow">
                    <a:lnL>
                      <a:noFill/>
                    </a:lnL>
                    <a:lnR>
                      <a:noFill/>
                    </a:lnR>
                    <a:lnT>
                      <a:noFill/>
                    </a:lnT>
                    <a:lnB w="5760" cap="flat" cmpd="sng" algn="ctr">
                      <a:solidFill>
                        <a:srgbClr val="000000"/>
                      </a:solidFill>
                      <a:prstDash val="solid"/>
                      <a:round/>
                      <a:headEnd type="none" w="med" len="med"/>
                      <a:tailEnd type="none" w="med" len="med"/>
                    </a:lnB>
                    <a:lnTlToBr>
                      <a:noFill/>
                    </a:lnTlToBr>
                    <a:lnBlToTr>
                      <a:noFill/>
                    </a:lnBlToTr>
                    <a:solidFill>
                      <a:srgbClr val="FFCF8F"/>
                    </a:solidFill>
                  </a:tcPr>
                </a:tc>
                <a:tc>
                  <a:txBody>
                    <a:bodyPr/>
                    <a:lstStyle>
                      <a:lvl1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Lucida Sans Unicode" pitchFamily="32" charset="0"/>
                          <a:cs typeface="Lucida Sans Unicode" pitchFamily="32" charset="0"/>
                        </a:defRPr>
                      </a:lvl1pPr>
                      <a:lvl2pPr>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Lucida Sans Unicode" pitchFamily="32" charset="0"/>
                          <a:cs typeface="Lucida Sans Unicode" pitchFamily="32" charset="0"/>
                        </a:defRPr>
                      </a:lvl2pPr>
                      <a:lvl3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Arial" charset="0"/>
                          <a:ea typeface="Lucida Sans Unicode" pitchFamily="32" charset="0"/>
                          <a:cs typeface="Lucida Sans Unicode" pitchFamily="32" charset="0"/>
                        </a:defRPr>
                      </a:lvl3pPr>
                      <a:lvl4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4pPr>
                      <a:lvl5pPr>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5pPr>
                      <a:lvl6pPr marL="25146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6pPr>
                      <a:lvl7pPr marL="29718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7pPr>
                      <a:lvl8pPr marL="34290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8pPr>
                      <a:lvl9pPr marL="3886200" indent="-228600" defTabSz="449263" fontAlgn="base">
                        <a:spcBef>
                          <a:spcPts val="5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pitchFamily="32" charset="0"/>
                          <a:cs typeface="Lucida Sans Unicode" pitchFamily="32" charset="0"/>
                        </a:defRPr>
                      </a:lvl9pPr>
                    </a:lstStyle>
                    <a:p>
                      <a:pPr marL="0" marR="0" lvl="0" indent="0" algn="l" defTabSz="449263" rtl="0" eaLnBrk="1" fontAlgn="base" latinLnBrk="0" hangingPunct="1">
                        <a:lnSpc>
                          <a:spcPct val="61000"/>
                        </a:lnSpc>
                        <a:spcBef>
                          <a:spcPts val="3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altLang="en-US" sz="1400" b="0" i="0" u="none" strike="noStrike" cap="none" normalizeH="0" baseline="0" dirty="0" smtClean="0">
                          <a:ln>
                            <a:noFill/>
                          </a:ln>
                          <a:solidFill>
                            <a:srgbClr val="666666"/>
                          </a:solidFill>
                          <a:effectLst/>
                          <a:latin typeface="Lucida Sans" pitchFamily="32" charset="0"/>
                          <a:cs typeface="Arial Unicode MS" pitchFamily="32" charset="0"/>
                        </a:rPr>
                        <a:t>Research into the provision and delivery of health and social care </a:t>
                      </a:r>
                      <a:r>
                        <a:rPr kumimoji="0" lang="en-GB" altLang="en-US" sz="1400" b="1" i="0" u="none" strike="noStrike" cap="none" normalizeH="0" baseline="0" dirty="0" smtClean="0">
                          <a:ln>
                            <a:noFill/>
                          </a:ln>
                          <a:solidFill>
                            <a:srgbClr val="666666"/>
                          </a:solidFill>
                          <a:effectLst/>
                          <a:latin typeface="Lucida Sans" pitchFamily="32" charset="0"/>
                          <a:cs typeface="Arial Unicode MS" pitchFamily="32" charset="0"/>
                        </a:rPr>
                        <a:t>services, health policy and studies of research design</a:t>
                      </a:r>
                      <a:r>
                        <a:rPr kumimoji="0" lang="en-GB" altLang="en-US" sz="1400" b="0" i="0" u="none" strike="noStrike" cap="none" normalizeH="0" baseline="0" dirty="0" smtClean="0">
                          <a:ln>
                            <a:noFill/>
                          </a:ln>
                          <a:solidFill>
                            <a:srgbClr val="666666"/>
                          </a:solidFill>
                          <a:effectLst/>
                          <a:latin typeface="Lucida Sans" pitchFamily="32" charset="0"/>
                          <a:cs typeface="Arial Unicode MS" pitchFamily="32" charset="0"/>
                        </a:rPr>
                        <a:t>, measurements and methodologies </a:t>
                      </a:r>
                    </a:p>
                  </a:txBody>
                  <a:tcPr marL="90000" marR="90000" marT="176796" marB="36000" horzOverflow="overflow">
                    <a:lnL>
                      <a:noFill/>
                    </a:lnL>
                    <a:lnR w="5760" cap="flat" cmpd="sng" algn="ctr">
                      <a:solidFill>
                        <a:srgbClr val="000000"/>
                      </a:solidFill>
                      <a:prstDash val="solid"/>
                      <a:round/>
                      <a:headEnd type="none" w="med" len="med"/>
                      <a:tailEnd type="none" w="med" len="med"/>
                    </a:lnR>
                    <a:lnT>
                      <a:noFill/>
                    </a:lnT>
                    <a:lnB w="576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RA1:  Underpinning</a:t>
            </a:r>
          </a:p>
        </p:txBody>
      </p:sp>
      <p:sp>
        <p:nvSpPr>
          <p:cNvPr id="34819" name="Rectangle 2"/>
          <p:cNvSpPr>
            <a:spLocks noGrp="1" noChangeArrowheads="1"/>
          </p:cNvSpPr>
          <p:nvPr>
            <p:ph type="body" idx="4294967295"/>
          </p:nvPr>
        </p:nvSpPr>
        <p:spPr>
          <a:xfrm>
            <a:off x="457200" y="1125538"/>
            <a:ext cx="7715250" cy="5399087"/>
          </a:xfrm>
        </p:spPr>
        <p:txBody>
          <a:bodyPr/>
          <a:lstStyle/>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u="sng" dirty="0"/>
              <a:t>Research that underpins investigations </a:t>
            </a:r>
            <a:r>
              <a:rPr lang="en-GB" altLang="en-US" sz="2000" i="1" dirty="0"/>
              <a:t>into the cause, development, detection, treatment and management of diseases, conditions and ill health</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Includes:	studies of n</a:t>
            </a:r>
            <a:r>
              <a:rPr lang="en-US" altLang="en-US" sz="1600" dirty="0" err="1" smtClean="0"/>
              <a:t>ormal</a:t>
            </a:r>
            <a:r>
              <a:rPr lang="en-GB" altLang="en-US" sz="1600" dirty="0" smtClean="0"/>
              <a:t> </a:t>
            </a:r>
            <a:r>
              <a:rPr lang="en-US" altLang="en-US" sz="1600" dirty="0" smtClean="0"/>
              <a:t>/</a:t>
            </a:r>
            <a:r>
              <a:rPr lang="en-GB" altLang="en-US" sz="1600" dirty="0" smtClean="0"/>
              <a:t> </a:t>
            </a:r>
            <a:r>
              <a:rPr lang="en-US" altLang="en-US" sz="1600" dirty="0" smtClean="0"/>
              <a:t>healthy</a:t>
            </a:r>
            <a:r>
              <a:rPr lang="en-GB" altLang="en-US" sz="1600" dirty="0" smtClean="0"/>
              <a:t> </a:t>
            </a:r>
            <a:r>
              <a:rPr lang="en-US" altLang="en-US" sz="1600" dirty="0" smtClean="0"/>
              <a:t>/</a:t>
            </a:r>
            <a:r>
              <a:rPr lang="en-GB" altLang="en-US" sz="1600" dirty="0" smtClean="0"/>
              <a:t> </a:t>
            </a:r>
            <a:r>
              <a:rPr lang="en-US" altLang="en-US" sz="1600" dirty="0" smtClean="0"/>
              <a:t>non-diseased processes</a:t>
            </a:r>
          </a:p>
          <a:p>
            <a:pPr marL="1139825" lvl="2"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200" dirty="0" smtClean="0"/>
              <a:t>pain</a:t>
            </a:r>
            <a:r>
              <a:rPr lang="en-US" altLang="en-US" sz="1200" dirty="0"/>
              <a:t>, immune responses, pregnancy, ageing, cell </a:t>
            </a:r>
            <a:r>
              <a:rPr lang="en-US" altLang="en-US" sz="1200" dirty="0" smtClean="0"/>
              <a:t>cycle, cell death and </a:t>
            </a:r>
            <a:r>
              <a:rPr lang="en-US" altLang="en-US" sz="1200" dirty="0"/>
              <a:t>DNA repair are </a:t>
            </a:r>
            <a:r>
              <a:rPr lang="en-US" altLang="en-US" sz="1200" dirty="0" smtClean="0"/>
              <a:t>all considered normal</a:t>
            </a:r>
          </a:p>
          <a:p>
            <a:pPr marL="1139825" lvl="2"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200" dirty="0" smtClean="0"/>
              <a:t>Basic mechanisms of wound healing and stem cell differentiation </a:t>
            </a:r>
            <a:r>
              <a:rPr lang="en-US" altLang="en-US" sz="1200" b="1" u="sng" dirty="0" smtClean="0"/>
              <a:t>can</a:t>
            </a:r>
            <a:r>
              <a:rPr lang="en-US" altLang="en-US" sz="1200" dirty="0" smtClean="0"/>
              <a:t> be </a:t>
            </a:r>
            <a:r>
              <a:rPr lang="en-US" altLang="en-US" sz="1200" i="1" dirty="0" smtClean="0"/>
              <a:t>Underpinning</a:t>
            </a:r>
            <a:r>
              <a:rPr lang="en-US" altLang="en-US" sz="1200" dirty="0" smtClean="0"/>
              <a:t>, but dependent on context – see Exclusions</a:t>
            </a:r>
          </a:p>
          <a:p>
            <a:pPr marL="1139825" lvl="2"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200" dirty="0" smtClean="0"/>
              <a:t>Bioinformatics and structural studies often </a:t>
            </a:r>
            <a:r>
              <a:rPr lang="en-US" altLang="en-US" sz="1200" i="1" dirty="0" smtClean="0"/>
              <a:t>Underpinning</a:t>
            </a:r>
            <a:r>
              <a:rPr lang="en-US" altLang="en-US" sz="1200" dirty="0" smtClean="0"/>
              <a:t>, but dependent on context</a:t>
            </a:r>
          </a:p>
          <a:p>
            <a:pPr marL="1139825" lvl="2"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200" dirty="0" smtClean="0"/>
              <a:t>Development/characterization of model systems</a:t>
            </a:r>
          </a:p>
          <a:p>
            <a:pPr marL="1139825" lvl="2"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200" dirty="0" smtClean="0"/>
              <a:t>Not just biological; includes social, </a:t>
            </a:r>
            <a:r>
              <a:rPr lang="en-US" altLang="en-US" sz="1200" dirty="0" err="1" smtClean="0"/>
              <a:t>behavioural</a:t>
            </a:r>
            <a:r>
              <a:rPr lang="en-US" altLang="en-US" sz="1200" dirty="0" smtClean="0"/>
              <a:t> and environmental </a:t>
            </a:r>
            <a:endParaRPr lang="en-US" altLang="en-US" sz="1200" dirty="0"/>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smtClean="0"/>
              <a:t>Excludes:	research where main aim relates to cause, development, prevention, detection, treatment or management</a:t>
            </a:r>
          </a:p>
          <a:p>
            <a:pPr marL="1139825" lvl="2"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400" dirty="0" smtClean="0"/>
              <a:t>Note:   majority of </a:t>
            </a:r>
            <a:r>
              <a:rPr lang="en-US" altLang="en-US" sz="1400" i="1" dirty="0" smtClean="0"/>
              <a:t>Cancer</a:t>
            </a:r>
            <a:r>
              <a:rPr lang="en-US" altLang="en-US" sz="1400" dirty="0" smtClean="0"/>
              <a:t> and </a:t>
            </a:r>
            <a:r>
              <a:rPr lang="en-US" altLang="en-US" sz="1400" i="1" dirty="0" smtClean="0"/>
              <a:t>Infection</a:t>
            </a:r>
            <a:r>
              <a:rPr lang="en-US" altLang="en-US" sz="1400" dirty="0" smtClean="0"/>
              <a:t> studies not </a:t>
            </a:r>
            <a:r>
              <a:rPr lang="en-US" altLang="en-US" sz="1400" i="1" dirty="0" smtClean="0"/>
              <a:t>Underpinning</a:t>
            </a:r>
          </a:p>
          <a:p>
            <a:pPr marL="1597025" lvl="3" indent="-282575" eaLnBrk="1" hangingPunct="1">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200" dirty="0" smtClean="0"/>
              <a:t>E.g. abnormal function of cell cycle / DNA repair</a:t>
            </a:r>
          </a:p>
          <a:p>
            <a:pPr marL="1597025" lvl="3" indent="-282575" eaLnBrk="1" hangingPunct="1">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200" dirty="0" smtClean="0"/>
              <a:t>Normal role of oncogenes / TSGs in non-diseased cell = 50% 1.1/2.1</a:t>
            </a:r>
          </a:p>
          <a:p>
            <a:pPr marL="1597025" lvl="3" indent="-282575" eaLnBrk="1" hangingPunct="1">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200" dirty="0" smtClean="0"/>
              <a:t>Infectious agents of disease are never </a:t>
            </a:r>
            <a:r>
              <a:rPr lang="en-US" altLang="en-US" sz="1200" i="1" dirty="0" smtClean="0"/>
              <a:t>Underpinning</a:t>
            </a:r>
            <a:r>
              <a:rPr lang="en-US" altLang="en-US" sz="1200" dirty="0" smtClean="0"/>
              <a:t>, but studies of yeast / bacteria as model systems can be.</a:t>
            </a:r>
          </a:p>
          <a:p>
            <a:pPr marL="327025" indent="-327025" eaLnBrk="1" hangingPunct="1">
              <a:spcBef>
                <a:spcPts val="500"/>
              </a:spcBef>
              <a:buClrTx/>
              <a:buFontTx/>
              <a:buNone/>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RA1:  Underpinning (cont.)</a:t>
            </a:r>
          </a:p>
        </p:txBody>
      </p:sp>
      <p:sp>
        <p:nvSpPr>
          <p:cNvPr id="34819" name="Rectangle 2"/>
          <p:cNvSpPr>
            <a:spLocks noGrp="1" noChangeArrowheads="1"/>
          </p:cNvSpPr>
          <p:nvPr>
            <p:ph type="body" idx="4294967295"/>
          </p:nvPr>
        </p:nvSpPr>
        <p:spPr>
          <a:xfrm>
            <a:off x="457200" y="1125538"/>
            <a:ext cx="7715250" cy="5399087"/>
          </a:xfrm>
        </p:spPr>
        <p:txBody>
          <a:bodyPr/>
          <a:lstStyle/>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i="1" dirty="0" smtClean="0"/>
              <a:t>1.1 – Normal biological development and functioning</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smtClean="0"/>
              <a:t>Studies of normal biological function not linked to disease e.g. genes/gene products, molecular/physiological/pathway structure/function, bioinformatics </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i="1" dirty="0" smtClean="0"/>
              <a:t>1.2 – Psychological and socioeconomic processes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smtClean="0"/>
              <a:t>Studies of perception, memory and cognition / learning processes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smtClean="0"/>
              <a:t>Includes social/cultural beliefs, individual/group characteristics/</a:t>
            </a:r>
            <a:r>
              <a:rPr lang="en-US" altLang="en-US" sz="1600" dirty="0" err="1" smtClean="0"/>
              <a:t>behaviours</a:t>
            </a:r>
            <a:r>
              <a:rPr lang="en-US" altLang="en-US" sz="1600" dirty="0" smtClean="0"/>
              <a:t>, political, economic and urban development, and psychological modelling</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i="1" dirty="0" smtClean="0"/>
              <a:t>1.3 – Chemical and </a:t>
            </a:r>
            <a:r>
              <a:rPr lang="en-US" altLang="en-US" sz="2000" i="1" dirty="0"/>
              <a:t>p</a:t>
            </a:r>
            <a:r>
              <a:rPr lang="en-US" altLang="en-US" sz="2000" i="1" dirty="0" smtClean="0"/>
              <a:t>hysical sciences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smtClean="0"/>
              <a:t>Chemical, physical and bioengineering research that underpins development of therapies and/or diagnostics</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i="1" dirty="0" smtClean="0"/>
              <a:t>1.4 – Methodologies and measurements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smtClean="0"/>
              <a:t>Development of novel methods/measurements/research designs </a:t>
            </a:r>
            <a:r>
              <a:rPr lang="en-US" altLang="en-US" sz="1600" u="sng" dirty="0" smtClean="0"/>
              <a:t>for use in underpinning research</a:t>
            </a:r>
          </a:p>
          <a:p>
            <a:pPr marL="1139825" lvl="2"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200" dirty="0" smtClean="0"/>
              <a:t>Note:  includes making methods/tools publically available (i.e. not 1.5)</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i="1" dirty="0" smtClean="0"/>
              <a:t>1.5 – Resources and Infrastructure</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Development </a:t>
            </a:r>
            <a:r>
              <a:rPr lang="en-GB" altLang="en-US" sz="1600" dirty="0"/>
              <a:t>and/or distribution of resources for use by the research community </a:t>
            </a:r>
            <a:r>
              <a:rPr lang="en-GB" altLang="en-US" sz="1600" u="sng" dirty="0" smtClean="0"/>
              <a:t>OR</a:t>
            </a:r>
            <a:r>
              <a:rPr lang="en-GB" altLang="en-US" sz="1600" dirty="0" smtClean="0"/>
              <a:t> infrastructure / </a:t>
            </a:r>
            <a:r>
              <a:rPr lang="en-GB" altLang="en-US" sz="1600" dirty="0"/>
              <a:t>support </a:t>
            </a:r>
            <a:r>
              <a:rPr lang="en-GB" altLang="en-US" sz="1600" dirty="0" smtClean="0"/>
              <a:t> for research </a:t>
            </a:r>
            <a:r>
              <a:rPr lang="en-GB" altLang="en-US" sz="1600" dirty="0"/>
              <a:t>networks, consortia and centres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US" altLang="en-US" sz="1600" dirty="0" smtClean="0"/>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US" altLang="en-US" sz="1600" dirty="0" smtClean="0"/>
          </a:p>
          <a:p>
            <a:pPr marL="327025" indent="-327025" eaLnBrk="1" hangingPunct="1">
              <a:spcBef>
                <a:spcPts val="500"/>
              </a:spcBef>
              <a:buClrTx/>
              <a:buFontTx/>
              <a:buNone/>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dirty="0" smtClean="0"/>
          </a:p>
        </p:txBody>
      </p:sp>
    </p:spTree>
    <p:extLst>
      <p:ext uri="{BB962C8B-B14F-4D97-AF65-F5344CB8AC3E}">
        <p14:creationId xmlns:p14="http://schemas.microsoft.com/office/powerpoint/2010/main" val="28730748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a:spLocks noGrp="1" noChangeArrowheads="1"/>
          </p:cNvSpPr>
          <p:nvPr>
            <p:ph type="title" idx="4294967295"/>
          </p:nvPr>
        </p:nvSpPr>
        <p:spPr>
          <a:xfrm>
            <a:off x="234950" y="46038"/>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t>What is the HRCS?</a:t>
            </a:r>
          </a:p>
        </p:txBody>
      </p:sp>
      <p:sp>
        <p:nvSpPr>
          <p:cNvPr id="23555" name="Rectangle 2"/>
          <p:cNvSpPr>
            <a:spLocks noGrp="1" noChangeArrowheads="1"/>
          </p:cNvSpPr>
          <p:nvPr>
            <p:ph type="body" idx="4294967295"/>
          </p:nvPr>
        </p:nvSpPr>
        <p:spPr>
          <a:xfrm>
            <a:off x="457200" y="1335088"/>
            <a:ext cx="8229600" cy="4708525"/>
          </a:xfrm>
        </p:spPr>
        <p:txBody>
          <a:bodyPr/>
          <a:lstStyle/>
          <a:p>
            <a:pPr marL="327025" indent="-327025" eaLnBrk="1" hangingPunct="1">
              <a:spcBef>
                <a:spcPts val="65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600" smtClean="0"/>
              <a:t>A system for classifying and analysing health and biomedical research funding</a:t>
            </a:r>
          </a:p>
          <a:p>
            <a:pPr marL="327025" indent="-327025" eaLnBrk="1" hangingPunct="1">
              <a:spcBef>
                <a:spcPts val="65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600" smtClean="0"/>
              <a:t>Designed collaboratively by a range of funders for the following purposes:</a:t>
            </a:r>
          </a:p>
          <a:p>
            <a:pPr marL="727075" lvl="1" indent="-269875" eaLnBrk="1" hangingPunct="1">
              <a:buSzPct val="75000"/>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mtClean="0"/>
              <a:t>To cover the full spectrum of all types of research across all areas of health and disease</a:t>
            </a:r>
          </a:p>
          <a:p>
            <a:pPr marL="727075" lvl="1" indent="-269875" eaLnBrk="1" hangingPunct="1">
              <a:buSzPct val="75000"/>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mtClean="0"/>
              <a:t>To provide a single stable common system allowing meaningful comparisons across time and between different portfolios</a:t>
            </a:r>
          </a:p>
          <a:p>
            <a:pPr marL="727075" lvl="1" indent="-269875" eaLnBrk="1" hangingPunct="1">
              <a:buSzPct val="75000"/>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mtClean="0"/>
              <a:t>To answer strategic questions about investment</a:t>
            </a:r>
          </a:p>
          <a:p>
            <a:pPr marL="727075" lvl="1" indent="-269875" eaLnBrk="1" hangingPunct="1">
              <a:buSzPct val="75000"/>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mtClean="0"/>
              <a:t>To give a “broad brush” overview of funding patterns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RA2:  Aetiology</a:t>
            </a:r>
          </a:p>
        </p:txBody>
      </p:sp>
      <p:sp>
        <p:nvSpPr>
          <p:cNvPr id="35843" name="Rectangle 2"/>
          <p:cNvSpPr>
            <a:spLocks noGrp="1" noChangeArrowheads="1"/>
          </p:cNvSpPr>
          <p:nvPr>
            <p:ph type="body" idx="4294967295"/>
          </p:nvPr>
        </p:nvSpPr>
        <p:spPr>
          <a:xfrm>
            <a:off x="457200" y="1125538"/>
            <a:ext cx="7859216" cy="5426075"/>
          </a:xfrm>
        </p:spPr>
        <p:txBody>
          <a:bodyPr/>
          <a:lstStyle/>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sz="2000" i="1" dirty="0"/>
              <a:t>Identification of determinants that are involved in the cause, risk or development of disease, conditions and ill </a:t>
            </a:r>
            <a:r>
              <a:rPr lang="en-GB" sz="2000" i="1" dirty="0" smtClean="0"/>
              <a:t>health </a:t>
            </a:r>
            <a:r>
              <a:rPr lang="en-GB" sz="2000" dirty="0" smtClean="0"/>
              <a:t>– i.e. the </a:t>
            </a:r>
            <a:r>
              <a:rPr lang="en-GB" altLang="en-US" sz="2000" dirty="0" smtClean="0"/>
              <a:t>“mechanism </a:t>
            </a:r>
            <a:r>
              <a:rPr lang="en-GB" altLang="en-US" sz="2000" dirty="0"/>
              <a:t>of disease”</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a:t>not just causation – describing development, progression and life course of disease</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Includes: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epidemiology </a:t>
            </a:r>
            <a:r>
              <a:rPr lang="en-GB" altLang="en-US" sz="1600" dirty="0"/>
              <a:t>and observational </a:t>
            </a:r>
            <a:r>
              <a:rPr lang="en-GB" altLang="en-US" sz="1600" dirty="0" smtClean="0"/>
              <a:t>studies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Basic research in </a:t>
            </a:r>
            <a:r>
              <a:rPr lang="en-GB" altLang="en-US" sz="1600" i="1" dirty="0" smtClean="0"/>
              <a:t>Cancer</a:t>
            </a:r>
            <a:r>
              <a:rPr lang="en-GB" altLang="en-US" sz="1600" dirty="0" smtClean="0"/>
              <a:t> and </a:t>
            </a:r>
            <a:r>
              <a:rPr lang="en-GB" altLang="en-US" sz="1600" i="1" dirty="0" smtClean="0"/>
              <a:t>Infection</a:t>
            </a:r>
            <a:r>
              <a:rPr lang="en-GB" altLang="en-US" sz="1600" dirty="0" smtClean="0"/>
              <a:t> (not underpinning)</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Excludes: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studies of normal structure of function not linked to specific disease/condition stimuli (RA1)</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mechanism of action of treatments e.g. </a:t>
            </a:r>
            <a:r>
              <a:rPr lang="en-GB" altLang="en-US" sz="1600" dirty="0" err="1" smtClean="0"/>
              <a:t>pharmacogenetics</a:t>
            </a:r>
            <a:r>
              <a:rPr lang="en-GB" altLang="en-US" sz="1600" dirty="0" smtClean="0"/>
              <a:t> (RA5)</a:t>
            </a:r>
          </a:p>
        </p:txBody>
      </p:sp>
    </p:spTree>
    <p:extLst>
      <p:ext uri="{BB962C8B-B14F-4D97-AF65-F5344CB8AC3E}">
        <p14:creationId xmlns:p14="http://schemas.microsoft.com/office/powerpoint/2010/main" val="1278508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RA2:  Aetiology (cont.)</a:t>
            </a:r>
          </a:p>
        </p:txBody>
      </p:sp>
      <p:sp>
        <p:nvSpPr>
          <p:cNvPr id="35843" name="Rectangle 2"/>
          <p:cNvSpPr>
            <a:spLocks noGrp="1" noChangeArrowheads="1"/>
          </p:cNvSpPr>
          <p:nvPr>
            <p:ph type="body" idx="4294967295"/>
          </p:nvPr>
        </p:nvSpPr>
        <p:spPr>
          <a:xfrm>
            <a:off x="457200" y="1125538"/>
            <a:ext cx="7859216" cy="5426075"/>
          </a:xfrm>
        </p:spPr>
        <p:txBody>
          <a:bodyPr/>
          <a:lstStyle/>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smtClean="0"/>
              <a:t>2.1 – Biological and endogenous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Biological causes of disease (e.g. genetic, physiological, infection response)</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Note on Biomarkers: characterising pathways for candidates = 2.1, whereas marker discovery = 4.1</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smtClean="0"/>
              <a:t>2.2 – Physical environment</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Environmental or external factors with cause/risk/development of disease</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E.g. pollution, radiation, chemical, or pathogens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Note: Studies of pathogens = 2.1 for host responses, 2.2 for pathogen life cycle</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smtClean="0"/>
              <a:t>2.3 – Psychological, social and economic</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Causes of psychological conditions or diseases with associated </a:t>
            </a:r>
            <a:r>
              <a:rPr lang="en-GB" altLang="en-US" sz="1600" dirty="0" err="1" smtClean="0"/>
              <a:t>socioecomic</a:t>
            </a:r>
            <a:r>
              <a:rPr lang="en-GB" altLang="en-US" sz="1600" dirty="0" smtClean="0"/>
              <a:t> factors e.g. behaviours/lifestyles, cultural/religious beliefs, ethnicity/age/gender</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2.4 – Surveillance</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Used for observational studies that are descriptive and do not involve characterising mechanisms (i.e. for studies with main aim to develop and monitor cohorts, not just use cohorts as part of a wider study)</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2.5 – Methodology</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Develop aetiological / epidemiological research designs, measures and methods (e.g. informatics studies involving genetic linkage to disease)</a:t>
            </a:r>
          </a:p>
        </p:txBody>
      </p:sp>
    </p:spTree>
    <p:extLst>
      <p:ext uri="{BB962C8B-B14F-4D97-AF65-F5344CB8AC3E}">
        <p14:creationId xmlns:p14="http://schemas.microsoft.com/office/powerpoint/2010/main" val="19669698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RA3:  Prevention</a:t>
            </a:r>
          </a:p>
        </p:txBody>
      </p:sp>
      <p:sp>
        <p:nvSpPr>
          <p:cNvPr id="35843" name="Rectangle 2"/>
          <p:cNvSpPr>
            <a:spLocks noGrp="1" noChangeArrowheads="1"/>
          </p:cNvSpPr>
          <p:nvPr>
            <p:ph type="body" idx="4294967295"/>
          </p:nvPr>
        </p:nvSpPr>
        <p:spPr>
          <a:xfrm>
            <a:off x="457200" y="1125538"/>
            <a:ext cx="7859216" cy="5426075"/>
          </a:xfrm>
        </p:spPr>
        <p:txBody>
          <a:bodyPr/>
          <a:lstStyle/>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smtClean="0"/>
              <a:t>Research </a:t>
            </a:r>
            <a:r>
              <a:rPr lang="en-GB" altLang="en-US" sz="2000" i="1" dirty="0"/>
              <a:t>aimed at the primary prevention of disease, conditions or ill health, or promotion of well-being</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excludes </a:t>
            </a:r>
            <a:r>
              <a:rPr lang="en-US" altLang="en-US" sz="2000" dirty="0" smtClean="0"/>
              <a:t>secondary prevention </a:t>
            </a:r>
            <a:r>
              <a:rPr lang="en-GB" altLang="en-US" sz="2000" dirty="0" smtClean="0"/>
              <a:t>(</a:t>
            </a:r>
            <a:r>
              <a:rPr lang="en-US" altLang="en-US" sz="2000" dirty="0" smtClean="0"/>
              <a:t>prevention of a condition recurring</a:t>
            </a:r>
            <a:r>
              <a:rPr lang="en-GB" altLang="en-US" sz="2000" dirty="0" smtClean="0"/>
              <a:t>)</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3.1 – Primary Prevention</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a:t>Development, implementation and evaluation of interventions to modify personal or group behaviours and lifestyles affecting health and </a:t>
            </a:r>
            <a:r>
              <a:rPr lang="en-GB" altLang="en-US" sz="2000" dirty="0" smtClean="0"/>
              <a:t>well-being</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Exclude epidemiology assessing cause/incidence (RA2)</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3.2 – Environment</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Physical, biological and </a:t>
            </a:r>
            <a:r>
              <a:rPr lang="en-GB" altLang="en-US" sz="2000" dirty="0"/>
              <a:t>e</a:t>
            </a:r>
            <a:r>
              <a:rPr lang="en-GB" altLang="en-US" sz="2000" dirty="0" smtClean="0"/>
              <a:t>nvironmental risks</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3.3 – Nutrition</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Health protective (nutrients) and </a:t>
            </a:r>
            <a:r>
              <a:rPr lang="en-GB" altLang="en-US" sz="2000" dirty="0" err="1" smtClean="0"/>
              <a:t>chemopreventative</a:t>
            </a:r>
            <a:r>
              <a:rPr lang="en-GB" altLang="en-US" sz="2000" dirty="0" smtClean="0"/>
              <a:t> (oral contraception)</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3.4 – Vaccines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All aspects of vaccine study, excluding use as therapeutics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RA4:  Detection, Screening &amp; Diagnosis</a:t>
            </a:r>
          </a:p>
        </p:txBody>
      </p:sp>
      <p:sp>
        <p:nvSpPr>
          <p:cNvPr id="35843" name="Rectangle 2"/>
          <p:cNvSpPr>
            <a:spLocks noGrp="1" noChangeArrowheads="1"/>
          </p:cNvSpPr>
          <p:nvPr>
            <p:ph type="body" idx="4294967295"/>
          </p:nvPr>
        </p:nvSpPr>
        <p:spPr>
          <a:xfrm>
            <a:off x="457200" y="1125538"/>
            <a:ext cx="7859216" cy="5426075"/>
          </a:xfrm>
        </p:spPr>
        <p:txBody>
          <a:bodyPr/>
          <a:lstStyle/>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i="1" dirty="0"/>
              <a:t>Discovery, development and evaluation of diagnostic, prognostic and predictive markers and </a:t>
            </a:r>
            <a:r>
              <a:rPr lang="en-GB" altLang="en-US" sz="2400" i="1" dirty="0" smtClean="0"/>
              <a:t>technologies</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Include research aimed to produce diagnostic/prognostic tests for clinical use</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Exclude research using imaging/detection techniques if aim is not clinical tests</a:t>
            </a:r>
            <a:endParaRPr lang="en-US" altLang="en-US" sz="2000" dirty="0" smtClean="0"/>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4.1 – Marker discovery</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pre-clinical / lab based</a:t>
            </a:r>
            <a:r>
              <a:rPr lang="en-US" altLang="en-US" sz="2000" dirty="0" smtClean="0"/>
              <a:t> </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4.2 – Marker evaluation</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clinical studies in humans</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4.3 – Influences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Studies </a:t>
            </a:r>
            <a:r>
              <a:rPr lang="en-GB" altLang="en-US" sz="2000" dirty="0"/>
              <a:t>investigating impact of screening and factors affecting </a:t>
            </a:r>
            <a:r>
              <a:rPr lang="en-GB" altLang="en-US" sz="2000" dirty="0" smtClean="0"/>
              <a:t>uptake</a:t>
            </a:r>
          </a:p>
          <a:p>
            <a:pPr marL="339725"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4.4 – Screening</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Population level (not individual), </a:t>
            </a:r>
            <a:r>
              <a:rPr lang="en-GB" altLang="en-US" sz="2000" dirty="0"/>
              <a:t>≠ </a:t>
            </a:r>
            <a:r>
              <a:rPr lang="en-GB" altLang="en-US" sz="2000" dirty="0" smtClean="0"/>
              <a:t>epidemiology</a:t>
            </a:r>
          </a:p>
          <a:p>
            <a:pPr marL="327025" indent="-327025" eaLnBrk="1" hangingPunct="1">
              <a:lnSpc>
                <a:spcPct val="90000"/>
              </a:lnSpc>
              <a:spcBef>
                <a:spcPts val="500"/>
              </a:spcBef>
              <a:buClrTx/>
              <a:buFontTx/>
              <a:buNone/>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sz="2400" dirty="0" smtClean="0"/>
          </a:p>
        </p:txBody>
      </p:sp>
    </p:spTree>
    <p:extLst>
      <p:ext uri="{BB962C8B-B14F-4D97-AF65-F5344CB8AC3E}">
        <p14:creationId xmlns:p14="http://schemas.microsoft.com/office/powerpoint/2010/main" val="15338070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RA5:  Treatment Development</a:t>
            </a:r>
          </a:p>
        </p:txBody>
      </p:sp>
      <p:sp>
        <p:nvSpPr>
          <p:cNvPr id="35843" name="Rectangle 2"/>
          <p:cNvSpPr>
            <a:spLocks noGrp="1" noChangeArrowheads="1"/>
          </p:cNvSpPr>
          <p:nvPr>
            <p:ph type="body" idx="4294967295"/>
          </p:nvPr>
        </p:nvSpPr>
        <p:spPr>
          <a:xfrm>
            <a:off x="457200" y="1125538"/>
            <a:ext cx="7859216" cy="5426075"/>
          </a:xfrm>
        </p:spPr>
        <p:txBody>
          <a:bodyPr/>
          <a:lstStyle/>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a:t>Discovery and development of therapeutic interventions and testing in model systems and preclinical </a:t>
            </a:r>
            <a:r>
              <a:rPr lang="en-GB" altLang="en-US" sz="2000" i="1" dirty="0" smtClean="0"/>
              <a:t>settings</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800" dirty="0" smtClean="0"/>
              <a:t>pre-clinical </a:t>
            </a:r>
            <a:r>
              <a:rPr lang="en-GB" altLang="en-US" sz="1800" dirty="0"/>
              <a:t>=</a:t>
            </a:r>
            <a:r>
              <a:rPr lang="en-GB" altLang="en-US" sz="1800" dirty="0" smtClean="0"/>
              <a:t> lab based</a:t>
            </a:r>
            <a:r>
              <a:rPr lang="en-US" altLang="en-US" sz="1800" dirty="0" smtClean="0"/>
              <a:t> / not ‘whole’ human</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800" dirty="0" smtClean="0"/>
              <a:t>i.e. </a:t>
            </a:r>
            <a:r>
              <a:rPr lang="en-GB" altLang="en-US" sz="1800" i="1" dirty="0" smtClean="0"/>
              <a:t>in vitro, in vivo</a:t>
            </a:r>
            <a:r>
              <a:rPr lang="en-GB" altLang="en-US" sz="1800" dirty="0" smtClean="0"/>
              <a:t>, patient samples</a:t>
            </a:r>
          </a:p>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5.1 </a:t>
            </a:r>
            <a:r>
              <a:rPr lang="en-GB" altLang="en-US" sz="2000" dirty="0"/>
              <a:t>–</a:t>
            </a:r>
            <a:r>
              <a:rPr lang="en-GB" altLang="en-US" sz="2000" dirty="0" smtClean="0"/>
              <a:t> Pharmaceutical</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800" dirty="0" smtClean="0"/>
              <a:t>Includes </a:t>
            </a:r>
            <a:r>
              <a:rPr lang="en-GB" altLang="en-US" sz="1800" dirty="0" err="1" smtClean="0"/>
              <a:t>pharmcogenetics</a:t>
            </a:r>
            <a:r>
              <a:rPr lang="en-GB" altLang="en-US" sz="1800" dirty="0" smtClean="0"/>
              <a:t>, drug response and drug modelling</a:t>
            </a:r>
          </a:p>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5.2 – Cellular &amp; Gene Therapies</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800" dirty="0" smtClean="0"/>
              <a:t>Includes stem cells, IVF, tissue engineering</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800" dirty="0" smtClean="0"/>
              <a:t>Avoid dual coding cell transplantation as 5.4</a:t>
            </a:r>
          </a:p>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5.3 – Devices</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800" dirty="0" smtClean="0"/>
              <a:t>Implants, mobility aids, dressings, equipment and prostheses</a:t>
            </a:r>
          </a:p>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5.4 – Surgery</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800" dirty="0" smtClean="0"/>
              <a:t>Includes histocompatibility, tolerances, rejection</a:t>
            </a:r>
          </a:p>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5.5 – Radiotherapy</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800" dirty="0" smtClean="0"/>
              <a:t>Includes electromagnetic, ultrasound, laser and phototherapies</a:t>
            </a:r>
          </a:p>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5.7 – Physical</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800" dirty="0" smtClean="0"/>
              <a:t>Includes </a:t>
            </a:r>
            <a:r>
              <a:rPr lang="en-GB" altLang="en-US" sz="1800" dirty="0" err="1" smtClean="0"/>
              <a:t>dietics</a:t>
            </a:r>
            <a:r>
              <a:rPr lang="en-GB" altLang="en-US" sz="1800" dirty="0" smtClean="0"/>
              <a:t> but exclude supplements (5.1, or 3.3 if preventative)</a:t>
            </a:r>
          </a:p>
          <a:p>
            <a:pPr marL="327025" indent="-327025" eaLnBrk="1" hangingPunct="1">
              <a:lnSpc>
                <a:spcPct val="90000"/>
              </a:lnSpc>
              <a:spcBef>
                <a:spcPts val="500"/>
              </a:spcBef>
              <a:buClrTx/>
              <a:buFontTx/>
              <a:buNone/>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dirty="0" smtClean="0"/>
          </a:p>
        </p:txBody>
      </p:sp>
    </p:spTree>
    <p:extLst>
      <p:ext uri="{BB962C8B-B14F-4D97-AF65-F5344CB8AC3E}">
        <p14:creationId xmlns:p14="http://schemas.microsoft.com/office/powerpoint/2010/main" val="16034118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RA6:  Treatment Evaluation</a:t>
            </a:r>
          </a:p>
        </p:txBody>
      </p:sp>
      <p:sp>
        <p:nvSpPr>
          <p:cNvPr id="35843" name="Rectangle 2"/>
          <p:cNvSpPr>
            <a:spLocks noGrp="1" noChangeArrowheads="1"/>
          </p:cNvSpPr>
          <p:nvPr>
            <p:ph type="body" idx="4294967295"/>
          </p:nvPr>
        </p:nvSpPr>
        <p:spPr>
          <a:xfrm>
            <a:off x="457200" y="1125538"/>
            <a:ext cx="7859216" cy="5426075"/>
          </a:xfrm>
        </p:spPr>
        <p:txBody>
          <a:bodyPr/>
          <a:lstStyle/>
          <a:p>
            <a:pPr marL="327025" indent="-32702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i="1" dirty="0"/>
              <a:t>Testing and evaluation of therapeutic interventions in clinical, community or applied </a:t>
            </a:r>
            <a:r>
              <a:rPr lang="en-GB" altLang="en-US" sz="2400" i="1" dirty="0" smtClean="0"/>
              <a:t>settings</a:t>
            </a:r>
          </a:p>
          <a:p>
            <a:pPr marL="727075" lvl="1" indent="-32702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clinical </a:t>
            </a:r>
            <a:r>
              <a:rPr lang="en-GB" altLang="en-US" sz="2000" dirty="0"/>
              <a:t>studies in humans – including all </a:t>
            </a:r>
            <a:r>
              <a:rPr lang="en-GB" altLang="en-US" sz="2000" b="1" dirty="0"/>
              <a:t>therapeutic</a:t>
            </a:r>
            <a:r>
              <a:rPr lang="en-GB" altLang="en-US" sz="2000" dirty="0"/>
              <a:t> trials phases I-IV</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a:t>includes </a:t>
            </a:r>
            <a:r>
              <a:rPr lang="en-US" altLang="en-US" sz="2000" dirty="0"/>
              <a:t>economic evaluation and </a:t>
            </a:r>
            <a:r>
              <a:rPr lang="en-GB" altLang="en-US" sz="2000" dirty="0"/>
              <a:t>assessing </a:t>
            </a:r>
            <a:r>
              <a:rPr lang="en-US" altLang="en-US" sz="2000" dirty="0"/>
              <a:t>quality of life</a:t>
            </a:r>
            <a:r>
              <a:rPr lang="en-GB" altLang="en-US" sz="2000" dirty="0"/>
              <a:t> as part of study measures </a:t>
            </a:r>
            <a:endParaRPr lang="en-GB" altLang="en-US" sz="2000" dirty="0" smtClean="0"/>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6.1 – Pharmaceuticals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Include pharmacokinetics, drug resistance and side effects</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6.7 – Physical</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Includes temperature / oxygen therapies, but excludes nutritional supplements</a:t>
            </a:r>
            <a:endParaRPr lang="en-GB" altLang="en-US" sz="2000" dirty="0"/>
          </a:p>
          <a:p>
            <a:pPr marL="327025" indent="-327025" eaLnBrk="1" hangingPunct="1">
              <a:lnSpc>
                <a:spcPct val="90000"/>
              </a:lnSpc>
              <a:spcBef>
                <a:spcPts val="500"/>
              </a:spcBef>
              <a:buClrTx/>
              <a:buFontTx/>
              <a:buNone/>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dirty="0" smtClean="0"/>
          </a:p>
        </p:txBody>
      </p:sp>
    </p:spTree>
    <p:extLst>
      <p:ext uri="{BB962C8B-B14F-4D97-AF65-F5344CB8AC3E}">
        <p14:creationId xmlns:p14="http://schemas.microsoft.com/office/powerpoint/2010/main" val="14177696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RA7:  Disease Management</a:t>
            </a:r>
          </a:p>
        </p:txBody>
      </p:sp>
      <p:sp>
        <p:nvSpPr>
          <p:cNvPr id="36867" name="Rectangle 2"/>
          <p:cNvSpPr>
            <a:spLocks noGrp="1" noChangeArrowheads="1"/>
          </p:cNvSpPr>
          <p:nvPr>
            <p:ph type="body" idx="4294967295"/>
          </p:nvPr>
        </p:nvSpPr>
        <p:spPr>
          <a:xfrm>
            <a:off x="457200" y="1125538"/>
            <a:ext cx="7715250" cy="5399087"/>
          </a:xfrm>
        </p:spPr>
        <p:txBody>
          <a:bodyPr/>
          <a:lstStyle/>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Management of diseases and conditions from an individual / personal (not institutional/organizational) perspective</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600" dirty="0" smtClean="0"/>
              <a:t>i.e. research into </a:t>
            </a:r>
            <a:r>
              <a:rPr lang="en-GB" altLang="en-US" sz="1600" dirty="0" smtClean="0"/>
              <a:t>activities of health </a:t>
            </a:r>
            <a:r>
              <a:rPr lang="en-US" altLang="en-US" sz="1600" dirty="0" smtClean="0"/>
              <a:t>professional</a:t>
            </a:r>
            <a:r>
              <a:rPr lang="en-GB" altLang="en-US" sz="1600" dirty="0" smtClean="0"/>
              <a:t>s</a:t>
            </a:r>
            <a:r>
              <a:rPr lang="en-US" altLang="en-US" sz="1600" dirty="0" smtClean="0"/>
              <a:t> and</a:t>
            </a:r>
            <a:r>
              <a:rPr lang="en-GB" altLang="en-US" sz="1600" dirty="0" smtClean="0"/>
              <a:t>/or</a:t>
            </a:r>
            <a:r>
              <a:rPr lang="en-US" altLang="en-US" sz="1600" dirty="0" smtClean="0"/>
              <a:t> </a:t>
            </a:r>
            <a:r>
              <a:rPr lang="en-GB" altLang="en-US" sz="1600" dirty="0" smtClean="0"/>
              <a:t>needs of </a:t>
            </a:r>
            <a:r>
              <a:rPr lang="en-US" altLang="en-US" sz="1600" dirty="0" smtClean="0"/>
              <a:t>patient</a:t>
            </a:r>
            <a:r>
              <a:rPr lang="en-GB" altLang="en-US" sz="1600" dirty="0" smtClean="0"/>
              <a:t>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sz="1600" dirty="0" smtClean="0"/>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smtClean="0"/>
              <a:t>7.1 Individual care needs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Studies of patients and carers management and the direct / indirect implications of their disease</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E.g. management of </a:t>
            </a:r>
            <a:r>
              <a:rPr lang="en-GB" altLang="en-US" sz="1600" smtClean="0"/>
              <a:t>symptoms, psychological/socioeconomic </a:t>
            </a:r>
            <a:r>
              <a:rPr lang="en-GB" altLang="en-US" sz="1600" dirty="0" smtClean="0"/>
              <a:t>impact of ill health, compliance and attitudes to treatment, assessment of care needs, education or communication to improve health/self-care</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smtClean="0"/>
              <a:t>7.2 End of life care</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All aspects of palliative care</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smtClean="0"/>
              <a:t>7.3 Management and decision making</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Studies of health and social care professionals as individuals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E.g. factors influencing diagnosis/treatment, development of decision making guidelines/models, testing and evaluating management regimes</a:t>
            </a:r>
            <a:endParaRPr lang="en-GB" altLang="en-US" sz="2000" dirty="0" smtClean="0"/>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RA8:   Health Services</a:t>
            </a:r>
          </a:p>
        </p:txBody>
      </p:sp>
      <p:sp>
        <p:nvSpPr>
          <p:cNvPr id="36867" name="Rectangle 2"/>
          <p:cNvSpPr>
            <a:spLocks noGrp="1" noChangeArrowheads="1"/>
          </p:cNvSpPr>
          <p:nvPr>
            <p:ph type="body" idx="4294967295"/>
          </p:nvPr>
        </p:nvSpPr>
        <p:spPr>
          <a:xfrm>
            <a:off x="457200" y="1125538"/>
            <a:ext cx="7859216" cy="5399087"/>
          </a:xfrm>
        </p:spPr>
        <p:txBody>
          <a:bodyPr/>
          <a:lstStyle/>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institutional </a:t>
            </a:r>
            <a:r>
              <a:rPr lang="en-US" altLang="en-US" sz="2000" dirty="0" smtClean="0"/>
              <a:t>perspective – research into </a:t>
            </a:r>
            <a:r>
              <a:rPr lang="en-US" altLang="en-US" sz="2000" dirty="0" err="1" smtClean="0"/>
              <a:t>organisation</a:t>
            </a:r>
            <a:r>
              <a:rPr lang="en-US" altLang="en-US" sz="2000" dirty="0" smtClean="0"/>
              <a:t> and delivery of health and social care </a:t>
            </a:r>
            <a:r>
              <a:rPr lang="en-US" altLang="en-US" sz="2000" dirty="0" err="1" smtClean="0"/>
              <a:t>serv</a:t>
            </a:r>
            <a:r>
              <a:rPr lang="en-GB" altLang="en-US" sz="2000" dirty="0" smtClean="0"/>
              <a:t>ices</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smtClean="0"/>
              <a:t>8.1 – Organisation and service delivery</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All aspects of health care service delivery, including service user experience</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Also includes impact evaluation of non-specific/multiple treatments on given condition (e.g. interventions vs. prevalence of cardiovascular disease)</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smtClean="0"/>
              <a:t>8.2 – Health and welfare economics</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Use only where </a:t>
            </a:r>
            <a:r>
              <a:rPr lang="en-GB" altLang="en-US" sz="1600" b="1" dirty="0" smtClean="0"/>
              <a:t>main aim </a:t>
            </a:r>
            <a:r>
              <a:rPr lang="en-GB" altLang="en-US" sz="1600" dirty="0" smtClean="0"/>
              <a:t>is economic assessment</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Note: many evaluations (prevention studies, diagnostic tools, therapeutic trials) include an economic component</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smtClean="0"/>
              <a:t>8.3 – Policy, ethics and research governance</a:t>
            </a:r>
            <a:endParaRPr lang="en-GB" altLang="en-US" sz="1800" dirty="0"/>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i="1" dirty="0" smtClean="0"/>
              <a:t>8.4 – Research design and methodology</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Development of novel methodology, research design and measurements </a:t>
            </a:r>
            <a:r>
              <a:rPr lang="en-GB" altLang="en-US" sz="1600" u="sng" dirty="0" smtClean="0"/>
              <a:t>in treatment, management and health services research</a:t>
            </a:r>
          </a:p>
          <a:p>
            <a:pPr marL="739775" lvl="1"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1600" dirty="0" smtClean="0"/>
              <a:t>Exclude models for disease management decision making (7.3) and economic models of health services (8.2)</a:t>
            </a:r>
          </a:p>
          <a:p>
            <a:pPr marL="339725" indent="-282575" eaLnBrk="1" hangingPunct="1">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dirty="0" smtClean="0"/>
          </a:p>
        </p:txBody>
      </p:sp>
    </p:spTree>
    <p:extLst>
      <p:ext uri="{BB962C8B-B14F-4D97-AF65-F5344CB8AC3E}">
        <p14:creationId xmlns:p14="http://schemas.microsoft.com/office/powerpoint/2010/main" val="60684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400" smtClean="0"/>
              <a:t>Guidance Topics on Research Activity Codes</a:t>
            </a:r>
          </a:p>
        </p:txBody>
      </p:sp>
      <p:sp>
        <p:nvSpPr>
          <p:cNvPr id="37891" name="Rectangle 2"/>
          <p:cNvSpPr>
            <a:spLocks noGrp="1" noChangeArrowheads="1"/>
          </p:cNvSpPr>
          <p:nvPr>
            <p:ph type="body" idx="4294967295"/>
          </p:nvPr>
        </p:nvSpPr>
        <p:spPr>
          <a:xfrm>
            <a:off x="457200" y="1066800"/>
            <a:ext cx="5122863" cy="5580063"/>
          </a:xfrm>
        </p:spPr>
        <p:txBody>
          <a:bodyPr/>
          <a:lstStyle/>
          <a:p>
            <a:pPr marL="336550" indent="-333375" eaLnBrk="1" hangingPunct="1">
              <a:spcBef>
                <a:spcPts val="6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400" dirty="0" smtClean="0"/>
              <a:t>See specific guidance on:</a:t>
            </a:r>
          </a:p>
          <a:p>
            <a:pPr marL="336550" indent="-333375" eaLnBrk="1" hangingPunct="1">
              <a:spcBef>
                <a:spcPts val="6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endParaRPr lang="en-GB" altLang="en-US" sz="2400" dirty="0" smtClean="0"/>
          </a:p>
          <a:p>
            <a:pPr marL="336550" indent="-333375" eaLnBrk="1" hangingPunct="1">
              <a:spcBef>
                <a:spcPts val="600"/>
              </a:spcBef>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400" dirty="0" smtClean="0"/>
              <a:t>Repeated terms and concepts</a:t>
            </a:r>
          </a:p>
          <a:p>
            <a:pPr marL="733425" lvl="1" indent="-276225" eaLnBrk="1" hangingPunct="1">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000" dirty="0" smtClean="0"/>
              <a:t>Trials, policy, education, evaluation etc.</a:t>
            </a:r>
          </a:p>
          <a:p>
            <a:pPr marL="336550" indent="-333375" eaLnBrk="1" hangingPunct="1">
              <a:spcBef>
                <a:spcPts val="600"/>
              </a:spcBef>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altLang="en-US" sz="2400" dirty="0" smtClean="0"/>
              <a:t>Methodology</a:t>
            </a:r>
          </a:p>
          <a:p>
            <a:pPr marL="733425" lvl="1" indent="-276225" eaLnBrk="1" hangingPunct="1">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000" dirty="0" smtClean="0"/>
              <a:t>Appears in </a:t>
            </a:r>
            <a:r>
              <a:rPr lang="en-US" altLang="en-US" sz="2000" dirty="0" smtClean="0"/>
              <a:t>3 </a:t>
            </a:r>
            <a:r>
              <a:rPr lang="en-GB" altLang="en-US" sz="2000" dirty="0" smtClean="0"/>
              <a:t>Groups</a:t>
            </a:r>
          </a:p>
          <a:p>
            <a:pPr marL="336550" indent="-333375" eaLnBrk="1" hangingPunct="1">
              <a:spcBef>
                <a:spcPts val="600"/>
              </a:spcBef>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US" altLang="en-US" sz="2400" dirty="0" smtClean="0"/>
              <a:t>Resources and infrastructure</a:t>
            </a:r>
          </a:p>
          <a:p>
            <a:pPr marL="733425" lvl="1" indent="-276225" eaLnBrk="1" hangingPunct="1">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000" dirty="0" smtClean="0"/>
              <a:t>Appears in all 8</a:t>
            </a:r>
            <a:r>
              <a:rPr lang="en-US" altLang="en-US" sz="2000" dirty="0" smtClean="0"/>
              <a:t> </a:t>
            </a:r>
            <a:r>
              <a:rPr lang="en-GB" altLang="en-US" sz="2000" dirty="0" smtClean="0"/>
              <a:t>Groups</a:t>
            </a:r>
          </a:p>
          <a:p>
            <a:pPr marL="733425" lvl="1" indent="-276225" eaLnBrk="1" hangingPunct="1">
              <a:buClr>
                <a:srgbClr val="FF9900"/>
              </a:buClr>
              <a:buFont typeface="Wingdings 3" pitchFamily="16" charset="2"/>
              <a:buChar char=""/>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r>
              <a:rPr lang="en-GB" altLang="en-US" sz="2000" dirty="0" smtClean="0"/>
              <a:t>Resources for the community and/or infrastructure support for networks, consortia, centres</a:t>
            </a:r>
          </a:p>
          <a:p>
            <a:pPr marL="336550" indent="-333375" eaLnBrk="1" hangingPunct="1">
              <a:spcBef>
                <a:spcPts val="600"/>
              </a:spcBef>
              <a:buClrTx/>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endParaRPr lang="en-GB" altLang="en-US" sz="2400" b="1" dirty="0" smtClean="0"/>
          </a:p>
          <a:p>
            <a:pPr marL="733425" lvl="1" indent="-276225" eaLnBrk="1" hangingPunct="1">
              <a:spcBef>
                <a:spcPts val="500"/>
              </a:spcBef>
              <a:buClrTx/>
              <a:buSzPct val="75000"/>
              <a:buFontTx/>
              <a:buNone/>
              <a:tabLst>
                <a:tab pos="336550" algn="l"/>
                <a:tab pos="441325" algn="l"/>
                <a:tab pos="890588" algn="l"/>
                <a:tab pos="1339850" algn="l"/>
                <a:tab pos="1789113" algn="l"/>
                <a:tab pos="2238375" algn="l"/>
                <a:tab pos="2687638" algn="l"/>
                <a:tab pos="3136900" algn="l"/>
                <a:tab pos="3586163" algn="l"/>
                <a:tab pos="4035425" algn="l"/>
                <a:tab pos="4484688" algn="l"/>
                <a:tab pos="4933950" algn="l"/>
                <a:tab pos="5383213" algn="l"/>
                <a:tab pos="5832475" algn="l"/>
                <a:tab pos="6281738" algn="l"/>
                <a:tab pos="6731000" algn="l"/>
                <a:tab pos="7180263" algn="l"/>
                <a:tab pos="7629525" algn="l"/>
                <a:tab pos="8078788" algn="l"/>
                <a:tab pos="8528050" algn="l"/>
                <a:tab pos="8977313" algn="l"/>
              </a:tabLst>
            </a:pPr>
            <a:endParaRPr lang="en-GB" altLang="en-US" sz="2000" b="1" dirty="0" smtClean="0"/>
          </a:p>
        </p:txBody>
      </p:sp>
      <p:pic>
        <p:nvPicPr>
          <p:cNvPr id="3789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l="9843" r="9843" b="25374"/>
          <a:stretch>
            <a:fillRect/>
          </a:stretch>
        </p:blipFill>
        <p:spPr bwMode="auto">
          <a:xfrm>
            <a:off x="5638800" y="2492375"/>
            <a:ext cx="35052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a:spLocks noGrp="1" noChangeArrowheads="1"/>
          </p:cNvSpPr>
          <p:nvPr>
            <p:ph type="title"/>
          </p:nvPr>
        </p:nvSpPr>
        <p:spPr>
          <a:xfrm>
            <a:off x="685800" y="2486025"/>
            <a:ext cx="7772400" cy="1471613"/>
          </a:xfrm>
        </p:spPr>
        <p:txBody>
          <a:bodyPr/>
          <a:lstStyle/>
          <a:p>
            <a:pPr eaLnBrk="1" hangingPunct="1"/>
            <a:endParaRPr lang="en-US" altLang="en-US" smtClean="0"/>
          </a:p>
        </p:txBody>
      </p:sp>
      <p:sp>
        <p:nvSpPr>
          <p:cNvPr id="41987" name="Rectangle 2"/>
          <p:cNvSpPr>
            <a:spLocks noGrp="1" noChangeArrowheads="1"/>
          </p:cNvSpPr>
          <p:nvPr>
            <p:ph type="subTitle" idx="4294967295"/>
          </p:nvPr>
        </p:nvSpPr>
        <p:spPr>
          <a:xfrm>
            <a:off x="3657600" y="4257675"/>
            <a:ext cx="4776788" cy="1171575"/>
          </a:xfrm>
        </p:spPr>
        <p:txBody>
          <a:bodyPr lIns="90000" tIns="46800" rIns="90000" bIns="46800"/>
          <a:lstStyle/>
          <a:p>
            <a:pPr marL="0" indent="0"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000" dirty="0" smtClean="0"/>
              <a:t>www.hrcsonline.net</a:t>
            </a:r>
          </a:p>
          <a:p>
            <a:pPr marL="0" indent="0"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ltLang="en-US" sz="2000" dirty="0" smtClean="0"/>
          </a:p>
          <a:p>
            <a:pPr marL="0" indent="0"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z="2000" dirty="0"/>
              <a:t>j</a:t>
            </a:r>
            <a:r>
              <a:rPr lang="en-GB" altLang="en-US" sz="2000" dirty="0" smtClean="0"/>
              <a:t>ames.carter@headoffice.mrc.ac.uk</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a:spLocks noGrp="1" noChangeArrowheads="1"/>
          </p:cNvSpPr>
          <p:nvPr>
            <p:ph type="title" idx="4294967295"/>
          </p:nvPr>
        </p:nvSpPr>
        <p:spPr>
          <a:xfrm>
            <a:off x="234950" y="46038"/>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t>Structure of the HRCS</a:t>
            </a:r>
          </a:p>
        </p:txBody>
      </p:sp>
      <p:sp>
        <p:nvSpPr>
          <p:cNvPr id="24579" name="Rectangle 2"/>
          <p:cNvSpPr>
            <a:spLocks noGrp="1" noChangeArrowheads="1"/>
          </p:cNvSpPr>
          <p:nvPr>
            <p:ph type="body" idx="4294967295"/>
          </p:nvPr>
        </p:nvSpPr>
        <p:spPr>
          <a:xfrm>
            <a:off x="455613" y="1335088"/>
            <a:ext cx="5259387" cy="5283200"/>
          </a:xfrm>
        </p:spPr>
        <p:txBody>
          <a:bodyPr/>
          <a:lstStyle/>
          <a:p>
            <a:pPr marL="327025" indent="-327025" eaLnBrk="1" hangingPunct="1">
              <a:lnSpc>
                <a:spcPct val="80000"/>
              </a:lnSpc>
              <a:spcBef>
                <a:spcPts val="6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600" dirty="0" smtClean="0"/>
              <a:t>Two dimensional system  </a:t>
            </a:r>
          </a:p>
          <a:p>
            <a:pPr marL="327025" indent="-327025" eaLnBrk="1" hangingPunct="1">
              <a:lnSpc>
                <a:spcPct val="80000"/>
              </a:lnSpc>
              <a:spcBef>
                <a:spcPts val="500"/>
              </a:spcBef>
              <a:buClrTx/>
              <a:buFontTx/>
              <a:buNone/>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sz="2000" dirty="0" smtClean="0"/>
          </a:p>
          <a:p>
            <a:pPr marL="327025" indent="-327025" eaLnBrk="1" hangingPunct="1">
              <a:lnSpc>
                <a:spcPct val="80000"/>
              </a:lnSpc>
              <a:spcBef>
                <a:spcPts val="6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600" dirty="0" smtClean="0"/>
              <a:t>Health Categories</a:t>
            </a:r>
          </a:p>
          <a:p>
            <a:pPr marL="727075" lvl="1" indent="-327025" eaLnBrk="1" hangingPunct="1">
              <a:lnSpc>
                <a:spcPct val="80000"/>
              </a:lnSpc>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All areas of health or disease</a:t>
            </a:r>
          </a:p>
          <a:p>
            <a:pPr marL="727075" lvl="1" indent="-327025" eaLnBrk="1" hangingPunct="1">
              <a:lnSpc>
                <a:spcPct val="80000"/>
              </a:lnSpc>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21 individual categories</a:t>
            </a:r>
          </a:p>
          <a:p>
            <a:pPr marL="727075" lvl="1" indent="-327025" eaLnBrk="1" hangingPunct="1">
              <a:lnSpc>
                <a:spcPct val="80000"/>
              </a:lnSpc>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Based on </a:t>
            </a:r>
            <a:r>
              <a:rPr lang="en-GB" altLang="en-US" sz="2000" b="1" dirty="0" smtClean="0"/>
              <a:t>WHO International Classification of Diseases</a:t>
            </a:r>
          </a:p>
          <a:p>
            <a:pPr marL="327025" indent="-327025" eaLnBrk="1" hangingPunct="1">
              <a:lnSpc>
                <a:spcPct val="80000"/>
              </a:lnSpc>
              <a:spcBef>
                <a:spcPts val="350"/>
              </a:spcBef>
              <a:buClrTx/>
              <a:buFontTx/>
              <a:buNone/>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sz="1400" dirty="0" smtClean="0"/>
          </a:p>
          <a:p>
            <a:pPr marL="327025" indent="-327025" eaLnBrk="1" hangingPunct="1">
              <a:lnSpc>
                <a:spcPct val="80000"/>
              </a:lnSpc>
              <a:spcBef>
                <a:spcPts val="6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600" dirty="0" smtClean="0"/>
              <a:t>Research Activity Codes</a:t>
            </a:r>
          </a:p>
          <a:p>
            <a:pPr marL="727075" lvl="1" indent="-327025" eaLnBrk="1" hangingPunct="1">
              <a:lnSpc>
                <a:spcPct val="80000"/>
              </a:lnSpc>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All types of research activity from basic to applied </a:t>
            </a:r>
          </a:p>
          <a:p>
            <a:pPr marL="727075" lvl="1" indent="-327025" eaLnBrk="1" hangingPunct="1">
              <a:lnSpc>
                <a:spcPct val="80000"/>
              </a:lnSpc>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8 groups with 48 codes in X.X format</a:t>
            </a:r>
          </a:p>
          <a:p>
            <a:pPr marL="727075" lvl="1" indent="-327025" eaLnBrk="1" hangingPunct="1">
              <a:lnSpc>
                <a:spcPct val="80000"/>
              </a:lnSpc>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Based on cancer </a:t>
            </a:r>
            <a:r>
              <a:rPr lang="en-GB" altLang="en-US" sz="2000" b="1" dirty="0" smtClean="0"/>
              <a:t>Common Scientific Outline</a:t>
            </a:r>
          </a:p>
          <a:p>
            <a:pPr marL="327025" indent="-327025" eaLnBrk="1" hangingPunct="1">
              <a:lnSpc>
                <a:spcPct val="80000"/>
              </a:lnSpc>
              <a:spcBef>
                <a:spcPts val="500"/>
              </a:spcBef>
              <a:buClrTx/>
              <a:buFontTx/>
              <a:buNone/>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sz="2000" b="1" dirty="0" smtClean="0"/>
          </a:p>
        </p:txBody>
      </p:sp>
      <p:pic>
        <p:nvPicPr>
          <p:cNvPr id="2458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408" y="1726084"/>
            <a:ext cx="3240088" cy="436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t>Approach to Coding</a:t>
            </a:r>
          </a:p>
        </p:txBody>
      </p:sp>
      <p:sp>
        <p:nvSpPr>
          <p:cNvPr id="38915" name="Rectangle 2"/>
          <p:cNvSpPr>
            <a:spLocks noGrp="1" noChangeArrowheads="1"/>
          </p:cNvSpPr>
          <p:nvPr>
            <p:ph type="body" idx="4294967295"/>
          </p:nvPr>
        </p:nvSpPr>
        <p:spPr>
          <a:xfrm>
            <a:off x="457200" y="1125538"/>
            <a:ext cx="6130925" cy="4710112"/>
          </a:xfrm>
        </p:spPr>
        <p:txBody>
          <a:bodyPr/>
          <a:lstStyle/>
          <a:p>
            <a:pPr marL="333375" indent="-333375" eaLnBrk="1" hangingPunct="1">
              <a:lnSpc>
                <a:spcPct val="80000"/>
              </a:lnSpc>
              <a:spcBef>
                <a:spcPts val="6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dirty="0" smtClean="0"/>
              <a:t>Identify </a:t>
            </a:r>
            <a:r>
              <a:rPr lang="en-GB" altLang="en-US" sz="2000" b="1" dirty="0" smtClean="0"/>
              <a:t>main</a:t>
            </a:r>
            <a:r>
              <a:rPr lang="en-GB" altLang="en-US" sz="2000" dirty="0" smtClean="0"/>
              <a:t> aim(s) and health focus(</a:t>
            </a:r>
            <a:r>
              <a:rPr lang="en-GB" altLang="en-US" sz="2000" dirty="0" err="1" smtClean="0"/>
              <a:t>es</a:t>
            </a:r>
            <a:r>
              <a:rPr lang="en-GB" altLang="en-US" sz="2000" dirty="0" smtClean="0"/>
              <a:t>) of research </a:t>
            </a:r>
            <a:r>
              <a:rPr lang="en-GB" altLang="en-US" sz="2000" b="1" dirty="0" smtClean="0"/>
              <a:t>within lifetime of award</a:t>
            </a:r>
          </a:p>
          <a:p>
            <a:pPr marL="733425" lvl="1" indent="-333375" eaLnBrk="1" hangingPunct="1">
              <a:lnSpc>
                <a:spcPct val="80000"/>
              </a:lnSpc>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1600" dirty="0" smtClean="0"/>
              <a:t>Be wary of keywords or terms</a:t>
            </a:r>
          </a:p>
          <a:p>
            <a:pPr marL="733425" lvl="1" indent="-333375" eaLnBrk="1" hangingPunct="1">
              <a:lnSpc>
                <a:spcPct val="80000"/>
              </a:lnSpc>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endParaRPr lang="en-GB" altLang="en-US" sz="1800" dirty="0" smtClean="0"/>
          </a:p>
          <a:p>
            <a:pPr marL="333375" indent="-333375" eaLnBrk="1" hangingPunct="1">
              <a:lnSpc>
                <a:spcPct val="80000"/>
              </a:lnSpc>
              <a:spcBef>
                <a:spcPts val="6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dirty="0" smtClean="0"/>
              <a:t>Allocate the </a:t>
            </a:r>
            <a:r>
              <a:rPr lang="en-GB" altLang="en-US" sz="2000" b="1" dirty="0" smtClean="0"/>
              <a:t>minimum</a:t>
            </a:r>
            <a:r>
              <a:rPr lang="en-GB" altLang="en-US" sz="2000" dirty="0" smtClean="0"/>
              <a:t> number of codes to reflect these</a:t>
            </a:r>
          </a:p>
          <a:p>
            <a:pPr marL="733425" lvl="1" indent="-333375" eaLnBrk="1" hangingPunct="1">
              <a:lnSpc>
                <a:spcPct val="80000"/>
              </a:lnSpc>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1800" dirty="0" smtClean="0"/>
              <a:t>1-5 Health Categories</a:t>
            </a:r>
          </a:p>
          <a:p>
            <a:pPr marL="733425" lvl="1" indent="-333375" eaLnBrk="1" hangingPunct="1">
              <a:lnSpc>
                <a:spcPct val="80000"/>
              </a:lnSpc>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1800" dirty="0" smtClean="0"/>
              <a:t>1-2 (max. 4) Research Activities</a:t>
            </a:r>
          </a:p>
          <a:p>
            <a:pPr marL="733425" lvl="1" indent="-333375" eaLnBrk="1" hangingPunct="1">
              <a:lnSpc>
                <a:spcPct val="80000"/>
              </a:lnSpc>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endParaRPr lang="en-GB" altLang="en-US" sz="1800" dirty="0" smtClean="0"/>
          </a:p>
          <a:p>
            <a:pPr marL="333375" indent="-333375" eaLnBrk="1" hangingPunct="1">
              <a:lnSpc>
                <a:spcPct val="80000"/>
              </a:lnSpc>
              <a:spcBef>
                <a:spcPts val="6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dirty="0" smtClean="0"/>
              <a:t>Assign </a:t>
            </a:r>
            <a:r>
              <a:rPr lang="en-GB" altLang="en-US" sz="2000" b="1" dirty="0" smtClean="0"/>
              <a:t>equal</a:t>
            </a:r>
            <a:r>
              <a:rPr lang="en-GB" altLang="en-US" sz="2000" dirty="0" smtClean="0"/>
              <a:t> percentages adding to 100% for both Health Categories and Research Activity Codes</a:t>
            </a:r>
          </a:p>
          <a:p>
            <a:pPr marL="733425" lvl="1" indent="-333375" eaLnBrk="1" hangingPunct="1">
              <a:lnSpc>
                <a:spcPct val="80000"/>
              </a:lnSpc>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1600" dirty="0" smtClean="0"/>
              <a:t>Analyses use this to assign equal spend weighting</a:t>
            </a:r>
          </a:p>
          <a:p>
            <a:pPr marL="733425" lvl="1" indent="-333375" eaLnBrk="1" hangingPunct="1">
              <a:lnSpc>
                <a:spcPct val="80000"/>
              </a:lnSpc>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endParaRPr lang="en-GB" altLang="en-US" sz="1800" dirty="0"/>
          </a:p>
          <a:p>
            <a:pPr marL="333375" indent="-333375" eaLnBrk="1" hangingPunct="1">
              <a:lnSpc>
                <a:spcPct val="80000"/>
              </a:lnSpc>
              <a:spcBef>
                <a:spcPts val="600"/>
              </a:spcBef>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000" dirty="0" smtClean="0"/>
              <a:t>Remember HRCS context = landscaping tool</a:t>
            </a:r>
          </a:p>
          <a:p>
            <a:pPr marL="733425" lvl="1" indent="-333375" eaLnBrk="1" hangingPunct="1">
              <a:lnSpc>
                <a:spcPct val="80000"/>
              </a:lnSpc>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1400" dirty="0" smtClean="0"/>
              <a:t>Used only to identify main research focus i.e. not auditing</a:t>
            </a:r>
          </a:p>
          <a:p>
            <a:pPr marL="733425" lvl="1" indent="-333375" eaLnBrk="1" hangingPunct="1">
              <a:lnSpc>
                <a:spcPct val="80000"/>
              </a:lnSpc>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1400" dirty="0" smtClean="0"/>
              <a:t>Complements other systems for additional granularity</a:t>
            </a:r>
          </a:p>
          <a:p>
            <a:pPr marL="733425" lvl="1" indent="-333375" eaLnBrk="1" hangingPunct="1">
              <a:lnSpc>
                <a:spcPct val="80000"/>
              </a:lnSpc>
              <a:buClr>
                <a:srgbClr val="FF9900"/>
              </a:buClr>
              <a:buFont typeface="Wingdings 3" pitchFamily="16" charset="2"/>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endParaRPr lang="en-GB" altLang="en-US" sz="1400" dirty="0" smtClean="0"/>
          </a:p>
        </p:txBody>
      </p:sp>
      <p:pic>
        <p:nvPicPr>
          <p:cNvPr id="3891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l="3281" r="3281" b="1749"/>
          <a:stretch>
            <a:fillRect/>
          </a:stretch>
        </p:blipFill>
        <p:spPr bwMode="auto">
          <a:xfrm>
            <a:off x="6323013" y="2420938"/>
            <a:ext cx="2820987"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7316663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p:cNvSpPr>
            <a:spLocks noGrp="1" noChangeArrowheads="1"/>
          </p:cNvSpPr>
          <p:nvPr>
            <p:ph type="title" idx="4294967295"/>
          </p:nvPr>
        </p:nvSpPr>
        <p:spPr>
          <a:xfrm>
            <a:off x="588963" y="0"/>
            <a:ext cx="7210425" cy="9906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t>HRCS Online website</a:t>
            </a:r>
          </a:p>
        </p:txBody>
      </p:sp>
      <p:sp>
        <p:nvSpPr>
          <p:cNvPr id="27651" name="Rectangle 2"/>
          <p:cNvSpPr>
            <a:spLocks noGrp="1" noChangeArrowheads="1"/>
          </p:cNvSpPr>
          <p:nvPr>
            <p:ph type="body" idx="4294967295"/>
          </p:nvPr>
        </p:nvSpPr>
        <p:spPr>
          <a:xfrm>
            <a:off x="258763" y="1273175"/>
            <a:ext cx="4837112" cy="4862513"/>
          </a:xfrm>
        </p:spPr>
        <p:txBody>
          <a:bodyPr/>
          <a:lstStyle/>
          <a:p>
            <a:pPr marL="327025" indent="-327025" eaLnBrk="1" hangingPunct="1">
              <a:spcBef>
                <a:spcPts val="6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Makes all existing information and resources accessible</a:t>
            </a:r>
          </a:p>
          <a:p>
            <a:pPr marL="327025" indent="-327025" eaLnBrk="1" hangingPunct="1">
              <a:spcBef>
                <a:spcPts val="6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Overarching aim to promote sustainability of the system</a:t>
            </a:r>
          </a:p>
          <a:p>
            <a:pPr marL="327025" indent="-327025" eaLnBrk="1" hangingPunct="1">
              <a:spcBef>
                <a:spcPts val="6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Guidance for naïve users wanting to learn how to use the system</a:t>
            </a:r>
          </a:p>
          <a:p>
            <a:pPr marL="327025" indent="-327025" eaLnBrk="1" hangingPunct="1">
              <a:spcBef>
                <a:spcPts val="6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Reference source for experienced users</a:t>
            </a:r>
          </a:p>
          <a:p>
            <a:pPr marL="327025" indent="-327025" eaLnBrk="1" hangingPunct="1">
              <a:spcBef>
                <a:spcPts val="6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Provides further contextual help, summaries and linkages</a:t>
            </a:r>
          </a:p>
          <a:p>
            <a:pPr marL="327025" indent="-327025" eaLnBrk="1" hangingPunct="1">
              <a:spcBef>
                <a:spcPts val="6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sz="2400" dirty="0" smtClean="0"/>
          </a:p>
          <a:p>
            <a:pPr marL="735013" lvl="1" indent="-269875" eaLnBrk="1" hangingPunct="1">
              <a:buClrTx/>
              <a:buSzPct val="75000"/>
              <a:buFontTx/>
              <a:buNone/>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dirty="0" smtClean="0"/>
          </a:p>
        </p:txBody>
      </p:sp>
      <p:pic>
        <p:nvPicPr>
          <p:cNvPr id="27652" name="Picture 3"/>
          <p:cNvPicPr>
            <a:picLocks noChangeAspect="1" noChangeArrowheads="1"/>
          </p:cNvPicPr>
          <p:nvPr/>
        </p:nvPicPr>
        <p:blipFill>
          <a:blip r:embed="rId3">
            <a:extLst>
              <a:ext uri="{28A0092B-C50C-407E-A947-70E740481C1C}">
                <a14:useLocalDpi xmlns:a14="http://schemas.microsoft.com/office/drawing/2010/main" val="0"/>
              </a:ext>
            </a:extLst>
          </a:blip>
          <a:srcRect l="13124" r="14108" b="19687"/>
          <a:stretch>
            <a:fillRect/>
          </a:stretch>
        </p:blipFill>
        <p:spPr bwMode="auto">
          <a:xfrm>
            <a:off x="4981575" y="1933575"/>
            <a:ext cx="4162425"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TextBox 1"/>
          <p:cNvSpPr txBox="1"/>
          <p:nvPr/>
        </p:nvSpPr>
        <p:spPr>
          <a:xfrm>
            <a:off x="2627784" y="5877272"/>
            <a:ext cx="3816424" cy="523220"/>
          </a:xfrm>
          <a:prstGeom prst="rect">
            <a:avLst/>
          </a:prstGeom>
          <a:noFill/>
        </p:spPr>
        <p:txBody>
          <a:bodyPr wrap="square" rtlCol="0">
            <a:spAutoFit/>
          </a:bodyPr>
          <a:lstStyle/>
          <a:p>
            <a:pPr algn="ctr"/>
            <a:r>
              <a:rPr lang="en-GB" altLang="en-US" sz="2800" b="1" dirty="0" smtClean="0">
                <a:ln>
                  <a:solidFill>
                    <a:schemeClr val="tx2"/>
                  </a:solidFill>
                </a:ln>
                <a:solidFill>
                  <a:schemeClr val="accent2">
                    <a:lumMod val="50000"/>
                  </a:schemeClr>
                </a:solidFill>
                <a:hlinkClick r:id="rId4"/>
              </a:rPr>
              <a:t>www.hrcsonline.net</a:t>
            </a:r>
            <a:endParaRPr lang="en-GB" sz="2800" b="1" dirty="0">
              <a:ln>
                <a:solidFill>
                  <a:schemeClr val="tx2"/>
                </a:solidFill>
              </a:ln>
              <a:solidFill>
                <a:schemeClr val="accent2">
                  <a:lumMod val="50000"/>
                </a:schemeClr>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GB"/>
          </a:p>
        </p:txBody>
      </p:sp>
      <p:sp>
        <p:nvSpPr>
          <p:cNvPr id="5" name="Subtitle 4"/>
          <p:cNvSpPr>
            <a:spLocks noGrp="1"/>
          </p:cNvSpPr>
          <p:nvPr>
            <p:ph type="subTitle" idx="1"/>
          </p:nvPr>
        </p:nvSpPr>
        <p:spPr/>
        <p:txBody>
          <a:bodyPr/>
          <a:lstStyle/>
          <a:p>
            <a:r>
              <a:rPr lang="en-GB" dirty="0" smtClean="0"/>
              <a:t>Health Categories</a:t>
            </a:r>
            <a:endParaRPr lang="en-GB" dirty="0"/>
          </a:p>
        </p:txBody>
      </p:sp>
    </p:spTree>
    <p:extLst>
      <p:ext uri="{BB962C8B-B14F-4D97-AF65-F5344CB8AC3E}">
        <p14:creationId xmlns:p14="http://schemas.microsoft.com/office/powerpoint/2010/main" val="1180944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t>Health Categories</a:t>
            </a:r>
          </a:p>
        </p:txBody>
      </p:sp>
      <p:sp>
        <p:nvSpPr>
          <p:cNvPr id="28675" name="Rectangle 2"/>
          <p:cNvSpPr>
            <a:spLocks noGrp="1" noChangeArrowheads="1"/>
          </p:cNvSpPr>
          <p:nvPr>
            <p:ph type="body" idx="4294967295"/>
          </p:nvPr>
        </p:nvSpPr>
        <p:spPr>
          <a:xfrm>
            <a:off x="457200" y="1335088"/>
            <a:ext cx="4038600" cy="4235450"/>
          </a:xfrm>
        </p:spPr>
        <p:txBody>
          <a:bodyPr/>
          <a:lstStyle/>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Blood</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Cancer</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Cardiovascular</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Congenital Disorders</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Ear</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Eye</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Infection</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Inflammatory and Immune System</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Injuries and Accidents</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Mental Health</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Metabolic and Endocrine</a:t>
            </a:r>
          </a:p>
        </p:txBody>
      </p:sp>
      <p:sp>
        <p:nvSpPr>
          <p:cNvPr id="28676" name="Rectangle 3"/>
          <p:cNvSpPr>
            <a:spLocks noGrp="1" noChangeArrowheads="1"/>
          </p:cNvSpPr>
          <p:nvPr>
            <p:ph type="body" idx="4294967295"/>
          </p:nvPr>
        </p:nvSpPr>
        <p:spPr>
          <a:xfrm>
            <a:off x="4343400" y="1335088"/>
            <a:ext cx="4343400" cy="4638675"/>
          </a:xfrm>
        </p:spPr>
        <p:txBody>
          <a:bodyPr/>
          <a:lstStyle/>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Musculoskeletal</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Neurological</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Oral and Gastrointestinal</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Renal and Urogenital</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Reproductive Health and Childbirth</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Respiratory</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Skin</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Stroke</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sz="2000" dirty="0" smtClean="0"/>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Generic Health Relevance</a:t>
            </a:r>
          </a:p>
          <a:p>
            <a:pPr marL="327025" indent="-327025" eaLnBrk="1" hangingPunct="1">
              <a:lnSpc>
                <a:spcPct val="8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Other</a:t>
            </a:r>
          </a:p>
          <a:p>
            <a:pPr marL="327025" indent="-327025" eaLnBrk="1" hangingPunct="1">
              <a:lnSpc>
                <a:spcPct val="80000"/>
              </a:lnSpc>
              <a:spcBef>
                <a:spcPts val="500"/>
              </a:spcBef>
              <a:buClrTx/>
              <a:buFontTx/>
              <a:buNone/>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endParaRPr lang="en-GB" altLang="en-US" sz="2000" dirty="0" smtClean="0"/>
          </a:p>
        </p:txBody>
      </p:sp>
      <p:sp>
        <p:nvSpPr>
          <p:cNvPr id="3" name="Rectangle 2"/>
          <p:cNvSpPr/>
          <p:nvPr/>
        </p:nvSpPr>
        <p:spPr>
          <a:xfrm>
            <a:off x="457200" y="5098480"/>
            <a:ext cx="8003232" cy="1498872"/>
          </a:xfrm>
          <a:prstGeom prst="rect">
            <a:avLst/>
          </a:prstGeom>
        </p:spPr>
        <p:txBody>
          <a:bodyPr wrap="square">
            <a:spAutoFit/>
          </a:bodyPr>
          <a:lstStyle/>
          <a:p>
            <a:pPr lvl="0" algn="ctr">
              <a:lnSpc>
                <a:spcPct val="90000"/>
              </a:lnSpc>
              <a:spcBef>
                <a:spcPts val="600"/>
              </a:spcBef>
              <a:buClr>
                <a:srgbClr val="FF9900"/>
              </a:buCl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400" b="1" u="sng" kern="0" dirty="0">
                <a:solidFill>
                  <a:srgbClr val="000000"/>
                </a:solidFill>
                <a:latin typeface="Arial"/>
                <a:cs typeface="Lucida Sans Unicode"/>
              </a:rPr>
              <a:t>Note:</a:t>
            </a:r>
            <a:r>
              <a:rPr lang="en-GB" altLang="en-US" sz="2400" kern="0" dirty="0">
                <a:solidFill>
                  <a:srgbClr val="000000"/>
                </a:solidFill>
                <a:latin typeface="Arial"/>
                <a:cs typeface="Lucida Sans Unicode"/>
              </a:rPr>
              <a:t> </a:t>
            </a:r>
            <a:r>
              <a:rPr lang="en-US" altLang="en-US" sz="2400" kern="0" dirty="0">
                <a:solidFill>
                  <a:srgbClr val="000000"/>
                </a:solidFill>
                <a:latin typeface="Arial"/>
                <a:cs typeface="Lucida Sans Unicode"/>
              </a:rPr>
              <a:t>Each category includes normal/healthy </a:t>
            </a:r>
            <a:r>
              <a:rPr lang="en-US" altLang="en-US" sz="2400" b="1" kern="0" dirty="0">
                <a:solidFill>
                  <a:srgbClr val="000000"/>
                </a:solidFill>
                <a:latin typeface="Arial"/>
                <a:cs typeface="Lucida Sans Unicode"/>
              </a:rPr>
              <a:t>and</a:t>
            </a:r>
            <a:r>
              <a:rPr lang="en-US" altLang="en-US" sz="2400" kern="0" dirty="0">
                <a:solidFill>
                  <a:srgbClr val="000000"/>
                </a:solidFill>
                <a:latin typeface="Arial"/>
                <a:cs typeface="Lucida Sans Unicode"/>
              </a:rPr>
              <a:t> disease processes</a:t>
            </a:r>
          </a:p>
          <a:p>
            <a:pPr lvl="0" algn="ctr">
              <a:lnSpc>
                <a:spcPct val="90000"/>
              </a:lnSpc>
              <a:spcBef>
                <a:spcPts val="600"/>
              </a:spcBef>
              <a:buClr>
                <a:srgbClr val="FF9900"/>
              </a:buCl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en-GB" altLang="en-US" sz="2400" b="1" u="sng" kern="0" dirty="0">
                <a:solidFill>
                  <a:srgbClr val="000000"/>
                </a:solidFill>
                <a:latin typeface="Arial"/>
                <a:cs typeface="Lucida Sans Unicode"/>
              </a:rPr>
              <a:t>Note:</a:t>
            </a:r>
            <a:r>
              <a:rPr lang="en-GB" altLang="en-US" sz="2400" kern="0" dirty="0">
                <a:solidFill>
                  <a:srgbClr val="000000"/>
                </a:solidFill>
                <a:latin typeface="Arial"/>
                <a:cs typeface="Lucida Sans Unicode"/>
              </a:rPr>
              <a:t> Categories are n</a:t>
            </a:r>
            <a:r>
              <a:rPr lang="en-US" altLang="en-US" sz="2400" kern="0" dirty="0" err="1">
                <a:solidFill>
                  <a:srgbClr val="000000"/>
                </a:solidFill>
                <a:latin typeface="Arial"/>
                <a:cs typeface="Lucida Sans Unicode"/>
              </a:rPr>
              <a:t>ot</a:t>
            </a:r>
            <a:r>
              <a:rPr lang="en-US" altLang="en-US" sz="2400" kern="0" dirty="0">
                <a:solidFill>
                  <a:srgbClr val="000000"/>
                </a:solidFill>
                <a:latin typeface="Arial"/>
                <a:cs typeface="Lucida Sans Unicode"/>
              </a:rPr>
              <a:t> always deducible from causation, symptoms, or site of action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smtClean="0"/>
              <a:t>Notes on Health Categories (1)</a:t>
            </a:r>
          </a:p>
        </p:txBody>
      </p:sp>
      <p:sp>
        <p:nvSpPr>
          <p:cNvPr id="29699" name="Rectangle 2"/>
          <p:cNvSpPr>
            <a:spLocks noGrp="1" noChangeArrowheads="1"/>
          </p:cNvSpPr>
          <p:nvPr>
            <p:ph type="body" idx="4294967295"/>
          </p:nvPr>
        </p:nvSpPr>
        <p:spPr>
          <a:xfrm>
            <a:off x="260102" y="811213"/>
            <a:ext cx="8363272" cy="5399087"/>
          </a:xfrm>
        </p:spPr>
        <p:txBody>
          <a:bodyPr/>
          <a:lstStyle/>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Blood</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Haematology, clotting, platelets/erythrocytes</a:t>
            </a:r>
          </a:p>
          <a:p>
            <a:pPr marL="727075" lvl="1"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Exclude diseases of the vasculature (</a:t>
            </a:r>
            <a:r>
              <a:rPr lang="en-GB" altLang="en-US" sz="2000" i="1" dirty="0" smtClean="0"/>
              <a:t>Cardio</a:t>
            </a:r>
            <a:r>
              <a:rPr lang="en-GB" altLang="en-US" sz="2000" dirty="0" smtClean="0"/>
              <a:t>)</a:t>
            </a:r>
          </a:p>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Cancer</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all types - not coded by site e.g. lung cancer</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Includes neoplasms and non-malignant</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Studies of oncogenes/TSGs = 50% </a:t>
            </a:r>
            <a:r>
              <a:rPr lang="en-GB" altLang="en-US" sz="2000" i="1" dirty="0" smtClean="0"/>
              <a:t>Generic</a:t>
            </a:r>
            <a:r>
              <a:rPr lang="en-GB" altLang="en-US" sz="2000" dirty="0" smtClean="0"/>
              <a:t>, 50% 1.1/2.1</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Studies of predisposition = 50% X</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Studies of carcinogenic pathogens = 50% </a:t>
            </a:r>
            <a:r>
              <a:rPr lang="en-GB" altLang="en-US" sz="2000" i="1" dirty="0" smtClean="0"/>
              <a:t>Infection</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Rarely coded to RA1 </a:t>
            </a:r>
            <a:r>
              <a:rPr lang="en-GB" altLang="en-US" sz="2000" i="1" dirty="0" smtClean="0"/>
              <a:t>Underpinning</a:t>
            </a:r>
          </a:p>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Cardiovascular</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Normal development and diseases of vasculature / lymphatic / cardiovascular system</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includes atherosclerosis, CHD, PHT and congenital heart disorders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Exclude blow flow to brain (</a:t>
            </a:r>
            <a:r>
              <a:rPr lang="en-GB" altLang="en-US" sz="2000" i="1" dirty="0" smtClean="0"/>
              <a:t>Stroke</a:t>
            </a:r>
            <a:r>
              <a:rPr lang="en-GB" altLang="en-US" sz="2000" dirty="0" smtClean="0"/>
              <a:t>) and anti-</a:t>
            </a:r>
            <a:r>
              <a:rPr lang="en-GB" altLang="en-US" sz="2000" dirty="0" err="1" smtClean="0"/>
              <a:t>angiogenic</a:t>
            </a:r>
            <a:r>
              <a:rPr lang="en-GB" altLang="en-US" sz="2000" dirty="0" smtClean="0"/>
              <a:t> drugs targeting tumour growth (</a:t>
            </a:r>
            <a:r>
              <a:rPr lang="en-GB" altLang="en-US" sz="2000" i="1" dirty="0" smtClean="0"/>
              <a:t>Cancer</a:t>
            </a:r>
            <a:r>
              <a:rPr lang="en-GB" altLang="en-US" sz="2000" dirty="0" smtClean="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Grp="1" noChangeArrowheads="1"/>
          </p:cNvSpPr>
          <p:nvPr>
            <p:ph type="title" idx="4294967295"/>
          </p:nvPr>
        </p:nvSpPr>
        <p:spPr>
          <a:xfrm>
            <a:off x="234950" y="125413"/>
            <a:ext cx="7262813" cy="6858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n-US" dirty="0" smtClean="0"/>
              <a:t>Notes on Health Categories (2)</a:t>
            </a:r>
          </a:p>
        </p:txBody>
      </p:sp>
      <p:sp>
        <p:nvSpPr>
          <p:cNvPr id="29699" name="Rectangle 2"/>
          <p:cNvSpPr>
            <a:spLocks noGrp="1" noChangeArrowheads="1"/>
          </p:cNvSpPr>
          <p:nvPr>
            <p:ph type="body" idx="4294967295"/>
          </p:nvPr>
        </p:nvSpPr>
        <p:spPr>
          <a:xfrm>
            <a:off x="457200" y="1125538"/>
            <a:ext cx="7715250" cy="5399087"/>
          </a:xfrm>
        </p:spPr>
        <p:txBody>
          <a:bodyPr/>
          <a:lstStyle/>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Congenital Disorders</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multiple syndromes </a:t>
            </a:r>
            <a:r>
              <a:rPr lang="en-GB" altLang="en-US" sz="2000" dirty="0" smtClean="0"/>
              <a:t>- </a:t>
            </a:r>
            <a:r>
              <a:rPr lang="en-US" altLang="en-US" sz="2000" dirty="0" smtClean="0"/>
              <a:t>excludes </a:t>
            </a:r>
            <a:r>
              <a:rPr lang="en-GB" altLang="en-US" sz="2000" dirty="0" smtClean="0"/>
              <a:t>single focus syndromes like </a:t>
            </a:r>
            <a:r>
              <a:rPr lang="en-US" altLang="en-US" sz="2000" dirty="0" smtClean="0"/>
              <a:t>congenital heart disorders, cleft palate etc.</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Includes Down Syndrome, Cystic Fibrosis</a:t>
            </a:r>
          </a:p>
          <a:p>
            <a:pPr marL="327025" indent="-32702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400" dirty="0" smtClean="0"/>
              <a:t>Infection</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GB" altLang="en-US" sz="2000" dirty="0" smtClean="0"/>
              <a:t>all pathogens/types - </a:t>
            </a:r>
            <a:r>
              <a:rPr lang="en-US" altLang="en-US" sz="2000" dirty="0" smtClean="0"/>
              <a:t>not coded by site</a:t>
            </a:r>
          </a:p>
          <a:p>
            <a:pPr marL="1139825" lvl="2"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400" dirty="0" smtClean="0"/>
              <a:t>e.g. respiratory tract infections not Respiratory</a:t>
            </a:r>
          </a:p>
          <a:p>
            <a:pPr marL="1139825" lvl="2"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1400" dirty="0" smtClean="0"/>
              <a:t>E.g. malarial parasite not Blood</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General sexual health (no agent) = 50% </a:t>
            </a:r>
            <a:r>
              <a:rPr lang="en-US" altLang="en-US" sz="2000" i="1" dirty="0" smtClean="0"/>
              <a:t>Reproduction</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Carcinogenic pathogens = 50% </a:t>
            </a:r>
            <a:r>
              <a:rPr lang="en-US" altLang="en-US" sz="2000" i="1" dirty="0" smtClean="0"/>
              <a:t>Cancer</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Sepsis = 50% </a:t>
            </a:r>
            <a:r>
              <a:rPr lang="en-US" altLang="en-US" sz="2000" i="1" dirty="0" smtClean="0"/>
              <a:t>Inflammatory</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Excludes natural tolerance/immunity (100% </a:t>
            </a:r>
            <a:r>
              <a:rPr lang="en-US" altLang="en-US" sz="2000" i="1" dirty="0" smtClean="0"/>
              <a:t>Inflammatory</a:t>
            </a:r>
            <a:r>
              <a:rPr lang="en-US" altLang="en-US" sz="2000" dirty="0" smtClean="0"/>
              <a:t>)</a:t>
            </a:r>
          </a:p>
          <a:p>
            <a:pPr marL="739775" lvl="1" indent="-282575" eaLnBrk="1" hangingPunct="1">
              <a:lnSpc>
                <a:spcPct val="90000"/>
              </a:lnSpc>
              <a:spcBef>
                <a:spcPts val="500"/>
              </a:spcBef>
              <a:buClr>
                <a:srgbClr val="FF9900"/>
              </a:buClr>
              <a:buFont typeface="Wingdings 3" pitchFamily="16" charset="2"/>
              <a:buChar char=""/>
              <a:tabLst>
                <a:tab pos="327025" algn="l"/>
                <a:tab pos="431800" algn="l"/>
                <a:tab pos="881063" algn="l"/>
                <a:tab pos="1330325" algn="l"/>
                <a:tab pos="1779588" algn="l"/>
                <a:tab pos="2228850" algn="l"/>
                <a:tab pos="2678113" algn="l"/>
                <a:tab pos="3127375" algn="l"/>
                <a:tab pos="3576638" algn="l"/>
                <a:tab pos="4025900" algn="l"/>
                <a:tab pos="4475163" algn="l"/>
                <a:tab pos="4924425" algn="l"/>
                <a:tab pos="5373688" algn="l"/>
                <a:tab pos="5822950" algn="l"/>
                <a:tab pos="6272213" algn="l"/>
                <a:tab pos="6721475" algn="l"/>
                <a:tab pos="7170738" algn="l"/>
                <a:tab pos="7620000" algn="l"/>
                <a:tab pos="8069263" algn="l"/>
                <a:tab pos="8518525" algn="l"/>
                <a:tab pos="8967788" algn="l"/>
              </a:tabLst>
            </a:pPr>
            <a:r>
              <a:rPr lang="en-US" altLang="en-US" sz="2000" dirty="0" smtClean="0"/>
              <a:t>Excludes prions / BSE / CJD (100% </a:t>
            </a:r>
            <a:r>
              <a:rPr lang="en-US" altLang="en-US" sz="2000" i="1" dirty="0" smtClean="0"/>
              <a:t>Neurological</a:t>
            </a:r>
            <a:r>
              <a:rPr lang="en-US" altLang="en-US" sz="2000" dirty="0" smtClean="0"/>
              <a:t>)</a:t>
            </a:r>
          </a:p>
        </p:txBody>
      </p:sp>
    </p:spTree>
    <p:extLst>
      <p:ext uri="{BB962C8B-B14F-4D97-AF65-F5344CB8AC3E}">
        <p14:creationId xmlns:p14="http://schemas.microsoft.com/office/powerpoint/2010/main" val="2031327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5589</TotalTime>
  <Words>6738</Words>
  <Application>Microsoft Office PowerPoint</Application>
  <PresentationFormat>On-screen Show (4:3)</PresentationFormat>
  <Paragraphs>570</Paragraphs>
  <Slides>29</Slides>
  <Notes>27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29</vt:i4>
      </vt:variant>
    </vt:vector>
  </HeadingPairs>
  <TitlesOfParts>
    <vt:vector size="37" baseType="lpstr">
      <vt:lpstr>Arial Unicode MS</vt:lpstr>
      <vt:lpstr>Arial</vt:lpstr>
      <vt:lpstr>Lucida Sans</vt:lpstr>
      <vt:lpstr>Lucida Sans Unicode</vt:lpstr>
      <vt:lpstr>Times New Roman</vt:lpstr>
      <vt:lpstr>Wingdings 3</vt:lpstr>
      <vt:lpstr>Office Theme</vt:lpstr>
      <vt:lpstr>1_Office Theme</vt:lpstr>
      <vt:lpstr>PowerPoint Presentation</vt:lpstr>
      <vt:lpstr>What is the HRCS?</vt:lpstr>
      <vt:lpstr>Structure of the HRCS</vt:lpstr>
      <vt:lpstr>Approach to Coding</vt:lpstr>
      <vt:lpstr>HRCS Online website</vt:lpstr>
      <vt:lpstr>PowerPoint Presentation</vt:lpstr>
      <vt:lpstr>Health Categories</vt:lpstr>
      <vt:lpstr>Notes on Health Categories (1)</vt:lpstr>
      <vt:lpstr>Notes on Health Categories (2)</vt:lpstr>
      <vt:lpstr>Notes on Health Categories (3)</vt:lpstr>
      <vt:lpstr>Notes on Health Categories (4)</vt:lpstr>
      <vt:lpstr>Notes on Health Categories (5)</vt:lpstr>
      <vt:lpstr>Notes on Health Categories (6)</vt:lpstr>
      <vt:lpstr>Notes on Health Categories (3)</vt:lpstr>
      <vt:lpstr>Guidance Topics on Health Categories</vt:lpstr>
      <vt:lpstr>PowerPoint Presentation</vt:lpstr>
      <vt:lpstr>Overview of Research Activity Code Groups</vt:lpstr>
      <vt:lpstr>RA1:  Underpinning</vt:lpstr>
      <vt:lpstr>RA1:  Underpinning (cont.)</vt:lpstr>
      <vt:lpstr>RA2:  Aetiology</vt:lpstr>
      <vt:lpstr>RA2:  Aetiology (cont.)</vt:lpstr>
      <vt:lpstr>RA3:  Prevention</vt:lpstr>
      <vt:lpstr>RA4:  Detection, Screening &amp; Diagnosis</vt:lpstr>
      <vt:lpstr>RA5:  Treatment Development</vt:lpstr>
      <vt:lpstr>RA6:  Treatment Evaluation</vt:lpstr>
      <vt:lpstr>RA7:  Disease Management</vt:lpstr>
      <vt:lpstr>RA8:   Health Services</vt:lpstr>
      <vt:lpstr>Guidance Topics on Research Activity Codes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Speakman</dc:creator>
  <cp:lastModifiedBy>Carter James</cp:lastModifiedBy>
  <cp:revision>246</cp:revision>
  <cp:lastPrinted>2016-02-18T09:24:38Z</cp:lastPrinted>
  <dcterms:created xsi:type="dcterms:W3CDTF">2007-11-07T09:10:44Z</dcterms:created>
  <dcterms:modified xsi:type="dcterms:W3CDTF">2016-07-15T15:17:33Z</dcterms:modified>
</cp:coreProperties>
</file>