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7" r:id="rId3"/>
    <p:sldId id="267" r:id="rId4"/>
    <p:sldId id="268" r:id="rId5"/>
    <p:sldId id="256" r:id="rId6"/>
    <p:sldId id="258" r:id="rId7"/>
    <p:sldId id="269" r:id="rId8"/>
    <p:sldId id="270" r:id="rId9"/>
    <p:sldId id="271" r:id="rId10"/>
    <p:sldId id="272" r:id="rId11"/>
    <p:sldId id="273" r:id="rId12"/>
    <p:sldId id="274" r:id="rId13"/>
    <p:sldId id="275" r:id="rId14"/>
    <p:sldId id="276" r:id="rId15"/>
  </p:sldIdLst>
  <p:sldSz cx="9144000" cy="6858000" type="screen4x3"/>
  <p:notesSz cx="6400800" cy="86868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FFED97"/>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60571" autoAdjust="0"/>
  </p:normalViewPr>
  <p:slideViewPr>
    <p:cSldViewPr snapToGrid="0">
      <p:cViewPr varScale="1">
        <p:scale>
          <a:sx n="69" d="100"/>
          <a:sy n="69" d="100"/>
        </p:scale>
        <p:origin x="-29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7" d="100"/>
          <a:sy n="77" d="100"/>
        </p:scale>
        <p:origin x="-1200" y="-84"/>
      </p:cViewPr>
      <p:guideLst>
        <p:guide orient="horz" pos="2736"/>
        <p:guide pos="20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7733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anchor="t" anchorCtr="0" compatLnSpc="1">
            <a:prstTxWarp prst="textNoShape">
              <a:avLst/>
            </a:prstTxWarp>
          </a:bodyPr>
          <a:lstStyle>
            <a:lvl1pPr defTabSz="862013">
              <a:defRPr sz="1100"/>
            </a:lvl1pPr>
          </a:lstStyle>
          <a:p>
            <a:endParaRPr lang="en-GB"/>
          </a:p>
        </p:txBody>
      </p:sp>
      <p:sp>
        <p:nvSpPr>
          <p:cNvPr id="17411" name="Rectangle 3"/>
          <p:cNvSpPr>
            <a:spLocks noGrp="1" noChangeArrowheads="1"/>
          </p:cNvSpPr>
          <p:nvPr>
            <p:ph type="dt" idx="1"/>
          </p:nvPr>
        </p:nvSpPr>
        <p:spPr bwMode="auto">
          <a:xfrm>
            <a:off x="3625850" y="0"/>
            <a:ext cx="27733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anchor="t" anchorCtr="0" compatLnSpc="1">
            <a:prstTxWarp prst="textNoShape">
              <a:avLst/>
            </a:prstTxWarp>
          </a:bodyPr>
          <a:lstStyle>
            <a:lvl1pPr algn="r" defTabSz="862013">
              <a:defRPr sz="1100"/>
            </a:lvl1pPr>
          </a:lstStyle>
          <a:p>
            <a:endParaRPr lang="en-GB"/>
          </a:p>
        </p:txBody>
      </p:sp>
      <p:sp>
        <p:nvSpPr>
          <p:cNvPr id="17412" name="Rectangle 4"/>
          <p:cNvSpPr>
            <a:spLocks noGrp="1" noRot="1" noChangeAspec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39763" y="4125913"/>
            <a:ext cx="5121275"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7414" name="Rectangle 6"/>
          <p:cNvSpPr>
            <a:spLocks noGrp="1" noChangeArrowheads="1"/>
          </p:cNvSpPr>
          <p:nvPr>
            <p:ph type="ftr" sz="quarter" idx="4"/>
          </p:nvPr>
        </p:nvSpPr>
        <p:spPr bwMode="auto">
          <a:xfrm>
            <a:off x="0" y="8250238"/>
            <a:ext cx="27733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anchor="b" anchorCtr="0" compatLnSpc="1">
            <a:prstTxWarp prst="textNoShape">
              <a:avLst/>
            </a:prstTxWarp>
          </a:bodyPr>
          <a:lstStyle>
            <a:lvl1pPr defTabSz="862013">
              <a:defRPr sz="1100"/>
            </a:lvl1pPr>
          </a:lstStyle>
          <a:p>
            <a:endParaRPr lang="en-GB"/>
          </a:p>
        </p:txBody>
      </p:sp>
      <p:sp>
        <p:nvSpPr>
          <p:cNvPr id="17415" name="Rectangle 7"/>
          <p:cNvSpPr>
            <a:spLocks noGrp="1" noChangeArrowheads="1"/>
          </p:cNvSpPr>
          <p:nvPr>
            <p:ph type="sldNum" sz="quarter" idx="5"/>
          </p:nvPr>
        </p:nvSpPr>
        <p:spPr bwMode="auto">
          <a:xfrm>
            <a:off x="3625850" y="8250238"/>
            <a:ext cx="27733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anchor="b" anchorCtr="0" compatLnSpc="1">
            <a:prstTxWarp prst="textNoShape">
              <a:avLst/>
            </a:prstTxWarp>
          </a:bodyPr>
          <a:lstStyle>
            <a:lvl1pPr algn="r" defTabSz="862013">
              <a:defRPr sz="1100"/>
            </a:lvl1pPr>
          </a:lstStyle>
          <a:p>
            <a:fld id="{EDBFA8ED-51FF-427E-ADAC-CB4976AAF923}" type="slidenum">
              <a:rPr lang="en-GB"/>
              <a:pPr/>
              <a:t>‹#›</a:t>
            </a:fld>
            <a:endParaRPr lang="en-GB"/>
          </a:p>
        </p:txBody>
      </p:sp>
    </p:spTree>
    <p:extLst>
      <p:ext uri="{BB962C8B-B14F-4D97-AF65-F5344CB8AC3E}">
        <p14:creationId xmlns:p14="http://schemas.microsoft.com/office/powerpoint/2010/main" val="11666462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2BC57-F6AD-4C6A-B680-17608FAB9F83}" type="slidenum">
              <a:rPr lang="en-GB"/>
              <a:pPr/>
              <a:t>1</a:t>
            </a:fld>
            <a:endParaRPr lang="en-GB"/>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pPr>
              <a:lnSpc>
                <a:spcPct val="90000"/>
              </a:lnSpc>
              <a:spcBef>
                <a:spcPct val="40000"/>
              </a:spcBef>
            </a:pPr>
            <a:endParaRPr lang="en-US" sz="800">
              <a:latin typeface="Arial Narrow"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40000"/>
              </a:spcBef>
            </a:pPr>
            <a:r>
              <a:rPr lang="en-GB" sz="1200" b="1" u="sng" dirty="0" smtClean="0">
                <a:latin typeface="Arial Narrow" pitchFamily="34" charset="0"/>
              </a:rPr>
              <a:t>Presentation notes:</a:t>
            </a:r>
          </a:p>
          <a:p>
            <a:pPr marL="0" marR="0" indent="0" algn="l" defTabSz="914400" rtl="0" eaLnBrk="1" fontAlgn="base" latinLnBrk="0" hangingPunct="1">
              <a:lnSpc>
                <a:spcPct val="90000"/>
              </a:lnSpc>
              <a:spcBef>
                <a:spcPct val="40000"/>
              </a:spcBef>
              <a:spcAft>
                <a:spcPct val="0"/>
              </a:spcAft>
              <a:buClrTx/>
              <a:buSzTx/>
              <a:buFontTx/>
              <a:buNone/>
              <a:tabLst/>
              <a:defRPr/>
            </a:pPr>
            <a:r>
              <a:rPr lang="en-GB" sz="1200" dirty="0" smtClean="0">
                <a:latin typeface="Arial Narrow" pitchFamily="34" charset="0"/>
              </a:rPr>
              <a:t>This figure shows the distribution of the collective research portfolio across the regions of the UK. The data for this figure is from the proportion of combined spend from the 12 largest government and charity funders of health research in the UK during the 2004/2005,</a:t>
            </a:r>
            <a:r>
              <a:rPr lang="en-GB" sz="1200" baseline="0" dirty="0" smtClean="0">
                <a:latin typeface="Arial Narrow" pitchFamily="34" charset="0"/>
              </a:rPr>
              <a:t> 2009/10 and 2014 reporting periods.</a:t>
            </a:r>
            <a:endParaRPr lang="en-GB" sz="1200" dirty="0" smtClean="0">
              <a:latin typeface="Arial Narrow" pitchFamily="34" charset="0"/>
            </a:endParaRPr>
          </a:p>
          <a:p>
            <a:pPr>
              <a:lnSpc>
                <a:spcPct val="90000"/>
              </a:lnSpc>
              <a:spcBef>
                <a:spcPct val="40000"/>
              </a:spcBef>
            </a:pPr>
            <a:endParaRPr lang="en-GB" sz="1200" dirty="0" smtClean="0">
              <a:latin typeface="Arial Narrow" pitchFamily="34" charset="0"/>
            </a:endParaRPr>
          </a:p>
          <a:p>
            <a:pPr>
              <a:lnSpc>
                <a:spcPct val="90000"/>
              </a:lnSpc>
              <a:spcBef>
                <a:spcPct val="40000"/>
              </a:spcBef>
            </a:pPr>
            <a:r>
              <a:rPr lang="en-GB" sz="1200" dirty="0" smtClean="0">
                <a:latin typeface="Arial Narrow" pitchFamily="34" charset="0"/>
              </a:rPr>
              <a:t>It shows that</a:t>
            </a:r>
            <a:r>
              <a:rPr lang="en-GB" sz="1200" baseline="0" dirty="0" smtClean="0">
                <a:latin typeface="Arial Narrow" pitchFamily="34" charset="0"/>
              </a:rPr>
              <a:t> the proportion of funding remains relatively stable in most regions.</a:t>
            </a:r>
          </a:p>
          <a:p>
            <a:pPr>
              <a:lnSpc>
                <a:spcPct val="90000"/>
              </a:lnSpc>
              <a:spcBef>
                <a:spcPct val="40000"/>
              </a:spcBef>
            </a:pPr>
            <a:endParaRPr lang="en-GB" sz="1200" b="1" baseline="0" dirty="0" smtClean="0">
              <a:latin typeface="Arial Narrow" pitchFamily="34" charset="0"/>
            </a:endParaRPr>
          </a:p>
          <a:p>
            <a:pPr>
              <a:lnSpc>
                <a:spcPct val="90000"/>
              </a:lnSpc>
              <a:spcBef>
                <a:spcPct val="40000"/>
              </a:spcBef>
            </a:pPr>
            <a:r>
              <a:rPr lang="en-GB" sz="1200" b="1" baseline="0" dirty="0" smtClean="0">
                <a:latin typeface="Arial Narrow" pitchFamily="34" charset="0"/>
              </a:rPr>
              <a:t>London</a:t>
            </a:r>
            <a:r>
              <a:rPr lang="en-GB" sz="1200" baseline="0" dirty="0" smtClean="0">
                <a:latin typeface="Arial Narrow" pitchFamily="34" charset="0"/>
              </a:rPr>
              <a:t> still accounts for approximately </a:t>
            </a:r>
            <a:r>
              <a:rPr lang="en-GB" sz="1200" b="1" baseline="0" dirty="0" smtClean="0">
                <a:latin typeface="Arial Narrow" pitchFamily="34" charset="0"/>
              </a:rPr>
              <a:t>one third </a:t>
            </a:r>
            <a:r>
              <a:rPr lang="en-GB" sz="1200" baseline="0" dirty="0" smtClean="0">
                <a:latin typeface="Arial Narrow" pitchFamily="34" charset="0"/>
              </a:rPr>
              <a:t>of UK health research spend, but has decreased slightly in the ten year period (-1.4%). </a:t>
            </a:r>
          </a:p>
          <a:p>
            <a:pPr>
              <a:lnSpc>
                <a:spcPct val="90000"/>
              </a:lnSpc>
              <a:spcBef>
                <a:spcPct val="40000"/>
              </a:spcBef>
            </a:pPr>
            <a:endParaRPr lang="en-GB" sz="1200" baseline="0" dirty="0" smtClean="0">
              <a:latin typeface="Arial Narrow" pitchFamily="34" charset="0"/>
            </a:endParaRPr>
          </a:p>
          <a:p>
            <a:r>
              <a:rPr lang="en-GB" sz="1200" b="1" i="0" u="none" strike="noStrike" kern="1200" baseline="0" dirty="0" smtClean="0">
                <a:solidFill>
                  <a:schemeClr val="tx1"/>
                </a:solidFill>
                <a:latin typeface="Arial" charset="0"/>
                <a:ea typeface="+mn-ea"/>
                <a:cs typeface="+mn-cs"/>
              </a:rPr>
              <a:t>South East </a:t>
            </a:r>
            <a:r>
              <a:rPr lang="en-GB" sz="1200" b="0" i="0" u="none" strike="noStrike" kern="1200" baseline="0" dirty="0" smtClean="0">
                <a:solidFill>
                  <a:schemeClr val="tx1"/>
                </a:solidFill>
                <a:latin typeface="Arial" charset="0"/>
                <a:ea typeface="+mn-ea"/>
                <a:cs typeface="+mn-cs"/>
              </a:rPr>
              <a:t>(including Oxford), </a:t>
            </a:r>
            <a:r>
              <a:rPr lang="en-GB" sz="1200" b="1" i="0" u="none" strike="noStrike" kern="1200" baseline="0" dirty="0" smtClean="0">
                <a:solidFill>
                  <a:schemeClr val="tx1"/>
                </a:solidFill>
                <a:latin typeface="Arial" charset="0"/>
                <a:ea typeface="+mn-ea"/>
                <a:cs typeface="+mn-cs"/>
              </a:rPr>
              <a:t>East Anglia </a:t>
            </a:r>
            <a:r>
              <a:rPr lang="en-GB" sz="1200" b="0" i="0" u="none" strike="noStrike" kern="1200" baseline="0" dirty="0" smtClean="0">
                <a:solidFill>
                  <a:schemeClr val="tx1"/>
                </a:solidFill>
                <a:latin typeface="Arial" charset="0"/>
                <a:ea typeface="+mn-ea"/>
                <a:cs typeface="+mn-cs"/>
              </a:rPr>
              <a:t>(including Cambridge) and </a:t>
            </a:r>
            <a:r>
              <a:rPr lang="en-GB" sz="1200" b="1" i="0" u="none" strike="noStrike" kern="1200" baseline="0" dirty="0" smtClean="0">
                <a:solidFill>
                  <a:schemeClr val="tx1"/>
                </a:solidFill>
                <a:latin typeface="Arial" charset="0"/>
                <a:ea typeface="+mn-ea"/>
                <a:cs typeface="+mn-cs"/>
              </a:rPr>
              <a:t>Scotland </a:t>
            </a:r>
            <a:r>
              <a:rPr lang="en-GB" sz="1200" b="0" i="0" u="none" strike="noStrike" kern="1200" baseline="0" dirty="0" smtClean="0">
                <a:solidFill>
                  <a:schemeClr val="tx1"/>
                </a:solidFill>
                <a:latin typeface="Arial" charset="0"/>
                <a:ea typeface="+mn-ea"/>
                <a:cs typeface="+mn-cs"/>
              </a:rPr>
              <a:t>(including Edinburgh) share approximately 40 per cent of UK funding (between 11% and 16% each). Of these funding in the South East has increased slightly (+1.5%) whilst Scotland’s funding has decreased slightly (-1.2%). </a:t>
            </a:r>
            <a:endParaRPr lang="en-GB" sz="1200" baseline="0" dirty="0" smtClean="0">
              <a:latin typeface="Arial Narrow" pitchFamily="34" charset="0"/>
            </a:endParaRPr>
          </a:p>
          <a:p>
            <a:pPr>
              <a:lnSpc>
                <a:spcPct val="90000"/>
              </a:lnSpc>
              <a:spcBef>
                <a:spcPct val="40000"/>
              </a:spcBef>
            </a:pPr>
            <a:endParaRPr lang="en-GB" sz="1200" dirty="0" smtClean="0">
              <a:latin typeface="Arial Narrow" pitchFamily="34" charset="0"/>
            </a:endParaRPr>
          </a:p>
          <a:p>
            <a:pPr marL="0" marR="0" indent="0" algn="l" defTabSz="914400" rtl="0" eaLnBrk="1" fontAlgn="base" latinLnBrk="0" hangingPunct="1">
              <a:lnSpc>
                <a:spcPct val="90000"/>
              </a:lnSpc>
              <a:spcBef>
                <a:spcPct val="40000"/>
              </a:spcBef>
              <a:spcAft>
                <a:spcPct val="0"/>
              </a:spcAft>
              <a:buClrTx/>
              <a:buSzTx/>
              <a:buFontTx/>
              <a:buNone/>
              <a:tabLst/>
              <a:defRPr/>
            </a:pPr>
            <a:r>
              <a:rPr lang="en-GB" sz="1200" u="sng" dirty="0" smtClean="0">
                <a:latin typeface="Arial Narrow" pitchFamily="34" charset="0"/>
              </a:rPr>
              <a:t>Please note</a:t>
            </a:r>
            <a:r>
              <a:rPr lang="en-GB" sz="1200" u="sng" baseline="0" dirty="0" smtClean="0">
                <a:latin typeface="Arial Narrow" pitchFamily="34" charset="0"/>
              </a:rPr>
              <a:t> </a:t>
            </a:r>
            <a:r>
              <a:rPr lang="en-GB" sz="1200" baseline="0" dirty="0" smtClean="0">
                <a:latin typeface="Arial Narrow" pitchFamily="34" charset="0"/>
              </a:rPr>
              <a:t>that due to increases in the total funding available, all UK regions have shown increased real terms funding between 2004 to 2014.  It is only the pattern of funding proportions that has changed in this time period.</a:t>
            </a:r>
          </a:p>
          <a:p>
            <a:pPr marL="0" marR="0" indent="0" algn="l" defTabSz="914400" rtl="0" eaLnBrk="1" fontAlgn="base" latinLnBrk="0" hangingPunct="1">
              <a:lnSpc>
                <a:spcPct val="90000"/>
              </a:lnSpc>
              <a:spcBef>
                <a:spcPct val="40000"/>
              </a:spcBef>
              <a:spcAft>
                <a:spcPct val="0"/>
              </a:spcAft>
              <a:buClrTx/>
              <a:buSzTx/>
              <a:buFontTx/>
              <a:buNone/>
              <a:tabLst/>
              <a:defRPr/>
            </a:pPr>
            <a:endParaRPr lang="en-GB" sz="1200" dirty="0" smtClean="0">
              <a:latin typeface="Arial Narrow" pitchFamily="34" charset="0"/>
            </a:endParaRPr>
          </a:p>
          <a:p>
            <a:pPr>
              <a:lnSpc>
                <a:spcPct val="90000"/>
              </a:lnSpc>
              <a:spcBef>
                <a:spcPct val="40000"/>
              </a:spcBef>
            </a:pPr>
            <a:r>
              <a:rPr lang="en-GB" sz="1200" b="1" u="sng" dirty="0" smtClean="0">
                <a:latin typeface="Arial Narrow" pitchFamily="34" charset="0"/>
              </a:rPr>
              <a:t>Further information:</a:t>
            </a:r>
          </a:p>
          <a:p>
            <a:pPr>
              <a:lnSpc>
                <a:spcPct val="90000"/>
              </a:lnSpc>
              <a:spcBef>
                <a:spcPct val="40000"/>
              </a:spcBef>
            </a:pPr>
            <a:r>
              <a:rPr lang="en-GB" sz="1200" dirty="0" smtClean="0">
                <a:latin typeface="Arial Narrow" pitchFamily="34" charset="0"/>
              </a:rPr>
              <a:t>Further details of the UK Health Research Analysis and the underlying Health Research Classification System can be found on the UKCRC website: </a:t>
            </a:r>
            <a:r>
              <a:rPr lang="en-GB" sz="1200" b="1" dirty="0" smtClean="0">
                <a:latin typeface="Arial Narrow" pitchFamily="34" charset="0"/>
              </a:rPr>
              <a:t>http://www.ukcrc.org/activities/coordinatingresearchfunding/ukhealthresearchanalysis.aspx</a:t>
            </a:r>
          </a:p>
          <a:p>
            <a:pPr>
              <a:spcBef>
                <a:spcPct val="40000"/>
              </a:spcBef>
            </a:pPr>
            <a:r>
              <a:rPr lang="en-GB" sz="1200" dirty="0" smtClean="0">
                <a:latin typeface="Arial Narrow" pitchFamily="34" charset="0"/>
              </a:rPr>
              <a:t>A copy of the all Health Research Analyses can be downloaded from:</a:t>
            </a:r>
          </a:p>
          <a:p>
            <a:pPr>
              <a:spcBef>
                <a:spcPct val="40000"/>
              </a:spcBef>
            </a:pPr>
            <a:r>
              <a:rPr lang="en-GB" sz="1200" b="1" dirty="0" smtClean="0">
                <a:latin typeface="Arial Narrow" pitchFamily="34" charset="0"/>
              </a:rPr>
              <a:t>http://www.hrcsonline.net/pages/reports</a:t>
            </a:r>
          </a:p>
          <a:p>
            <a:pPr>
              <a:lnSpc>
                <a:spcPct val="90000"/>
              </a:lnSpc>
              <a:spcBef>
                <a:spcPct val="40000"/>
              </a:spcBef>
            </a:pPr>
            <a:r>
              <a:rPr lang="en-GB" sz="1200" dirty="0" smtClean="0">
                <a:latin typeface="Arial Narrow" pitchFamily="34" charset="0"/>
              </a:rPr>
              <a:t>Or contact the UKCRC Secretariat at </a:t>
            </a:r>
            <a:r>
              <a:rPr lang="en-GB" sz="1200" b="1" dirty="0" smtClean="0">
                <a:latin typeface="Arial Narrow" pitchFamily="34" charset="0"/>
              </a:rPr>
              <a:t>info@ukcrc.org</a:t>
            </a:r>
            <a:r>
              <a:rPr lang="en-GB" sz="1200" dirty="0" smtClean="0">
                <a:latin typeface="Arial Narrow" pitchFamily="34" charset="0"/>
              </a:rPr>
              <a:t>, phone </a:t>
            </a:r>
            <a:r>
              <a:rPr lang="en-GB" sz="1200" b="1" dirty="0" smtClean="0">
                <a:latin typeface="Arial Narrow" pitchFamily="34" charset="0"/>
              </a:rPr>
              <a:t>0207 670 5294</a:t>
            </a:r>
            <a:r>
              <a:rPr lang="en-GB" sz="1200" dirty="0" smtClean="0">
                <a:latin typeface="Arial Narrow" pitchFamily="34" charset="0"/>
              </a:rPr>
              <a:t>.</a:t>
            </a:r>
          </a:p>
          <a:p>
            <a:endParaRPr lang="en-GB" dirty="0"/>
          </a:p>
        </p:txBody>
      </p:sp>
      <p:sp>
        <p:nvSpPr>
          <p:cNvPr id="4" name="Slide Number Placeholder 3"/>
          <p:cNvSpPr>
            <a:spLocks noGrp="1"/>
          </p:cNvSpPr>
          <p:nvPr>
            <p:ph type="sldNum" sz="quarter" idx="10"/>
          </p:nvPr>
        </p:nvSpPr>
        <p:spPr/>
        <p:txBody>
          <a:bodyPr/>
          <a:lstStyle/>
          <a:p>
            <a:fld id="{EDBFA8ED-51FF-427E-ADAC-CB4976AAF923}" type="slidenum">
              <a:rPr lang="en-GB" smtClean="0"/>
              <a:pPr/>
              <a:t>10</a:t>
            </a:fld>
            <a:endParaRPr lang="en-GB"/>
          </a:p>
        </p:txBody>
      </p:sp>
    </p:spTree>
    <p:extLst>
      <p:ext uri="{BB962C8B-B14F-4D97-AF65-F5344CB8AC3E}">
        <p14:creationId xmlns:p14="http://schemas.microsoft.com/office/powerpoint/2010/main" val="3999816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40000"/>
              </a:spcBef>
            </a:pPr>
            <a:r>
              <a:rPr lang="en-GB" sz="1200" b="1" u="sng" dirty="0" smtClean="0">
                <a:latin typeface="Arial Narrow" pitchFamily="34" charset="0"/>
              </a:rPr>
              <a:t>Presentation notes:</a:t>
            </a:r>
          </a:p>
          <a:p>
            <a:pPr marL="0" marR="0" indent="0" algn="l" defTabSz="914400" rtl="0" eaLnBrk="1" fontAlgn="base" latinLnBrk="0" hangingPunct="1">
              <a:lnSpc>
                <a:spcPct val="90000"/>
              </a:lnSpc>
              <a:spcBef>
                <a:spcPct val="40000"/>
              </a:spcBef>
              <a:spcAft>
                <a:spcPct val="0"/>
              </a:spcAft>
              <a:buClrTx/>
              <a:buSzTx/>
              <a:buFontTx/>
              <a:buNone/>
              <a:tabLst/>
              <a:defRPr/>
            </a:pPr>
            <a:r>
              <a:rPr lang="en-GB" sz="1200" dirty="0" smtClean="0">
                <a:latin typeface="Arial Narrow" pitchFamily="34" charset="0"/>
              </a:rPr>
              <a:t>This figure shows the distribution of the collective research portfolio for all 64 funders across the research activity groups,</a:t>
            </a:r>
            <a:r>
              <a:rPr lang="en-GB" sz="1200" baseline="0" dirty="0" smtClean="0">
                <a:latin typeface="Arial Narrow" pitchFamily="34" charset="0"/>
              </a:rPr>
              <a:t> segregated by funding sector</a:t>
            </a:r>
            <a:r>
              <a:rPr lang="en-GB" sz="1200" dirty="0" smtClean="0">
                <a:latin typeface="Arial Narrow" pitchFamily="34" charset="0"/>
              </a:rPr>
              <a:t>. This comparison</a:t>
            </a:r>
            <a:r>
              <a:rPr lang="en-GB" sz="1200" baseline="0" dirty="0" smtClean="0">
                <a:latin typeface="Arial Narrow" pitchFamily="34" charset="0"/>
              </a:rPr>
              <a:t> is new to the UK Health Research Analysis report series in 2014.</a:t>
            </a:r>
          </a:p>
          <a:p>
            <a:pPr marL="0" marR="0" indent="0" algn="l" defTabSz="914400" rtl="0" eaLnBrk="1" fontAlgn="base" latinLnBrk="0" hangingPunct="1">
              <a:lnSpc>
                <a:spcPct val="90000"/>
              </a:lnSpc>
              <a:spcBef>
                <a:spcPct val="40000"/>
              </a:spcBef>
              <a:spcAft>
                <a:spcPct val="0"/>
              </a:spcAft>
              <a:buClrTx/>
              <a:buSzTx/>
              <a:buFontTx/>
              <a:buNone/>
              <a:tabLst/>
              <a:defRPr/>
            </a:pPr>
            <a:endParaRPr lang="en-GB" sz="1200" baseline="0" dirty="0" smtClean="0">
              <a:latin typeface="Arial Narrow" pitchFamily="34" charset="0"/>
            </a:endParaRPr>
          </a:p>
          <a:p>
            <a:pPr marL="0" marR="0" indent="0" algn="l" defTabSz="914400" rtl="0" eaLnBrk="1" fontAlgn="base" latinLnBrk="0" hangingPunct="1">
              <a:lnSpc>
                <a:spcPct val="90000"/>
              </a:lnSpc>
              <a:spcBef>
                <a:spcPct val="40000"/>
              </a:spcBef>
              <a:spcAft>
                <a:spcPct val="0"/>
              </a:spcAft>
              <a:buClrTx/>
              <a:buSzTx/>
              <a:buFontTx/>
              <a:buNone/>
              <a:tabLst/>
              <a:defRPr/>
            </a:pPr>
            <a:r>
              <a:rPr lang="en-GB" sz="1200" baseline="0" dirty="0" smtClean="0">
                <a:latin typeface="Arial Narrow" pitchFamily="34" charset="0"/>
              </a:rPr>
              <a:t>Charity sector funding constitutes all 52 medical research charities. Public sector funding is subdivided by RCUK (research councils; MRC, BBSRC, EPSRC, ESRC, NERC, AHRC) and Government (Health Departments, Innovate UK, NC3Rs).</a:t>
            </a:r>
            <a:endParaRPr lang="en-GB" sz="1200" dirty="0" smtClean="0">
              <a:latin typeface="Arial Narrow" pitchFamily="34" charset="0"/>
            </a:endParaRPr>
          </a:p>
          <a:p>
            <a:pPr>
              <a:lnSpc>
                <a:spcPct val="90000"/>
              </a:lnSpc>
              <a:spcBef>
                <a:spcPct val="40000"/>
              </a:spcBef>
            </a:pPr>
            <a:endParaRPr lang="en-GB" sz="1200" dirty="0" smtClean="0">
              <a:latin typeface="Arial Narrow" pitchFamily="34" charset="0"/>
            </a:endParaRPr>
          </a:p>
          <a:p>
            <a:r>
              <a:rPr lang="en-GB" sz="1200" b="0" i="0" u="none" strike="noStrike" kern="1200" baseline="0" dirty="0" smtClean="0">
                <a:solidFill>
                  <a:schemeClr val="tx1"/>
                </a:solidFill>
                <a:latin typeface="Arial" charset="0"/>
                <a:ea typeface="+mn-ea"/>
                <a:cs typeface="+mn-cs"/>
              </a:rPr>
              <a:t>Charitable funders provide nearly half of all funding in </a:t>
            </a:r>
            <a:r>
              <a:rPr lang="en-GB" sz="1200" b="0" i="1" u="none" strike="noStrike" kern="1200" baseline="0" dirty="0" smtClean="0">
                <a:solidFill>
                  <a:schemeClr val="tx1"/>
                </a:solidFill>
                <a:latin typeface="Arial" charset="0"/>
                <a:ea typeface="+mn-ea"/>
                <a:cs typeface="+mn-cs"/>
              </a:rPr>
              <a:t>Aetiology, Detection and Diagnosis </a:t>
            </a:r>
            <a:r>
              <a:rPr lang="en-GB" sz="1200" b="0" i="0" u="none" strike="noStrike" kern="1200" baseline="0" dirty="0" smtClean="0">
                <a:solidFill>
                  <a:schemeClr val="tx1"/>
                </a:solidFill>
                <a:latin typeface="Arial" charset="0"/>
                <a:ea typeface="+mn-ea"/>
                <a:cs typeface="+mn-cs"/>
              </a:rPr>
              <a:t>and </a:t>
            </a:r>
            <a:r>
              <a:rPr lang="en-GB" sz="1200" b="0" i="1" u="none" strike="noStrike" kern="1200" baseline="0" dirty="0" smtClean="0">
                <a:solidFill>
                  <a:schemeClr val="tx1"/>
                </a:solidFill>
                <a:latin typeface="Arial" charset="0"/>
                <a:ea typeface="+mn-ea"/>
                <a:cs typeface="+mn-cs"/>
              </a:rPr>
              <a:t>Treatment Development </a:t>
            </a:r>
            <a:r>
              <a:rPr lang="en-GB" sz="1200" b="0" i="0" u="none" strike="noStrike" kern="1200" baseline="0" dirty="0" smtClean="0">
                <a:solidFill>
                  <a:schemeClr val="tx1"/>
                </a:solidFill>
                <a:latin typeface="Arial" charset="0"/>
                <a:ea typeface="+mn-ea"/>
                <a:cs typeface="+mn-cs"/>
              </a:rPr>
              <a:t>(49, 44 and 47% respectively) which is consistent with their focus in determining the causes of disease and developing new strategies for both early diagnosis and novel treatments.</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Research Council funding supports </a:t>
            </a:r>
            <a:r>
              <a:rPr lang="en-GB" sz="1200" b="0" i="1" u="none" strike="noStrike" kern="1200" baseline="0" dirty="0" smtClean="0">
                <a:solidFill>
                  <a:schemeClr val="tx1"/>
                </a:solidFill>
                <a:latin typeface="Arial" charset="0"/>
                <a:ea typeface="+mn-ea"/>
                <a:cs typeface="+mn-cs"/>
              </a:rPr>
              <a:t>Aetiology </a:t>
            </a:r>
            <a:r>
              <a:rPr lang="en-GB" sz="1200" b="0" i="0" u="none" strike="noStrike" kern="1200" baseline="0" dirty="0" smtClean="0">
                <a:solidFill>
                  <a:schemeClr val="tx1"/>
                </a:solidFill>
                <a:latin typeface="Arial" charset="0"/>
                <a:ea typeface="+mn-ea"/>
                <a:cs typeface="+mn-cs"/>
              </a:rPr>
              <a:t>(49%) but also contributes over half of the basic research within </a:t>
            </a:r>
            <a:r>
              <a:rPr lang="en-GB" sz="1200" b="0" i="1" u="none" strike="noStrike" kern="1200" baseline="0" dirty="0" smtClean="0">
                <a:solidFill>
                  <a:schemeClr val="tx1"/>
                </a:solidFill>
                <a:latin typeface="Arial" charset="0"/>
                <a:ea typeface="+mn-ea"/>
                <a:cs typeface="+mn-cs"/>
              </a:rPr>
              <a:t>Underpinning </a:t>
            </a:r>
            <a:r>
              <a:rPr lang="en-GB" sz="1200" b="0" i="0" u="none" strike="noStrike" kern="1200" baseline="0" dirty="0" smtClean="0">
                <a:solidFill>
                  <a:schemeClr val="tx1"/>
                </a:solidFill>
                <a:latin typeface="Arial" charset="0"/>
                <a:ea typeface="+mn-ea"/>
                <a:cs typeface="+mn-cs"/>
              </a:rPr>
              <a:t>(62%), consistent with research council focus on discovery science.</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Government funders have a more patient/treatment focused portfolio, with a relatively small proportion (&lt;4%) of research in </a:t>
            </a:r>
            <a:r>
              <a:rPr lang="en-GB" sz="1200" b="0" i="1" u="none" strike="noStrike" kern="1200" baseline="0" dirty="0" smtClean="0">
                <a:solidFill>
                  <a:schemeClr val="tx1"/>
                </a:solidFill>
                <a:latin typeface="Arial" charset="0"/>
                <a:ea typeface="+mn-ea"/>
                <a:cs typeface="+mn-cs"/>
              </a:rPr>
              <a:t>Underpinning </a:t>
            </a:r>
            <a:r>
              <a:rPr lang="en-GB" sz="1200" b="0" i="0" u="none" strike="noStrike" kern="1200" baseline="0" dirty="0" smtClean="0">
                <a:solidFill>
                  <a:schemeClr val="tx1"/>
                </a:solidFill>
                <a:latin typeface="Arial" charset="0"/>
                <a:ea typeface="+mn-ea"/>
                <a:cs typeface="+mn-cs"/>
              </a:rPr>
              <a:t>or </a:t>
            </a:r>
            <a:r>
              <a:rPr lang="en-GB" sz="1200" b="0" i="1" u="none" strike="noStrike" kern="1200" baseline="0" dirty="0" smtClean="0">
                <a:solidFill>
                  <a:schemeClr val="tx1"/>
                </a:solidFill>
                <a:latin typeface="Arial" charset="0"/>
                <a:ea typeface="+mn-ea"/>
                <a:cs typeface="+mn-cs"/>
              </a:rPr>
              <a:t>Aetiology</a:t>
            </a:r>
            <a:r>
              <a:rPr lang="en-GB" sz="1200" b="0" i="0" u="none" strike="noStrike" kern="1200" baseline="0" dirty="0" smtClean="0">
                <a:solidFill>
                  <a:schemeClr val="tx1"/>
                </a:solidFill>
                <a:latin typeface="Arial" charset="0"/>
                <a:ea typeface="+mn-ea"/>
                <a:cs typeface="+mn-cs"/>
              </a:rPr>
              <a:t>, and therefore provide the majority of funding in </a:t>
            </a:r>
            <a:r>
              <a:rPr lang="en-GB" sz="1200" b="0" i="1" u="none" strike="noStrike" kern="1200" baseline="0" dirty="0" smtClean="0">
                <a:solidFill>
                  <a:schemeClr val="tx1"/>
                </a:solidFill>
                <a:latin typeface="Arial" charset="0"/>
                <a:ea typeface="+mn-ea"/>
                <a:cs typeface="+mn-cs"/>
              </a:rPr>
              <a:t>Treatment Evaluation,</a:t>
            </a:r>
          </a:p>
          <a:p>
            <a:r>
              <a:rPr lang="en-GB" sz="1200" b="0" i="1" u="none" strike="noStrike" kern="1200" baseline="0" dirty="0" smtClean="0">
                <a:solidFill>
                  <a:schemeClr val="tx1"/>
                </a:solidFill>
                <a:latin typeface="Arial" charset="0"/>
                <a:ea typeface="+mn-ea"/>
                <a:cs typeface="+mn-cs"/>
              </a:rPr>
              <a:t>Disease Management </a:t>
            </a:r>
            <a:r>
              <a:rPr lang="en-GB" sz="1200" b="0" i="0" u="none" strike="noStrike" kern="1200" baseline="0" dirty="0" smtClean="0">
                <a:solidFill>
                  <a:schemeClr val="tx1"/>
                </a:solidFill>
                <a:latin typeface="Arial" charset="0"/>
                <a:ea typeface="+mn-ea"/>
                <a:cs typeface="+mn-cs"/>
              </a:rPr>
              <a:t>and </a:t>
            </a:r>
            <a:r>
              <a:rPr lang="en-GB" sz="1200" b="0" i="1" u="none" strike="noStrike" kern="1200" baseline="0" dirty="0" smtClean="0">
                <a:solidFill>
                  <a:schemeClr val="tx1"/>
                </a:solidFill>
                <a:latin typeface="Arial" charset="0"/>
                <a:ea typeface="+mn-ea"/>
                <a:cs typeface="+mn-cs"/>
              </a:rPr>
              <a:t>Health Services </a:t>
            </a:r>
            <a:r>
              <a:rPr lang="en-GB" sz="1200" b="0" i="0" u="none" strike="noStrike" kern="1200" baseline="0" dirty="0" smtClean="0">
                <a:solidFill>
                  <a:schemeClr val="tx1"/>
                </a:solidFill>
                <a:latin typeface="Arial" charset="0"/>
                <a:ea typeface="+mn-ea"/>
                <a:cs typeface="+mn-cs"/>
              </a:rPr>
              <a:t>(47, 70, 54% respectively).</a:t>
            </a:r>
          </a:p>
          <a:p>
            <a:endParaRPr lang="en-GB" sz="1200" dirty="0" smtClean="0">
              <a:latin typeface="Arial Narrow" pitchFamily="34" charset="0"/>
            </a:endParaRPr>
          </a:p>
          <a:p>
            <a:pPr>
              <a:lnSpc>
                <a:spcPct val="90000"/>
              </a:lnSpc>
              <a:spcBef>
                <a:spcPct val="40000"/>
              </a:spcBef>
            </a:pPr>
            <a:r>
              <a:rPr lang="en-GB" sz="1200" b="1" u="sng" dirty="0" smtClean="0">
                <a:latin typeface="Arial Narrow" pitchFamily="34" charset="0"/>
              </a:rPr>
              <a:t>Further information:</a:t>
            </a:r>
          </a:p>
          <a:p>
            <a:pPr>
              <a:lnSpc>
                <a:spcPct val="90000"/>
              </a:lnSpc>
              <a:spcBef>
                <a:spcPct val="40000"/>
              </a:spcBef>
            </a:pPr>
            <a:r>
              <a:rPr lang="en-GB" sz="1200" dirty="0" smtClean="0">
                <a:latin typeface="Arial Narrow" pitchFamily="34" charset="0"/>
              </a:rPr>
              <a:t>Further details of the UK Health Research Analysis and the underlying Health Research Classification System can be found on the UKCRC website: </a:t>
            </a:r>
            <a:r>
              <a:rPr lang="en-GB" sz="1200" b="1" dirty="0" smtClean="0">
                <a:latin typeface="Arial Narrow" pitchFamily="34" charset="0"/>
              </a:rPr>
              <a:t>http://www.ukcrc.org/activities/coordinatingresearchfunding/ukhealthresearchanalysis.aspx</a:t>
            </a:r>
          </a:p>
          <a:p>
            <a:pPr>
              <a:spcBef>
                <a:spcPct val="40000"/>
              </a:spcBef>
            </a:pPr>
            <a:r>
              <a:rPr lang="en-GB" sz="1200" dirty="0" smtClean="0">
                <a:latin typeface="Arial Narrow" pitchFamily="34" charset="0"/>
              </a:rPr>
              <a:t>A copy of the all Health Research Analyses can be downloaded from:</a:t>
            </a:r>
          </a:p>
          <a:p>
            <a:pPr>
              <a:spcBef>
                <a:spcPct val="40000"/>
              </a:spcBef>
            </a:pPr>
            <a:r>
              <a:rPr lang="en-GB" sz="1200" b="1" dirty="0" smtClean="0">
                <a:latin typeface="Arial Narrow" pitchFamily="34" charset="0"/>
              </a:rPr>
              <a:t>http://www.hrcsonline.net/pages/reports</a:t>
            </a:r>
          </a:p>
          <a:p>
            <a:pPr>
              <a:lnSpc>
                <a:spcPct val="90000"/>
              </a:lnSpc>
              <a:spcBef>
                <a:spcPct val="40000"/>
              </a:spcBef>
            </a:pPr>
            <a:r>
              <a:rPr lang="en-GB" sz="1200" dirty="0" smtClean="0">
                <a:latin typeface="Arial Narrow" pitchFamily="34" charset="0"/>
              </a:rPr>
              <a:t>Or contact the UKCRC Secretariat at </a:t>
            </a:r>
            <a:r>
              <a:rPr lang="en-GB" sz="1200" b="1" dirty="0" smtClean="0">
                <a:latin typeface="Arial Narrow" pitchFamily="34" charset="0"/>
              </a:rPr>
              <a:t>info@ukcrc.org</a:t>
            </a:r>
            <a:r>
              <a:rPr lang="en-GB" sz="1200" dirty="0" smtClean="0">
                <a:latin typeface="Arial Narrow" pitchFamily="34" charset="0"/>
              </a:rPr>
              <a:t>, phone </a:t>
            </a:r>
            <a:r>
              <a:rPr lang="en-GB" sz="1200" b="1" dirty="0" smtClean="0">
                <a:latin typeface="Arial Narrow" pitchFamily="34" charset="0"/>
              </a:rPr>
              <a:t>0207 670 5294</a:t>
            </a:r>
            <a:r>
              <a:rPr lang="en-GB" sz="1200" dirty="0" smtClean="0">
                <a:latin typeface="Arial Narrow" pitchFamily="34" charset="0"/>
              </a:rPr>
              <a:t>.</a:t>
            </a:r>
          </a:p>
          <a:p>
            <a:endParaRPr lang="en-GB" dirty="0"/>
          </a:p>
        </p:txBody>
      </p:sp>
      <p:sp>
        <p:nvSpPr>
          <p:cNvPr id="4" name="Slide Number Placeholder 3"/>
          <p:cNvSpPr>
            <a:spLocks noGrp="1"/>
          </p:cNvSpPr>
          <p:nvPr>
            <p:ph type="sldNum" sz="quarter" idx="10"/>
          </p:nvPr>
        </p:nvSpPr>
        <p:spPr/>
        <p:txBody>
          <a:bodyPr/>
          <a:lstStyle/>
          <a:p>
            <a:fld id="{EDBFA8ED-51FF-427E-ADAC-CB4976AAF923}" type="slidenum">
              <a:rPr lang="en-GB" smtClean="0"/>
              <a:pPr/>
              <a:t>11</a:t>
            </a:fld>
            <a:endParaRPr lang="en-GB"/>
          </a:p>
        </p:txBody>
      </p:sp>
    </p:spTree>
    <p:extLst>
      <p:ext uri="{BB962C8B-B14F-4D97-AF65-F5344CB8AC3E}">
        <p14:creationId xmlns:p14="http://schemas.microsoft.com/office/powerpoint/2010/main" val="1918653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40000"/>
              </a:spcBef>
            </a:pPr>
            <a:r>
              <a:rPr lang="en-GB" sz="1200" b="1" u="sng" dirty="0" smtClean="0">
                <a:latin typeface="Arial Narrow" pitchFamily="34" charset="0"/>
              </a:rPr>
              <a:t>Presentation notes:</a:t>
            </a:r>
          </a:p>
          <a:p>
            <a:pPr marL="0" marR="0" indent="0" algn="l" defTabSz="914400" rtl="0" eaLnBrk="1" fontAlgn="base" latinLnBrk="0" hangingPunct="1">
              <a:lnSpc>
                <a:spcPct val="90000"/>
              </a:lnSpc>
              <a:spcBef>
                <a:spcPct val="40000"/>
              </a:spcBef>
              <a:spcAft>
                <a:spcPct val="0"/>
              </a:spcAft>
              <a:buClrTx/>
              <a:buSzTx/>
              <a:buFontTx/>
              <a:buNone/>
              <a:tabLst/>
              <a:defRPr/>
            </a:pPr>
            <a:r>
              <a:rPr lang="en-GB" sz="1200" dirty="0" smtClean="0">
                <a:latin typeface="Arial Narrow" pitchFamily="34" charset="0"/>
              </a:rPr>
              <a:t>This figure shows the distribution of the collective research portfolio for all 64 funders across the health categories,</a:t>
            </a:r>
            <a:r>
              <a:rPr lang="en-GB" sz="1200" baseline="0" dirty="0" smtClean="0">
                <a:latin typeface="Arial Narrow" pitchFamily="34" charset="0"/>
              </a:rPr>
              <a:t> segregated by funding sector</a:t>
            </a:r>
            <a:r>
              <a:rPr lang="en-GB" sz="1200" dirty="0" smtClean="0">
                <a:latin typeface="Arial Narrow" pitchFamily="34" charset="0"/>
              </a:rPr>
              <a:t>. This comparison</a:t>
            </a:r>
            <a:r>
              <a:rPr lang="en-GB" sz="1200" baseline="0" dirty="0" smtClean="0">
                <a:latin typeface="Arial Narrow" pitchFamily="34" charset="0"/>
              </a:rPr>
              <a:t> is new to the UK Health Research Analysis report series in 2014.</a:t>
            </a:r>
          </a:p>
          <a:p>
            <a:pPr marL="0" marR="0" indent="0" algn="l" defTabSz="914400" rtl="0" eaLnBrk="1" fontAlgn="base" latinLnBrk="0" hangingPunct="1">
              <a:lnSpc>
                <a:spcPct val="90000"/>
              </a:lnSpc>
              <a:spcBef>
                <a:spcPct val="40000"/>
              </a:spcBef>
              <a:spcAft>
                <a:spcPct val="0"/>
              </a:spcAft>
              <a:buClrTx/>
              <a:buSzTx/>
              <a:buFontTx/>
              <a:buNone/>
              <a:tabLst/>
              <a:defRPr/>
            </a:pPr>
            <a:endParaRPr lang="en-GB" sz="1200" baseline="0" dirty="0" smtClean="0">
              <a:latin typeface="Arial Narrow" pitchFamily="34" charset="0"/>
            </a:endParaRPr>
          </a:p>
          <a:p>
            <a:pPr marL="0" marR="0" indent="0" algn="l" defTabSz="914400" rtl="0" eaLnBrk="1" fontAlgn="base" latinLnBrk="0" hangingPunct="1">
              <a:lnSpc>
                <a:spcPct val="90000"/>
              </a:lnSpc>
              <a:spcBef>
                <a:spcPct val="40000"/>
              </a:spcBef>
              <a:spcAft>
                <a:spcPct val="0"/>
              </a:spcAft>
              <a:buClrTx/>
              <a:buSzTx/>
              <a:buFontTx/>
              <a:buNone/>
              <a:tabLst/>
              <a:defRPr/>
            </a:pPr>
            <a:r>
              <a:rPr lang="en-GB" sz="1200" baseline="0" dirty="0" smtClean="0">
                <a:latin typeface="Arial Narrow" pitchFamily="34" charset="0"/>
              </a:rPr>
              <a:t>This figure is split into two panels to show the largest seven categories (funding &gt;£60m, top panel) and smaller 14 categories (funding &lt;£60m, bottom panel) more clearly.</a:t>
            </a:r>
          </a:p>
          <a:p>
            <a:pPr marL="0" marR="0" indent="0" algn="l" defTabSz="914400" rtl="0" eaLnBrk="1" fontAlgn="base" latinLnBrk="0" hangingPunct="1">
              <a:lnSpc>
                <a:spcPct val="90000"/>
              </a:lnSpc>
              <a:spcBef>
                <a:spcPct val="40000"/>
              </a:spcBef>
              <a:spcAft>
                <a:spcPct val="0"/>
              </a:spcAft>
              <a:buClrTx/>
              <a:buSzTx/>
              <a:buFontTx/>
              <a:buNone/>
              <a:tabLst/>
              <a:defRPr/>
            </a:pPr>
            <a:endParaRPr lang="en-GB" sz="1200" baseline="0" dirty="0" smtClean="0">
              <a:latin typeface="Arial Narrow" pitchFamily="34" charset="0"/>
            </a:endParaRPr>
          </a:p>
          <a:p>
            <a:pPr marL="0" marR="0" indent="0" algn="l" defTabSz="914400" rtl="0" eaLnBrk="1" fontAlgn="base" latinLnBrk="0" hangingPunct="1">
              <a:lnSpc>
                <a:spcPct val="90000"/>
              </a:lnSpc>
              <a:spcBef>
                <a:spcPct val="40000"/>
              </a:spcBef>
              <a:spcAft>
                <a:spcPct val="0"/>
              </a:spcAft>
              <a:buClrTx/>
              <a:buSzTx/>
              <a:buFontTx/>
              <a:buNone/>
              <a:tabLst/>
              <a:defRPr/>
            </a:pPr>
            <a:r>
              <a:rPr lang="en-GB" sz="1200" baseline="0" dirty="0" smtClean="0">
                <a:latin typeface="Arial Narrow" pitchFamily="34" charset="0"/>
              </a:rPr>
              <a:t>Charity sector funding constitutes all 52 medical research charities. Public sector funding is subdivided by RCUK (research councils; MRC, BBSRC, EPSRC, ESRC, NERC, AHRC) and Government (Health Departments, Innovate UK, NC3Rs).</a:t>
            </a:r>
            <a:endParaRPr lang="en-GB" sz="1200" dirty="0" smtClean="0">
              <a:latin typeface="Arial Narrow" pitchFamily="34" charset="0"/>
            </a:endParaRPr>
          </a:p>
          <a:p>
            <a:pPr>
              <a:lnSpc>
                <a:spcPct val="90000"/>
              </a:lnSpc>
              <a:spcBef>
                <a:spcPct val="40000"/>
              </a:spcBef>
            </a:pPr>
            <a:endParaRPr lang="en-GB" sz="1200" dirty="0" smtClean="0">
              <a:latin typeface="Arial Narrow" pitchFamily="34" charset="0"/>
            </a:endParaRPr>
          </a:p>
          <a:p>
            <a:r>
              <a:rPr lang="en-GB" sz="1200" b="0" i="0" u="none" strike="noStrike" kern="1200" baseline="0" dirty="0" smtClean="0">
                <a:solidFill>
                  <a:schemeClr val="tx1"/>
                </a:solidFill>
                <a:latin typeface="Arial" charset="0"/>
                <a:ea typeface="+mn-ea"/>
                <a:cs typeface="+mn-cs"/>
              </a:rPr>
              <a:t>Research Councils support the majority of </a:t>
            </a:r>
            <a:r>
              <a:rPr lang="en-GB" sz="1200" b="0" i="1" u="none" strike="noStrike" kern="1200" baseline="0" dirty="0" smtClean="0">
                <a:solidFill>
                  <a:schemeClr val="tx1"/>
                </a:solidFill>
                <a:latin typeface="Arial" charset="0"/>
                <a:ea typeface="+mn-ea"/>
                <a:cs typeface="+mn-cs"/>
              </a:rPr>
              <a:t>Generic Health Research </a:t>
            </a:r>
            <a:r>
              <a:rPr lang="en-GB" sz="1200" b="0" i="0" u="none" strike="noStrike" kern="1200" baseline="0" dirty="0" smtClean="0">
                <a:solidFill>
                  <a:schemeClr val="tx1"/>
                </a:solidFill>
                <a:latin typeface="Arial" charset="0"/>
                <a:ea typeface="+mn-ea"/>
                <a:cs typeface="+mn-cs"/>
              </a:rPr>
              <a:t>(64%), which is often used in conjunction with </a:t>
            </a:r>
            <a:r>
              <a:rPr lang="en-GB" sz="1200" b="0" i="1" u="none" strike="noStrike" kern="1200" baseline="0" dirty="0" smtClean="0">
                <a:solidFill>
                  <a:schemeClr val="tx1"/>
                </a:solidFill>
                <a:latin typeface="Arial" charset="0"/>
                <a:ea typeface="+mn-ea"/>
                <a:cs typeface="+mn-cs"/>
              </a:rPr>
              <a:t>Underpinning </a:t>
            </a:r>
            <a:r>
              <a:rPr lang="en-GB" sz="1200" b="0" i="0" u="none" strike="noStrike" kern="1200" baseline="0" dirty="0" smtClean="0">
                <a:solidFill>
                  <a:schemeClr val="tx1"/>
                </a:solidFill>
                <a:latin typeface="Arial" charset="0"/>
                <a:ea typeface="+mn-ea"/>
                <a:cs typeface="+mn-cs"/>
              </a:rPr>
              <a:t>in studies of basic biological processes.</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Charities support the majority of funding for </a:t>
            </a:r>
            <a:r>
              <a:rPr lang="en-GB" sz="1200" b="0" i="1" u="none" strike="noStrike" kern="1200" baseline="0" dirty="0" smtClean="0">
                <a:solidFill>
                  <a:schemeClr val="tx1"/>
                </a:solidFill>
                <a:latin typeface="Arial" charset="0"/>
                <a:ea typeface="+mn-ea"/>
                <a:cs typeface="+mn-cs"/>
              </a:rPr>
              <a:t>Cancer </a:t>
            </a:r>
            <a:r>
              <a:rPr lang="en-GB" sz="1200" b="0" i="0" u="none" strike="noStrike" kern="1200" baseline="0" dirty="0" smtClean="0">
                <a:solidFill>
                  <a:schemeClr val="tx1"/>
                </a:solidFill>
                <a:latin typeface="Arial" charset="0"/>
                <a:ea typeface="+mn-ea"/>
                <a:cs typeface="+mn-cs"/>
              </a:rPr>
              <a:t>(£299m, 74%), primarily by Cancer Research UK (84%, £252m) although 12 of the 48 medium to smaller charities also have an exclusively cancer-based portfolio. Similarly 60 per cent (£82.5m) of all </a:t>
            </a:r>
            <a:r>
              <a:rPr lang="en-GB" sz="1200" b="0" i="1" u="none" strike="noStrike" kern="1200" baseline="0" dirty="0" smtClean="0">
                <a:solidFill>
                  <a:schemeClr val="tx1"/>
                </a:solidFill>
                <a:latin typeface="Arial" charset="0"/>
                <a:ea typeface="+mn-ea"/>
                <a:cs typeface="+mn-cs"/>
              </a:rPr>
              <a:t>Cardiovascular </a:t>
            </a:r>
            <a:r>
              <a:rPr lang="en-GB" sz="1200" b="0" i="0" u="none" strike="noStrike" kern="1200" baseline="0" dirty="0" smtClean="0">
                <a:solidFill>
                  <a:schemeClr val="tx1"/>
                </a:solidFill>
                <a:latin typeface="Arial" charset="0"/>
                <a:ea typeface="+mn-ea"/>
                <a:cs typeface="+mn-cs"/>
              </a:rPr>
              <a:t>funding is by charities, primarily by the British Heart Foundation (86%, £70.8m).</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Correlation analysis showed charities, research councils and Government funders all prioritise in similar ways (Spearman’s coefficients 0.91 to 0.97). The reasons for this correlation are unclear but may relate to similar strategic priorities in public funding and the capacity for funding in certain areas.</a:t>
            </a:r>
          </a:p>
          <a:p>
            <a:endParaRPr lang="en-GB" sz="1200" b="0" i="0" u="none" strike="noStrike" kern="1200" baseline="0" dirty="0" smtClean="0">
              <a:solidFill>
                <a:schemeClr val="tx1"/>
              </a:solidFill>
              <a:latin typeface="Arial" charset="0"/>
              <a:ea typeface="+mn-ea"/>
              <a:cs typeface="+mn-cs"/>
            </a:endParaRPr>
          </a:p>
          <a:p>
            <a:endParaRPr lang="en-GB" sz="1200" dirty="0" smtClean="0">
              <a:latin typeface="Arial Narrow" pitchFamily="34" charset="0"/>
            </a:endParaRPr>
          </a:p>
          <a:p>
            <a:pPr>
              <a:lnSpc>
                <a:spcPct val="90000"/>
              </a:lnSpc>
              <a:spcBef>
                <a:spcPct val="40000"/>
              </a:spcBef>
            </a:pPr>
            <a:r>
              <a:rPr lang="en-GB" sz="1200" b="1" u="sng" dirty="0" smtClean="0">
                <a:latin typeface="Arial Narrow" pitchFamily="34" charset="0"/>
              </a:rPr>
              <a:t>Further information:</a:t>
            </a:r>
          </a:p>
          <a:p>
            <a:pPr>
              <a:lnSpc>
                <a:spcPct val="90000"/>
              </a:lnSpc>
              <a:spcBef>
                <a:spcPct val="40000"/>
              </a:spcBef>
            </a:pPr>
            <a:r>
              <a:rPr lang="en-GB" sz="1200" dirty="0" smtClean="0">
                <a:latin typeface="Arial Narrow" pitchFamily="34" charset="0"/>
              </a:rPr>
              <a:t>Further details of the UK Health Research Analysis and the underlying Health Research Classification System can be found on the UKCRC website: </a:t>
            </a:r>
            <a:r>
              <a:rPr lang="en-GB" sz="1200" b="1" dirty="0" smtClean="0">
                <a:latin typeface="Arial Narrow" pitchFamily="34" charset="0"/>
              </a:rPr>
              <a:t>http://www.ukcrc.org/activities/coordinatingresearchfunding/ukhealthresearchanalysis.aspx</a:t>
            </a:r>
          </a:p>
          <a:p>
            <a:pPr>
              <a:spcBef>
                <a:spcPct val="40000"/>
              </a:spcBef>
            </a:pPr>
            <a:r>
              <a:rPr lang="en-GB" sz="1200" dirty="0" smtClean="0">
                <a:latin typeface="Arial Narrow" pitchFamily="34" charset="0"/>
              </a:rPr>
              <a:t>A copy of the all Health Research Analyses can be downloaded from:</a:t>
            </a:r>
          </a:p>
          <a:p>
            <a:pPr>
              <a:spcBef>
                <a:spcPct val="40000"/>
              </a:spcBef>
            </a:pPr>
            <a:r>
              <a:rPr lang="en-GB" sz="1200" b="1" dirty="0" smtClean="0">
                <a:latin typeface="Arial Narrow" pitchFamily="34" charset="0"/>
              </a:rPr>
              <a:t>http://www.hrcsonline.net/pages/reports</a:t>
            </a:r>
          </a:p>
          <a:p>
            <a:pPr>
              <a:lnSpc>
                <a:spcPct val="90000"/>
              </a:lnSpc>
              <a:spcBef>
                <a:spcPct val="40000"/>
              </a:spcBef>
            </a:pPr>
            <a:r>
              <a:rPr lang="en-GB" sz="1200" dirty="0" smtClean="0">
                <a:latin typeface="Arial Narrow" pitchFamily="34" charset="0"/>
              </a:rPr>
              <a:t>Or contact the UKCRC Secretariat at </a:t>
            </a:r>
            <a:r>
              <a:rPr lang="en-GB" sz="1200" b="1" dirty="0" smtClean="0">
                <a:latin typeface="Arial Narrow" pitchFamily="34" charset="0"/>
              </a:rPr>
              <a:t>info@ukcrc.org</a:t>
            </a:r>
            <a:r>
              <a:rPr lang="en-GB" sz="1200" dirty="0" smtClean="0">
                <a:latin typeface="Arial Narrow" pitchFamily="34" charset="0"/>
              </a:rPr>
              <a:t>, phone </a:t>
            </a:r>
            <a:r>
              <a:rPr lang="en-GB" sz="1200" b="1" dirty="0" smtClean="0">
                <a:latin typeface="Arial Narrow" pitchFamily="34" charset="0"/>
              </a:rPr>
              <a:t>0207 670 5294</a:t>
            </a:r>
            <a:r>
              <a:rPr lang="en-GB" sz="1200" dirty="0" smtClean="0">
                <a:latin typeface="Arial Narrow" pitchFamily="34" charset="0"/>
              </a:rPr>
              <a:t>.</a:t>
            </a:r>
          </a:p>
          <a:p>
            <a:endParaRPr lang="en-GB" dirty="0"/>
          </a:p>
        </p:txBody>
      </p:sp>
      <p:sp>
        <p:nvSpPr>
          <p:cNvPr id="4" name="Slide Number Placeholder 3"/>
          <p:cNvSpPr>
            <a:spLocks noGrp="1"/>
          </p:cNvSpPr>
          <p:nvPr>
            <p:ph type="sldNum" sz="quarter" idx="10"/>
          </p:nvPr>
        </p:nvSpPr>
        <p:spPr/>
        <p:txBody>
          <a:bodyPr/>
          <a:lstStyle/>
          <a:p>
            <a:fld id="{EDBFA8ED-51FF-427E-ADAC-CB4976AAF923}" type="slidenum">
              <a:rPr lang="en-GB" smtClean="0"/>
              <a:pPr/>
              <a:t>12</a:t>
            </a:fld>
            <a:endParaRPr lang="en-GB"/>
          </a:p>
        </p:txBody>
      </p:sp>
    </p:spTree>
    <p:extLst>
      <p:ext uri="{BB962C8B-B14F-4D97-AF65-F5344CB8AC3E}">
        <p14:creationId xmlns:p14="http://schemas.microsoft.com/office/powerpoint/2010/main" val="1417831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030288" y="650875"/>
            <a:ext cx="4333875" cy="3251200"/>
          </a:xfrm>
          <a:ln/>
        </p:spPr>
      </p:sp>
      <p:sp>
        <p:nvSpPr>
          <p:cNvPr id="21507" name="Notes Placeholder 2"/>
          <p:cNvSpPr>
            <a:spLocks noGrp="1"/>
          </p:cNvSpPr>
          <p:nvPr>
            <p:ph type="body" idx="1"/>
          </p:nvPr>
        </p:nvSpPr>
        <p:spPr>
          <a:noFill/>
        </p:spPr>
        <p:txBody>
          <a:bodyPr/>
          <a:lstStyle/>
          <a:p>
            <a:pPr>
              <a:lnSpc>
                <a:spcPct val="90000"/>
              </a:lnSpc>
              <a:spcBef>
                <a:spcPct val="40000"/>
              </a:spcBef>
            </a:pPr>
            <a:r>
              <a:rPr lang="en-GB" sz="1200" b="1" u="sng" dirty="0" smtClean="0">
                <a:latin typeface="Arial Narrow" pitchFamily="34" charset="0"/>
              </a:rPr>
              <a:t>Presentation notes: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latin typeface="Arial (Body)"/>
              </a:rPr>
              <a:t>The UK Health Research Analyses</a:t>
            </a:r>
            <a:r>
              <a:rPr lang="en-GB" sz="1200" baseline="0" dirty="0" smtClean="0">
                <a:latin typeface="Arial (Body)"/>
              </a:rPr>
              <a:t> </a:t>
            </a:r>
            <a:r>
              <a:rPr lang="en-GB" sz="1200" dirty="0" smtClean="0">
                <a:latin typeface="Arial (Body)"/>
              </a:rPr>
              <a:t>constitute a ‘bottom up’ estimate of public and charitable funding.</a:t>
            </a:r>
            <a:r>
              <a:rPr lang="en-GB" sz="1200" baseline="0" dirty="0" smtClean="0">
                <a:latin typeface="Arial (Body)"/>
              </a:rPr>
              <a:t> In the 2009/10 and 2014 reports, this was compared against an estimate of </a:t>
            </a:r>
            <a:r>
              <a:rPr lang="en-GB" sz="1200" dirty="0" smtClean="0">
                <a:latin typeface="Arial (Body)"/>
              </a:rPr>
              <a:t>overall UK health relevant expenditure.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smtClean="0">
              <a:latin typeface="Arial (Body)"/>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latin typeface="Arial (Body)"/>
              </a:rPr>
              <a:t>This estimate requires a ‘top down’ calculation based on total R&amp;D funding in the UK, provided by the Office</a:t>
            </a:r>
            <a:r>
              <a:rPr lang="en-GB" sz="1200" baseline="0" dirty="0" smtClean="0">
                <a:latin typeface="Arial (Body)"/>
              </a:rPr>
              <a:t> for National Statistics in the form of the Gross Expenditure on Research and Development (2013).</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baseline="0" dirty="0" smtClean="0">
              <a:latin typeface="Arial (Body)"/>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aseline="0" dirty="0" smtClean="0">
                <a:latin typeface="Arial (Body)"/>
              </a:rPr>
              <a:t>This provides values for R&amp;D expenditure for all performing sectors, but does not segregate by R&amp;D type. See Appendix 4 of the 2014 analysis for full details of how a </a:t>
            </a:r>
            <a:r>
              <a:rPr lang="en-GB" sz="1200" u="sng" baseline="0" dirty="0" smtClean="0">
                <a:latin typeface="Arial (Body)"/>
              </a:rPr>
              <a:t>health relevant</a:t>
            </a:r>
            <a:r>
              <a:rPr lang="en-GB" sz="1200" u="none" baseline="0" dirty="0" smtClean="0">
                <a:latin typeface="Arial (Body)"/>
              </a:rPr>
              <a:t> </a:t>
            </a:r>
            <a:r>
              <a:rPr lang="en-GB" sz="1200" baseline="0" dirty="0" smtClean="0">
                <a:latin typeface="Arial (Body)"/>
              </a:rPr>
              <a:t>proportion of these totals were calculated.</a:t>
            </a:r>
            <a:endParaRPr lang="en-GB" sz="1200" dirty="0" smtClean="0">
              <a:latin typeface="Arial (Body)"/>
            </a:endParaRP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The 2014 Analysis showed a combined spend on direct research of £2.03bn and a further £985m on infrastructure.</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An assessment of additional sources of support funding was also carried out. This includes other Government support programmes, such as the Charity Research Support Fund, QQR funding, and NHS support for clinical academics. While outside of the normal scope of the analysis, these additional funding sources provide another £1bn in funding to UK health research.</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Taken together, more than £4bn of spending can be accounted for in this analysis. Compared to the estimation of total UK health relevant expenditure, the 2014 analysis accounts for almost half of this total (47%). If business spending (£4.1bn) is excluded, the 2014 analysis accounts for 91% of all public/charitable funding for UK health research.</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Comparison of estimates for total UK health expenditure from 2009/10 and 2014 suggests an overall decrease in health R&amp;D spending in the last five years (approx. -£780m). The majority of this decrease comes from reduced spending in the pharmaceutical industry (-£700m).</a:t>
            </a:r>
          </a:p>
          <a:p>
            <a:endParaRPr lang="en-GB" sz="1200" dirty="0" smtClean="0">
              <a:latin typeface="Arial Narrow" pitchFamily="34" charset="0"/>
            </a:endParaRPr>
          </a:p>
          <a:p>
            <a:pPr>
              <a:lnSpc>
                <a:spcPct val="90000"/>
              </a:lnSpc>
              <a:spcBef>
                <a:spcPct val="40000"/>
              </a:spcBef>
            </a:pPr>
            <a:r>
              <a:rPr lang="en-GB" sz="1200" b="1" u="sng" dirty="0" smtClean="0">
                <a:latin typeface="Arial Narrow" pitchFamily="34" charset="0"/>
              </a:rPr>
              <a:t>Further information:</a:t>
            </a:r>
          </a:p>
          <a:p>
            <a:pPr>
              <a:lnSpc>
                <a:spcPct val="90000"/>
              </a:lnSpc>
              <a:spcBef>
                <a:spcPct val="40000"/>
              </a:spcBef>
            </a:pPr>
            <a:r>
              <a:rPr lang="en-GB" sz="1200" dirty="0" smtClean="0">
                <a:latin typeface="Arial Narrow" pitchFamily="34" charset="0"/>
              </a:rPr>
              <a:t>Further details of the UK Health Research Analysis and the underlying Health Research Classification System can be found on the UKCRC website: </a:t>
            </a:r>
            <a:r>
              <a:rPr lang="en-GB" sz="1200" b="1" dirty="0" smtClean="0">
                <a:latin typeface="Arial Narrow" pitchFamily="34" charset="0"/>
              </a:rPr>
              <a:t>http://www.ukcrc.org/activities/coordinatingresearchfunding/ukhealthresearchanalysis.aspx</a:t>
            </a:r>
          </a:p>
          <a:p>
            <a:pPr>
              <a:spcBef>
                <a:spcPct val="40000"/>
              </a:spcBef>
            </a:pPr>
            <a:r>
              <a:rPr lang="en-GB" sz="1200" dirty="0" smtClean="0">
                <a:latin typeface="Arial Narrow" pitchFamily="34" charset="0"/>
              </a:rPr>
              <a:t>A copy of the all Health Research Analyses can be downloaded from:</a:t>
            </a:r>
          </a:p>
          <a:p>
            <a:pPr>
              <a:spcBef>
                <a:spcPct val="40000"/>
              </a:spcBef>
            </a:pPr>
            <a:r>
              <a:rPr lang="en-GB" sz="1200" b="1" dirty="0" smtClean="0">
                <a:latin typeface="Arial Narrow" pitchFamily="34" charset="0"/>
              </a:rPr>
              <a:t>http://www.hrcsonline.net/pages/reports</a:t>
            </a:r>
          </a:p>
          <a:p>
            <a:pPr>
              <a:lnSpc>
                <a:spcPct val="90000"/>
              </a:lnSpc>
              <a:spcBef>
                <a:spcPct val="40000"/>
              </a:spcBef>
            </a:pPr>
            <a:r>
              <a:rPr lang="en-GB" sz="1200" dirty="0" smtClean="0">
                <a:latin typeface="Arial Narrow" pitchFamily="34" charset="0"/>
              </a:rPr>
              <a:t>Or contact the UKCRC Secretariat at </a:t>
            </a:r>
            <a:r>
              <a:rPr lang="en-GB" sz="1200" b="1" dirty="0" smtClean="0">
                <a:latin typeface="Arial Narrow" pitchFamily="34" charset="0"/>
              </a:rPr>
              <a:t>info@ukcrc.org</a:t>
            </a:r>
            <a:r>
              <a:rPr lang="en-GB" sz="1200" dirty="0" smtClean="0">
                <a:latin typeface="Arial Narrow" pitchFamily="34" charset="0"/>
              </a:rPr>
              <a:t>, phone </a:t>
            </a:r>
            <a:r>
              <a:rPr lang="en-GB" sz="1200" b="1" dirty="0" smtClean="0">
                <a:latin typeface="Arial Narrow" pitchFamily="34" charset="0"/>
              </a:rPr>
              <a:t>0207 670 5294</a:t>
            </a:r>
            <a:r>
              <a:rPr lang="en-GB" sz="1200" dirty="0" smtClean="0">
                <a:latin typeface="Arial Narrow" pitchFamily="34" charset="0"/>
              </a:rPr>
              <a:t>.</a:t>
            </a:r>
          </a:p>
        </p:txBody>
      </p:sp>
      <p:sp>
        <p:nvSpPr>
          <p:cNvPr id="21508" name="Slide Number Placeholder 3"/>
          <p:cNvSpPr>
            <a:spLocks noGrp="1"/>
          </p:cNvSpPr>
          <p:nvPr>
            <p:ph type="sldNum" sz="quarter"/>
          </p:nvPr>
        </p:nvSpPr>
        <p:spPr>
          <a:noFill/>
        </p:spPr>
        <p:txBody>
          <a:bodyPr/>
          <a:lstStyle>
            <a:lvl1pPr eaLnBrk="0" hangingPunct="0">
              <a:tabLst>
                <a:tab pos="653971" algn="l"/>
                <a:tab pos="1307943" algn="l"/>
                <a:tab pos="1961914" algn="l"/>
                <a:tab pos="2615885" algn="l"/>
              </a:tabLst>
              <a:defRPr>
                <a:solidFill>
                  <a:schemeClr val="bg1"/>
                </a:solidFill>
                <a:latin typeface="Arial" charset="0"/>
                <a:ea typeface="Lucida Sans Unicode" pitchFamily="34" charset="0"/>
                <a:cs typeface="Lucida Sans Unicode" pitchFamily="34" charset="0"/>
              </a:defRPr>
            </a:lvl1pPr>
            <a:lvl2pPr eaLnBrk="0" hangingPunct="0">
              <a:tabLst>
                <a:tab pos="653971" algn="l"/>
                <a:tab pos="1307943" algn="l"/>
                <a:tab pos="1961914" algn="l"/>
                <a:tab pos="2615885" algn="l"/>
              </a:tabLst>
              <a:defRPr>
                <a:solidFill>
                  <a:schemeClr val="bg1"/>
                </a:solidFill>
                <a:latin typeface="Arial" charset="0"/>
                <a:ea typeface="Lucida Sans Unicode" pitchFamily="34" charset="0"/>
                <a:cs typeface="Lucida Sans Unicode" pitchFamily="34" charset="0"/>
              </a:defRPr>
            </a:lvl2pPr>
            <a:lvl3pPr eaLnBrk="0" hangingPunct="0">
              <a:tabLst>
                <a:tab pos="653971" algn="l"/>
                <a:tab pos="1307943" algn="l"/>
                <a:tab pos="1961914" algn="l"/>
                <a:tab pos="2615885" algn="l"/>
              </a:tabLst>
              <a:defRPr>
                <a:solidFill>
                  <a:schemeClr val="bg1"/>
                </a:solidFill>
                <a:latin typeface="Arial" charset="0"/>
                <a:ea typeface="Lucida Sans Unicode" pitchFamily="34" charset="0"/>
                <a:cs typeface="Lucida Sans Unicode" pitchFamily="34" charset="0"/>
              </a:defRPr>
            </a:lvl3pPr>
            <a:lvl4pPr eaLnBrk="0" hangingPunct="0">
              <a:tabLst>
                <a:tab pos="653971" algn="l"/>
                <a:tab pos="1307943" algn="l"/>
                <a:tab pos="1961914" algn="l"/>
                <a:tab pos="2615885" algn="l"/>
              </a:tabLst>
              <a:defRPr>
                <a:solidFill>
                  <a:schemeClr val="bg1"/>
                </a:solidFill>
                <a:latin typeface="Arial" charset="0"/>
                <a:ea typeface="Lucida Sans Unicode" pitchFamily="34" charset="0"/>
                <a:cs typeface="Lucida Sans Unicode" pitchFamily="34" charset="0"/>
              </a:defRPr>
            </a:lvl4pPr>
            <a:lvl5pPr eaLnBrk="0" hangingPunct="0">
              <a:tabLst>
                <a:tab pos="653971" algn="l"/>
                <a:tab pos="1307943" algn="l"/>
                <a:tab pos="1961914" algn="l"/>
                <a:tab pos="2615885" algn="l"/>
              </a:tabLst>
              <a:defRPr>
                <a:solidFill>
                  <a:schemeClr val="bg1"/>
                </a:solidFill>
                <a:latin typeface="Arial" charset="0"/>
                <a:ea typeface="Lucida Sans Unicode" pitchFamily="34" charset="0"/>
                <a:cs typeface="Lucida Sans Unicode" pitchFamily="34" charset="0"/>
              </a:defRPr>
            </a:lvl5pPr>
            <a:lvl6pPr marL="2271690" indent="-206517" defTabSz="405864" eaLnBrk="0" fontAlgn="base" hangingPunct="0">
              <a:spcBef>
                <a:spcPct val="0"/>
              </a:spcBef>
              <a:spcAft>
                <a:spcPct val="0"/>
              </a:spcAft>
              <a:buClr>
                <a:srgbClr val="000000"/>
              </a:buClr>
              <a:buSzPct val="100000"/>
              <a:buFont typeface="Times New Roman" pitchFamily="18" charset="0"/>
              <a:tabLst>
                <a:tab pos="653971" algn="l"/>
                <a:tab pos="1307943" algn="l"/>
                <a:tab pos="1961914" algn="l"/>
                <a:tab pos="2615885" algn="l"/>
              </a:tabLst>
              <a:defRPr>
                <a:solidFill>
                  <a:schemeClr val="bg1"/>
                </a:solidFill>
                <a:latin typeface="Arial" charset="0"/>
                <a:ea typeface="Lucida Sans Unicode" pitchFamily="34" charset="0"/>
                <a:cs typeface="Lucida Sans Unicode" pitchFamily="34" charset="0"/>
              </a:defRPr>
            </a:lvl6pPr>
            <a:lvl7pPr marL="2684724" indent="-206517" defTabSz="405864" eaLnBrk="0" fontAlgn="base" hangingPunct="0">
              <a:spcBef>
                <a:spcPct val="0"/>
              </a:spcBef>
              <a:spcAft>
                <a:spcPct val="0"/>
              </a:spcAft>
              <a:buClr>
                <a:srgbClr val="000000"/>
              </a:buClr>
              <a:buSzPct val="100000"/>
              <a:buFont typeface="Times New Roman" pitchFamily="18" charset="0"/>
              <a:tabLst>
                <a:tab pos="653971" algn="l"/>
                <a:tab pos="1307943" algn="l"/>
                <a:tab pos="1961914" algn="l"/>
                <a:tab pos="2615885" algn="l"/>
              </a:tabLst>
              <a:defRPr>
                <a:solidFill>
                  <a:schemeClr val="bg1"/>
                </a:solidFill>
                <a:latin typeface="Arial" charset="0"/>
                <a:ea typeface="Lucida Sans Unicode" pitchFamily="34" charset="0"/>
                <a:cs typeface="Lucida Sans Unicode" pitchFamily="34" charset="0"/>
              </a:defRPr>
            </a:lvl7pPr>
            <a:lvl8pPr marL="3097759" indent="-206517" defTabSz="405864" eaLnBrk="0" fontAlgn="base" hangingPunct="0">
              <a:spcBef>
                <a:spcPct val="0"/>
              </a:spcBef>
              <a:spcAft>
                <a:spcPct val="0"/>
              </a:spcAft>
              <a:buClr>
                <a:srgbClr val="000000"/>
              </a:buClr>
              <a:buSzPct val="100000"/>
              <a:buFont typeface="Times New Roman" pitchFamily="18" charset="0"/>
              <a:tabLst>
                <a:tab pos="653971" algn="l"/>
                <a:tab pos="1307943" algn="l"/>
                <a:tab pos="1961914" algn="l"/>
                <a:tab pos="2615885" algn="l"/>
              </a:tabLst>
              <a:defRPr>
                <a:solidFill>
                  <a:schemeClr val="bg1"/>
                </a:solidFill>
                <a:latin typeface="Arial" charset="0"/>
                <a:ea typeface="Lucida Sans Unicode" pitchFamily="34" charset="0"/>
                <a:cs typeface="Lucida Sans Unicode" pitchFamily="34" charset="0"/>
              </a:defRPr>
            </a:lvl8pPr>
            <a:lvl9pPr marL="3510793" indent="-206517" defTabSz="405864" eaLnBrk="0" fontAlgn="base" hangingPunct="0">
              <a:spcBef>
                <a:spcPct val="0"/>
              </a:spcBef>
              <a:spcAft>
                <a:spcPct val="0"/>
              </a:spcAft>
              <a:buClr>
                <a:srgbClr val="000000"/>
              </a:buClr>
              <a:buSzPct val="100000"/>
              <a:buFont typeface="Times New Roman" pitchFamily="18" charset="0"/>
              <a:tabLst>
                <a:tab pos="653971" algn="l"/>
                <a:tab pos="1307943" algn="l"/>
                <a:tab pos="1961914" algn="l"/>
                <a:tab pos="2615885" algn="l"/>
              </a:tabLst>
              <a:defRPr>
                <a:solidFill>
                  <a:schemeClr val="bg1"/>
                </a:solidFill>
                <a:latin typeface="Arial" charset="0"/>
                <a:ea typeface="Lucida Sans Unicode" pitchFamily="34" charset="0"/>
                <a:cs typeface="Lucida Sans Unicode" pitchFamily="34" charset="0"/>
              </a:defRPr>
            </a:lvl9pPr>
          </a:lstStyle>
          <a:p>
            <a:pPr eaLnBrk="1" hangingPunct="1"/>
            <a:fld id="{958AF9F9-E68D-4C55-9561-5B333EA75944}" type="slidenum">
              <a:rPr lang="en-GB" smtClean="0">
                <a:solidFill>
                  <a:srgbClr val="000000"/>
                </a:solidFill>
                <a:latin typeface="Times New Roman" pitchFamily="18" charset="0"/>
              </a:rPr>
              <a:pPr eaLnBrk="1" hangingPunct="1"/>
              <a:t>13</a:t>
            </a:fld>
            <a:endParaRPr lang="en-GB" smtClean="0">
              <a:solidFill>
                <a:srgbClr val="000000"/>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40000"/>
              </a:spcBef>
            </a:pPr>
            <a:r>
              <a:rPr lang="en-GB" sz="1200" b="1" u="sng" dirty="0" smtClean="0">
                <a:latin typeface="Arial Narrow" pitchFamily="34" charset="0"/>
              </a:rPr>
              <a:t>Presentation notes:</a:t>
            </a:r>
          </a:p>
          <a:p>
            <a:pPr>
              <a:spcBef>
                <a:spcPct val="40000"/>
              </a:spcBef>
            </a:pPr>
            <a:r>
              <a:rPr lang="en-GB" sz="1200" dirty="0" smtClean="0">
                <a:latin typeface="Arial Narrow" pitchFamily="34" charset="0"/>
              </a:rPr>
              <a:t>The first UK Health Research Analysis (2004/05)</a:t>
            </a:r>
            <a:r>
              <a:rPr lang="en-GB" sz="1200" baseline="0" dirty="0" smtClean="0">
                <a:latin typeface="Arial Narrow" pitchFamily="34" charset="0"/>
              </a:rPr>
              <a:t> </a:t>
            </a:r>
            <a:r>
              <a:rPr lang="en-GB" sz="1200" dirty="0" smtClean="0">
                <a:latin typeface="Arial Narrow" pitchFamily="34" charset="0"/>
              </a:rPr>
              <a:t>was published by the UKCRC in 2006. It was an analysis of the directly funded UK research portfolios of the 12 largest government and charity funders of health related research.</a:t>
            </a:r>
          </a:p>
          <a:p>
            <a:pPr>
              <a:spcBef>
                <a:spcPct val="40000"/>
              </a:spcBef>
            </a:pPr>
            <a:endParaRPr lang="en-GB" sz="1200" dirty="0" smtClean="0">
              <a:latin typeface="Arial Narrow" pitchFamily="34" charset="0"/>
            </a:endParaRPr>
          </a:p>
          <a:p>
            <a:pPr marL="0" marR="0" indent="0" algn="l" defTabSz="914400" rtl="0" eaLnBrk="1" fontAlgn="base" latinLnBrk="0" hangingPunct="1">
              <a:lnSpc>
                <a:spcPct val="100000"/>
              </a:lnSpc>
              <a:spcBef>
                <a:spcPct val="40000"/>
              </a:spcBef>
              <a:spcAft>
                <a:spcPct val="0"/>
              </a:spcAft>
              <a:buClrTx/>
              <a:buSzTx/>
              <a:buFontTx/>
              <a:buNone/>
              <a:tabLst/>
              <a:defRPr/>
            </a:pPr>
            <a:r>
              <a:rPr lang="en-GB" sz="1200" dirty="0" smtClean="0">
                <a:latin typeface="Arial Narrow" pitchFamily="34" charset="0"/>
              </a:rPr>
              <a:t>The analysis was based on the bespoke Health Research Classification System (HRCS) developed to classify awards according to the type of research activity taking place (Research Activity Codes) and the area of health or disease under investigation (Health Categories).</a:t>
            </a:r>
          </a:p>
          <a:p>
            <a:pPr>
              <a:spcBef>
                <a:spcPct val="40000"/>
              </a:spcBef>
            </a:pPr>
            <a:endParaRPr lang="en-GB" sz="1200" dirty="0" smtClean="0">
              <a:latin typeface="Arial Narrow" pitchFamily="34" charset="0"/>
            </a:endParaRPr>
          </a:p>
          <a:p>
            <a:pPr>
              <a:spcBef>
                <a:spcPct val="40000"/>
              </a:spcBef>
            </a:pPr>
            <a:r>
              <a:rPr lang="en-GB" sz="1200" dirty="0" smtClean="0">
                <a:latin typeface="Arial Narrow" pitchFamily="34" charset="0"/>
              </a:rPr>
              <a:t>The Health Research Analysis Forum (HRAF) managed</a:t>
            </a:r>
            <a:r>
              <a:rPr lang="en-GB" sz="1200" baseline="0" dirty="0" smtClean="0">
                <a:latin typeface="Arial Narrow" pitchFamily="34" charset="0"/>
              </a:rPr>
              <a:t> the development of the UK Health Research Analysis, leading to a second report (2009/10), published in 2012.</a:t>
            </a:r>
            <a:endParaRPr lang="en-GB" sz="1200" dirty="0" smtClean="0">
              <a:latin typeface="Arial Narrow" pitchFamily="34" charset="0"/>
            </a:endParaRPr>
          </a:p>
          <a:p>
            <a:pPr>
              <a:spcBef>
                <a:spcPct val="40000"/>
              </a:spcBef>
            </a:pPr>
            <a:endParaRPr lang="en-GB" sz="1200" dirty="0" smtClean="0">
              <a:latin typeface="Arial Narrow" pitchFamily="34" charset="0"/>
            </a:endParaRPr>
          </a:p>
          <a:p>
            <a:pPr>
              <a:spcBef>
                <a:spcPct val="40000"/>
              </a:spcBef>
            </a:pPr>
            <a:r>
              <a:rPr lang="en-GB" sz="1200" dirty="0" smtClean="0">
                <a:latin typeface="Arial Narrow" pitchFamily="34" charset="0"/>
              </a:rPr>
              <a:t>The HRAF are:</a:t>
            </a:r>
          </a:p>
          <a:p>
            <a:pPr>
              <a:spcBef>
                <a:spcPct val="40000"/>
              </a:spcBef>
              <a:buFontTx/>
              <a:buChar char="•"/>
            </a:pPr>
            <a:r>
              <a:rPr lang="en-GB" sz="1200" dirty="0" smtClean="0">
                <a:latin typeface="Arial Narrow" pitchFamily="34" charset="0"/>
              </a:rPr>
              <a:t>Four of the largest medical research charities: Arthritis</a:t>
            </a:r>
            <a:r>
              <a:rPr lang="en-GB" sz="1200" baseline="0" dirty="0" smtClean="0">
                <a:latin typeface="Arial Narrow" pitchFamily="34" charset="0"/>
              </a:rPr>
              <a:t> Research UK, </a:t>
            </a:r>
            <a:r>
              <a:rPr lang="en-GB" sz="1200" dirty="0" smtClean="0">
                <a:latin typeface="Arial Narrow" pitchFamily="34" charset="0"/>
              </a:rPr>
              <a:t>British Heart Foundation, Cancer Research UK and Wellcome Trust</a:t>
            </a:r>
          </a:p>
          <a:p>
            <a:pPr>
              <a:spcBef>
                <a:spcPct val="40000"/>
              </a:spcBef>
              <a:buFontTx/>
              <a:buChar char="•"/>
            </a:pPr>
            <a:r>
              <a:rPr lang="en-GB" sz="1200" dirty="0" smtClean="0">
                <a:latin typeface="Arial Narrow" pitchFamily="34" charset="0"/>
              </a:rPr>
              <a:t>The Health Departments of the four UK nations: England, Northern Ireland, Scotland and Wales</a:t>
            </a:r>
          </a:p>
          <a:p>
            <a:pPr>
              <a:spcBef>
                <a:spcPct val="40000"/>
              </a:spcBef>
              <a:buFontTx/>
              <a:buChar char="•"/>
            </a:pPr>
            <a:r>
              <a:rPr lang="en-GB" sz="1200" dirty="0" smtClean="0">
                <a:latin typeface="Arial Narrow" pitchFamily="34" charset="0"/>
              </a:rPr>
              <a:t>The Medical Research Council and relevant research portfolios from three other research councils: BBSRC, EPSRC and ESRC</a:t>
            </a:r>
          </a:p>
          <a:p>
            <a:pPr>
              <a:spcBef>
                <a:spcPct val="40000"/>
              </a:spcBef>
              <a:buFontTx/>
              <a:buChar char="•"/>
            </a:pPr>
            <a:r>
              <a:rPr lang="en-GB" sz="1200" dirty="0" smtClean="0">
                <a:latin typeface="Arial Narrow" pitchFamily="34" charset="0"/>
              </a:rPr>
              <a:t>The Association of Medical Research Charities (AMRC), which represent 137 medical charities in the UK</a:t>
            </a:r>
          </a:p>
          <a:p>
            <a:pPr lvl="1">
              <a:spcBef>
                <a:spcPct val="40000"/>
              </a:spcBef>
              <a:buFontTx/>
              <a:buChar char="•"/>
            </a:pPr>
            <a:r>
              <a:rPr lang="en-GB" sz="1200" dirty="0" smtClean="0">
                <a:latin typeface="Arial Narrow" pitchFamily="34" charset="0"/>
              </a:rPr>
              <a:t>In 2007, AMRC</a:t>
            </a:r>
            <a:r>
              <a:rPr lang="en-GB" sz="1200" baseline="0" dirty="0" smtClean="0">
                <a:latin typeface="Arial Narrow" pitchFamily="34" charset="0"/>
              </a:rPr>
              <a:t> also commissioned their own report ‘From Donation to Innovation’ to assess 2004/05 spend data from 29 medium to smaller charities.</a:t>
            </a:r>
            <a:endParaRPr lang="en-GB" sz="1200" dirty="0" smtClean="0">
              <a:latin typeface="Arial Narrow" pitchFamily="34" charset="0"/>
            </a:endParaRPr>
          </a:p>
          <a:p>
            <a:pPr>
              <a:spcBef>
                <a:spcPct val="40000"/>
              </a:spcBef>
              <a:buFontTx/>
              <a:buNone/>
            </a:pPr>
            <a:endParaRPr lang="en-GB" sz="1200" dirty="0" smtClean="0">
              <a:latin typeface="Arial Narrow" pitchFamily="34" charset="0"/>
            </a:endParaRPr>
          </a:p>
          <a:p>
            <a:pPr>
              <a:spcBef>
                <a:spcPct val="40000"/>
              </a:spcBef>
            </a:pPr>
            <a:r>
              <a:rPr lang="en-GB" sz="1200" dirty="0" smtClean="0">
                <a:latin typeface="Arial Narrow" pitchFamily="34" charset="0"/>
              </a:rPr>
              <a:t>Each UK Health</a:t>
            </a:r>
            <a:r>
              <a:rPr lang="en-GB" sz="1200" baseline="0" dirty="0" smtClean="0">
                <a:latin typeface="Arial Narrow" pitchFamily="34" charset="0"/>
              </a:rPr>
              <a:t> Research Analysis</a:t>
            </a:r>
            <a:r>
              <a:rPr lang="en-GB" sz="1200" dirty="0" smtClean="0">
                <a:latin typeface="Arial Narrow" pitchFamily="34" charset="0"/>
              </a:rPr>
              <a:t> provides a breakdown of the combined research portfolio of the participating funders on different types of research, ranging from basic to applied, and across different diseases. It also gives details of funding within individual areas of health and disease and provides an overview of the geographical spread of health research investment across the UK.</a:t>
            </a:r>
          </a:p>
          <a:p>
            <a:pPr>
              <a:spcBef>
                <a:spcPct val="40000"/>
              </a:spcBef>
            </a:pPr>
            <a:endParaRPr lang="en-GB" sz="1200" dirty="0" smtClean="0">
              <a:latin typeface="Arial Narrow" pitchFamily="34" charset="0"/>
            </a:endParaRPr>
          </a:p>
          <a:p>
            <a:pPr>
              <a:spcBef>
                <a:spcPct val="40000"/>
              </a:spcBef>
            </a:pPr>
            <a:r>
              <a:rPr lang="en-GB" sz="1200" dirty="0" smtClean="0">
                <a:latin typeface="Arial Narrow" pitchFamily="34" charset="0"/>
              </a:rPr>
              <a:t>The third in the analysis series was commissioned in 2014 to provide a 10 year overview</a:t>
            </a:r>
            <a:r>
              <a:rPr lang="en-GB" sz="1200" baseline="0" dirty="0" smtClean="0">
                <a:latin typeface="Arial Narrow" pitchFamily="34" charset="0"/>
              </a:rPr>
              <a:t> of UK health research spending. The 2014 analysis also aimed to expand the participation by research funders, improve the consistency of the data and to make the final dataset fully accessible.</a:t>
            </a:r>
            <a:endParaRPr lang="en-GB" sz="1200" dirty="0" smtClean="0">
              <a:latin typeface="Arial Narrow" pitchFamily="34" charset="0"/>
            </a:endParaRPr>
          </a:p>
          <a:p>
            <a:pPr>
              <a:spcBef>
                <a:spcPct val="40000"/>
              </a:spcBef>
            </a:pPr>
            <a:endParaRPr lang="en-GB" sz="1200" dirty="0" smtClean="0">
              <a:latin typeface="Arial Narrow" pitchFamily="34" charset="0"/>
            </a:endParaRPr>
          </a:p>
          <a:p>
            <a:pPr>
              <a:spcBef>
                <a:spcPct val="40000"/>
              </a:spcBef>
            </a:pPr>
            <a:r>
              <a:rPr lang="en-GB" sz="1200" b="1" u="sng" dirty="0" smtClean="0">
                <a:latin typeface="Arial Narrow" pitchFamily="34" charset="0"/>
              </a:rPr>
              <a:t>Further information:</a:t>
            </a:r>
          </a:p>
          <a:p>
            <a:pPr>
              <a:spcBef>
                <a:spcPct val="40000"/>
              </a:spcBef>
            </a:pPr>
            <a:r>
              <a:rPr lang="en-GB" sz="1200" dirty="0" smtClean="0">
                <a:latin typeface="Arial Narrow" pitchFamily="34" charset="0"/>
              </a:rPr>
              <a:t>Further details of the UK Health Research Analysis and the underlying Health Research Classification System can be found on the UKCRC website: </a:t>
            </a:r>
            <a:r>
              <a:rPr lang="en-GB" sz="1200" b="1" dirty="0" smtClean="0">
                <a:latin typeface="Arial Narrow" pitchFamily="34" charset="0"/>
              </a:rPr>
              <a:t>http://www.ukcrc.org/activities/coordinatingresearchfunding/ukhealthresearchanalysis.aspx</a:t>
            </a:r>
          </a:p>
          <a:p>
            <a:pPr>
              <a:spcBef>
                <a:spcPct val="40000"/>
              </a:spcBef>
            </a:pPr>
            <a:r>
              <a:rPr lang="en-GB" sz="1200" dirty="0" smtClean="0">
                <a:latin typeface="Arial Narrow" pitchFamily="34" charset="0"/>
              </a:rPr>
              <a:t>A copy of the all Health Research Analyses can be downloaded from:</a:t>
            </a:r>
          </a:p>
          <a:p>
            <a:pPr>
              <a:spcBef>
                <a:spcPct val="40000"/>
              </a:spcBef>
            </a:pPr>
            <a:r>
              <a:rPr lang="en-GB" sz="1200" b="1" dirty="0" smtClean="0">
                <a:latin typeface="Arial Narrow" pitchFamily="34" charset="0"/>
              </a:rPr>
              <a:t>http://www.hrcsonline.net/pages/reports</a:t>
            </a:r>
          </a:p>
          <a:p>
            <a:pPr>
              <a:spcBef>
                <a:spcPct val="40000"/>
              </a:spcBef>
            </a:pPr>
            <a:r>
              <a:rPr lang="en-GB" sz="1200" dirty="0" smtClean="0">
                <a:latin typeface="Arial Narrow" pitchFamily="34" charset="0"/>
              </a:rPr>
              <a:t>Or contact the UKCRC Secretariat at </a:t>
            </a:r>
            <a:r>
              <a:rPr lang="en-GB" sz="1200" b="1" dirty="0" smtClean="0">
                <a:latin typeface="Arial Narrow" pitchFamily="34" charset="0"/>
              </a:rPr>
              <a:t>info@ukcrc.org</a:t>
            </a:r>
            <a:r>
              <a:rPr lang="en-GB" sz="1200" dirty="0" smtClean="0">
                <a:latin typeface="Arial Narrow" pitchFamily="34" charset="0"/>
              </a:rPr>
              <a:t>, phone </a:t>
            </a:r>
            <a:r>
              <a:rPr lang="en-GB" sz="1200" b="1" dirty="0" smtClean="0">
                <a:latin typeface="Arial Narrow" pitchFamily="34" charset="0"/>
              </a:rPr>
              <a:t>0207 670 5294</a:t>
            </a:r>
            <a:r>
              <a:rPr lang="en-GB" sz="1200" dirty="0" smtClean="0">
                <a:latin typeface="Arial Narrow" pitchFamily="34" charset="0"/>
              </a:rPr>
              <a:t>.</a:t>
            </a:r>
          </a:p>
        </p:txBody>
      </p:sp>
      <p:sp>
        <p:nvSpPr>
          <p:cNvPr id="4" name="Slide Number Placeholder 3"/>
          <p:cNvSpPr>
            <a:spLocks noGrp="1"/>
          </p:cNvSpPr>
          <p:nvPr>
            <p:ph type="sldNum" sz="quarter" idx="10"/>
          </p:nvPr>
        </p:nvSpPr>
        <p:spPr/>
        <p:txBody>
          <a:bodyPr/>
          <a:lstStyle/>
          <a:p>
            <a:fld id="{EDBFA8ED-51FF-427E-ADAC-CB4976AAF923}" type="slidenum">
              <a:rPr lang="en-GB" smtClean="0"/>
              <a:pPr/>
              <a:t>2</a:t>
            </a:fld>
            <a:endParaRPr lang="en-GB"/>
          </a:p>
        </p:txBody>
      </p:sp>
    </p:spTree>
    <p:extLst>
      <p:ext uri="{BB962C8B-B14F-4D97-AF65-F5344CB8AC3E}">
        <p14:creationId xmlns:p14="http://schemas.microsoft.com/office/powerpoint/2010/main" val="262582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030288" y="650875"/>
            <a:ext cx="4333875" cy="3251200"/>
          </a:xfrm>
          <a:ln/>
        </p:spPr>
      </p:sp>
      <p:sp>
        <p:nvSpPr>
          <p:cNvPr id="17411" name="Notes Placeholder 2"/>
          <p:cNvSpPr>
            <a:spLocks noGrp="1"/>
          </p:cNvSpPr>
          <p:nvPr>
            <p:ph type="body" idx="1"/>
          </p:nvPr>
        </p:nvSpPr>
        <p:spPr>
          <a:noFill/>
        </p:spPr>
        <p:txBody>
          <a:bodyPr/>
          <a:lstStyle/>
          <a:p>
            <a:pPr>
              <a:spcBef>
                <a:spcPct val="40000"/>
              </a:spcBef>
            </a:pPr>
            <a:r>
              <a:rPr lang="en-GB" sz="1200" b="1" u="sng" dirty="0" smtClean="0">
                <a:latin typeface="Arial Narrow" pitchFamily="34" charset="0"/>
              </a:rPr>
              <a:t>Presentation notes:</a:t>
            </a:r>
          </a:p>
          <a:p>
            <a:pPr>
              <a:spcBef>
                <a:spcPct val="40000"/>
              </a:spcBef>
            </a:pPr>
            <a:r>
              <a:rPr lang="en-GB" sz="1200" dirty="0" smtClean="0">
                <a:latin typeface="Arial Narrow" pitchFamily="34" charset="0"/>
              </a:rPr>
              <a:t>The first UK Health Research Analysis (2004/05)</a:t>
            </a:r>
            <a:r>
              <a:rPr lang="en-GB" sz="1200" baseline="0" dirty="0" smtClean="0">
                <a:latin typeface="Arial Narrow" pitchFamily="34" charset="0"/>
              </a:rPr>
              <a:t> </a:t>
            </a:r>
            <a:r>
              <a:rPr lang="en-GB" sz="1200" dirty="0" smtClean="0">
                <a:latin typeface="Arial Narrow" pitchFamily="34" charset="0"/>
              </a:rPr>
              <a:t>involved the HRAF funders group, and</a:t>
            </a:r>
            <a:r>
              <a:rPr lang="en-GB" sz="1200" baseline="0" dirty="0" smtClean="0">
                <a:latin typeface="Arial Narrow" pitchFamily="34" charset="0"/>
              </a:rPr>
              <a:t> only assessed coded awards directly funding research. Just under ten thousand awards were assessed and a total spend of £950m was reported. This equates to £1.2bn in ‘real terms’, i.e. 2014 prices.</a:t>
            </a:r>
          </a:p>
          <a:p>
            <a:pPr>
              <a:spcBef>
                <a:spcPct val="40000"/>
              </a:spcBef>
            </a:pPr>
            <a:endParaRPr lang="en-GB" sz="1200" baseline="0" dirty="0" smtClean="0">
              <a:latin typeface="Arial Narrow" pitchFamily="34" charset="0"/>
            </a:endParaRPr>
          </a:p>
          <a:p>
            <a:pPr>
              <a:spcBef>
                <a:spcPct val="40000"/>
              </a:spcBef>
            </a:pPr>
            <a:r>
              <a:rPr lang="en-GB" sz="1200" baseline="0" dirty="0" smtClean="0">
                <a:latin typeface="Arial Narrow" pitchFamily="34" charset="0"/>
              </a:rPr>
              <a:t>The second analysis (2009/10) involved the same funders and showed a 50% increase in direct funding since 2004/05 (to £1.6bn, £1.77bn in real terms). The second analysis also introduced an assessment of spending on infrastructure, i.e. the indirect spending that support health research, totalling £827m (£895m in real terms).</a:t>
            </a:r>
          </a:p>
          <a:p>
            <a:pPr>
              <a:spcBef>
                <a:spcPct val="40000"/>
              </a:spcBef>
            </a:pPr>
            <a:endParaRPr lang="en-GB" sz="1200" baseline="0" dirty="0" smtClean="0">
              <a:latin typeface="Arial Narrow" pitchFamily="34" charset="0"/>
            </a:endParaRPr>
          </a:p>
          <a:p>
            <a:pPr>
              <a:spcBef>
                <a:spcPct val="40000"/>
              </a:spcBef>
            </a:pPr>
            <a:r>
              <a:rPr lang="en-GB" sz="1200" baseline="0" dirty="0" smtClean="0">
                <a:latin typeface="Arial Narrow" pitchFamily="34" charset="0"/>
              </a:rPr>
              <a:t>The current analysis (2014) expanded the number of participating funders to 64. These include 48 medium to smaller AMRC member charities, two more research councils (NERC and AHRC), NC3Rs and Innovate UK. The addition of new funders makes direct comparison with previous analyses difficult, therefore we present all data from the 2014 analysis for both All Funders and the original HRAF Funders.</a:t>
            </a:r>
          </a:p>
          <a:p>
            <a:pPr>
              <a:spcBef>
                <a:spcPct val="40000"/>
              </a:spcBef>
            </a:pPr>
            <a:endParaRPr lang="en-GB" sz="1200" baseline="0" dirty="0" smtClean="0">
              <a:latin typeface="Arial Narrow" pitchFamily="34" charset="0"/>
            </a:endParaRPr>
          </a:p>
          <a:p>
            <a:pPr marL="0" marR="0" indent="0" algn="l" defTabSz="914400" rtl="0" eaLnBrk="1" fontAlgn="base" latinLnBrk="0" hangingPunct="1">
              <a:lnSpc>
                <a:spcPct val="100000"/>
              </a:lnSpc>
              <a:spcBef>
                <a:spcPct val="40000"/>
              </a:spcBef>
              <a:spcAft>
                <a:spcPct val="0"/>
              </a:spcAft>
              <a:buClrTx/>
              <a:buSzTx/>
              <a:buFontTx/>
              <a:buNone/>
              <a:tabLst/>
              <a:defRPr/>
            </a:pPr>
            <a:r>
              <a:rPr lang="en-GB" sz="1200" baseline="0" dirty="0" smtClean="0">
                <a:latin typeface="Arial Narrow" pitchFamily="34" charset="0"/>
              </a:rPr>
              <a:t>The amount spent by HRAF funders has increased in 2014  (+£130m since 2009/10), suggesting a much slower rate of growth vs. 2004/05. </a:t>
            </a:r>
            <a:r>
              <a:rPr lang="en-GB" sz="1200" i="0" dirty="0" smtClean="0"/>
              <a:t>Compound annual growth rate (CAGR) in health research expenditure 2004-2009 was 8.2%, 2009-2014 it was just 1.4%. Inclusion of the 52 new funders adds a further £130m to the direct research</a:t>
            </a:r>
            <a:r>
              <a:rPr lang="en-GB" sz="1200" i="0" baseline="0" dirty="0" smtClean="0"/>
              <a:t> spend.</a:t>
            </a:r>
          </a:p>
          <a:p>
            <a:pPr marL="0" marR="0" indent="0" algn="l" defTabSz="914400" rtl="0" eaLnBrk="1" fontAlgn="base" latinLnBrk="0" hangingPunct="1">
              <a:lnSpc>
                <a:spcPct val="100000"/>
              </a:lnSpc>
              <a:spcBef>
                <a:spcPct val="40000"/>
              </a:spcBef>
              <a:spcAft>
                <a:spcPct val="0"/>
              </a:spcAft>
              <a:buClrTx/>
              <a:buSzTx/>
              <a:buFontTx/>
              <a:buNone/>
              <a:tabLst/>
              <a:defRPr/>
            </a:pPr>
            <a:endParaRPr lang="en-GB" sz="1200" i="0" baseline="0" dirty="0" smtClean="0"/>
          </a:p>
          <a:p>
            <a:pPr marL="0" marR="0" indent="0" algn="l" defTabSz="914400" rtl="0" eaLnBrk="1" fontAlgn="base" latinLnBrk="0" hangingPunct="1">
              <a:lnSpc>
                <a:spcPct val="100000"/>
              </a:lnSpc>
              <a:spcBef>
                <a:spcPct val="40000"/>
              </a:spcBef>
              <a:spcAft>
                <a:spcPct val="0"/>
              </a:spcAft>
              <a:buClrTx/>
              <a:buSzTx/>
              <a:buFontTx/>
              <a:buNone/>
              <a:tabLst/>
              <a:defRPr/>
            </a:pPr>
            <a:r>
              <a:rPr lang="en-GB" sz="1200" i="0" baseline="0" dirty="0" smtClean="0"/>
              <a:t>The assessment of infrastructure and other supportive funding was clarified and expanded in 2014, and is therefore not directly comparable with the 09/10 assessment. In total HRAF funder expenditure on infrastructure was £952m, with another £32m from the 52 new funders. </a:t>
            </a:r>
            <a:r>
              <a:rPr lang="en-GB" sz="1200" baseline="0" dirty="0" smtClean="0">
                <a:latin typeface="Arial Narrow" pitchFamily="34" charset="0"/>
              </a:rPr>
              <a:t>This brings the total health research expenditure assessed in 2014 to £3.01bn.</a:t>
            </a:r>
          </a:p>
          <a:p>
            <a:pPr>
              <a:spcBef>
                <a:spcPct val="40000"/>
              </a:spcBef>
            </a:pPr>
            <a:endParaRPr lang="en-GB" sz="1200" dirty="0" smtClean="0">
              <a:latin typeface="Arial Narrow" pitchFamily="34" charset="0"/>
            </a:endParaRPr>
          </a:p>
          <a:p>
            <a:pPr>
              <a:spcBef>
                <a:spcPct val="40000"/>
              </a:spcBef>
            </a:pPr>
            <a:r>
              <a:rPr lang="en-GB" sz="1200" b="1" u="sng" dirty="0" smtClean="0">
                <a:latin typeface="Arial Narrow" pitchFamily="34" charset="0"/>
              </a:rPr>
              <a:t>Further information:</a:t>
            </a:r>
          </a:p>
          <a:p>
            <a:pPr>
              <a:spcBef>
                <a:spcPct val="40000"/>
              </a:spcBef>
            </a:pPr>
            <a:r>
              <a:rPr lang="en-GB" sz="1200" dirty="0" smtClean="0">
                <a:latin typeface="Arial Narrow" pitchFamily="34" charset="0"/>
              </a:rPr>
              <a:t>Further details of the UK Health Research Analysis and the underlying Health Research Classification System can be found on the UKCRC website: </a:t>
            </a:r>
            <a:r>
              <a:rPr lang="en-GB" sz="1200" b="1" dirty="0" smtClean="0">
                <a:latin typeface="Arial Narrow" pitchFamily="34" charset="0"/>
              </a:rPr>
              <a:t>http://www.ukcrc.org/activities/coordinatingresearchfunding/ukhealthresearchanalysis.aspx</a:t>
            </a:r>
          </a:p>
          <a:p>
            <a:pPr>
              <a:spcBef>
                <a:spcPct val="40000"/>
              </a:spcBef>
            </a:pPr>
            <a:r>
              <a:rPr lang="en-GB" sz="1200" dirty="0" smtClean="0">
                <a:latin typeface="Arial Narrow" pitchFamily="34" charset="0"/>
              </a:rPr>
              <a:t>A copy of the all Health Research Analyses can be downloaded from:</a:t>
            </a:r>
          </a:p>
          <a:p>
            <a:pPr>
              <a:spcBef>
                <a:spcPct val="40000"/>
              </a:spcBef>
            </a:pPr>
            <a:r>
              <a:rPr lang="en-GB" sz="1200" b="1" dirty="0" smtClean="0">
                <a:latin typeface="Arial Narrow" pitchFamily="34" charset="0"/>
              </a:rPr>
              <a:t>http://www.hrcsonline.net/pages/reports</a:t>
            </a:r>
          </a:p>
          <a:p>
            <a:pPr>
              <a:spcBef>
                <a:spcPct val="40000"/>
              </a:spcBef>
            </a:pPr>
            <a:r>
              <a:rPr lang="en-GB" sz="1200" dirty="0" smtClean="0">
                <a:latin typeface="Arial Narrow" pitchFamily="34" charset="0"/>
              </a:rPr>
              <a:t>Or contact the UKCRC Secretariat at </a:t>
            </a:r>
            <a:r>
              <a:rPr lang="en-GB" sz="1200" b="1" dirty="0" smtClean="0">
                <a:latin typeface="Arial Narrow" pitchFamily="34" charset="0"/>
              </a:rPr>
              <a:t>info@ukcrc.org</a:t>
            </a:r>
            <a:r>
              <a:rPr lang="en-GB" sz="1200" dirty="0" smtClean="0">
                <a:latin typeface="Arial Narrow" pitchFamily="34" charset="0"/>
              </a:rPr>
              <a:t>, phone </a:t>
            </a:r>
            <a:r>
              <a:rPr lang="en-GB" sz="1200" b="1" dirty="0" smtClean="0">
                <a:latin typeface="Arial Narrow" pitchFamily="34" charset="0"/>
              </a:rPr>
              <a:t>0207 670 5294</a:t>
            </a:r>
            <a:r>
              <a:rPr lang="en-GB" sz="1200" dirty="0" smtClean="0">
                <a:latin typeface="Arial Narrow" pitchFamily="34" charset="0"/>
              </a:rPr>
              <a:t>.</a:t>
            </a:r>
          </a:p>
          <a:p>
            <a:endParaRPr lang="en-GB" dirty="0" smtClean="0"/>
          </a:p>
        </p:txBody>
      </p:sp>
      <p:sp>
        <p:nvSpPr>
          <p:cNvPr id="17412" name="Slide Number Placeholder 3"/>
          <p:cNvSpPr>
            <a:spLocks noGrp="1"/>
          </p:cNvSpPr>
          <p:nvPr>
            <p:ph type="sldNum" sz="quarter"/>
          </p:nvPr>
        </p:nvSpPr>
        <p:spPr>
          <a:noFill/>
        </p:spPr>
        <p:txBody>
          <a:bodyPr/>
          <a:lstStyle>
            <a:lvl1pPr eaLnBrk="0" hangingPunct="0">
              <a:tabLst>
                <a:tab pos="653971" algn="l"/>
                <a:tab pos="1307943" algn="l"/>
                <a:tab pos="1961914" algn="l"/>
                <a:tab pos="2615885" algn="l"/>
              </a:tabLst>
              <a:defRPr>
                <a:solidFill>
                  <a:schemeClr val="bg1"/>
                </a:solidFill>
                <a:latin typeface="Arial" charset="0"/>
                <a:ea typeface="Lucida Sans Unicode" pitchFamily="34" charset="0"/>
                <a:cs typeface="Lucida Sans Unicode" pitchFamily="34" charset="0"/>
              </a:defRPr>
            </a:lvl1pPr>
            <a:lvl2pPr eaLnBrk="0" hangingPunct="0">
              <a:tabLst>
                <a:tab pos="653971" algn="l"/>
                <a:tab pos="1307943" algn="l"/>
                <a:tab pos="1961914" algn="l"/>
                <a:tab pos="2615885" algn="l"/>
              </a:tabLst>
              <a:defRPr>
                <a:solidFill>
                  <a:schemeClr val="bg1"/>
                </a:solidFill>
                <a:latin typeface="Arial" charset="0"/>
                <a:ea typeface="Lucida Sans Unicode" pitchFamily="34" charset="0"/>
                <a:cs typeface="Lucida Sans Unicode" pitchFamily="34" charset="0"/>
              </a:defRPr>
            </a:lvl2pPr>
            <a:lvl3pPr eaLnBrk="0" hangingPunct="0">
              <a:tabLst>
                <a:tab pos="653971" algn="l"/>
                <a:tab pos="1307943" algn="l"/>
                <a:tab pos="1961914" algn="l"/>
                <a:tab pos="2615885" algn="l"/>
              </a:tabLst>
              <a:defRPr>
                <a:solidFill>
                  <a:schemeClr val="bg1"/>
                </a:solidFill>
                <a:latin typeface="Arial" charset="0"/>
                <a:ea typeface="Lucida Sans Unicode" pitchFamily="34" charset="0"/>
                <a:cs typeface="Lucida Sans Unicode" pitchFamily="34" charset="0"/>
              </a:defRPr>
            </a:lvl3pPr>
            <a:lvl4pPr eaLnBrk="0" hangingPunct="0">
              <a:tabLst>
                <a:tab pos="653971" algn="l"/>
                <a:tab pos="1307943" algn="l"/>
                <a:tab pos="1961914" algn="l"/>
                <a:tab pos="2615885" algn="l"/>
              </a:tabLst>
              <a:defRPr>
                <a:solidFill>
                  <a:schemeClr val="bg1"/>
                </a:solidFill>
                <a:latin typeface="Arial" charset="0"/>
                <a:ea typeface="Lucida Sans Unicode" pitchFamily="34" charset="0"/>
                <a:cs typeface="Lucida Sans Unicode" pitchFamily="34" charset="0"/>
              </a:defRPr>
            </a:lvl4pPr>
            <a:lvl5pPr eaLnBrk="0" hangingPunct="0">
              <a:tabLst>
                <a:tab pos="653971" algn="l"/>
                <a:tab pos="1307943" algn="l"/>
                <a:tab pos="1961914" algn="l"/>
                <a:tab pos="2615885" algn="l"/>
              </a:tabLst>
              <a:defRPr>
                <a:solidFill>
                  <a:schemeClr val="bg1"/>
                </a:solidFill>
                <a:latin typeface="Arial" charset="0"/>
                <a:ea typeface="Lucida Sans Unicode" pitchFamily="34" charset="0"/>
                <a:cs typeface="Lucida Sans Unicode" pitchFamily="34" charset="0"/>
              </a:defRPr>
            </a:lvl5pPr>
            <a:lvl6pPr marL="2271690" indent="-206517" defTabSz="405864" eaLnBrk="0" fontAlgn="base" hangingPunct="0">
              <a:spcBef>
                <a:spcPct val="0"/>
              </a:spcBef>
              <a:spcAft>
                <a:spcPct val="0"/>
              </a:spcAft>
              <a:buClr>
                <a:srgbClr val="000000"/>
              </a:buClr>
              <a:buSzPct val="100000"/>
              <a:buFont typeface="Times New Roman" pitchFamily="18" charset="0"/>
              <a:tabLst>
                <a:tab pos="653971" algn="l"/>
                <a:tab pos="1307943" algn="l"/>
                <a:tab pos="1961914" algn="l"/>
                <a:tab pos="2615885" algn="l"/>
              </a:tabLst>
              <a:defRPr>
                <a:solidFill>
                  <a:schemeClr val="bg1"/>
                </a:solidFill>
                <a:latin typeface="Arial" charset="0"/>
                <a:ea typeface="Lucida Sans Unicode" pitchFamily="34" charset="0"/>
                <a:cs typeface="Lucida Sans Unicode" pitchFamily="34" charset="0"/>
              </a:defRPr>
            </a:lvl6pPr>
            <a:lvl7pPr marL="2684724" indent="-206517" defTabSz="405864" eaLnBrk="0" fontAlgn="base" hangingPunct="0">
              <a:spcBef>
                <a:spcPct val="0"/>
              </a:spcBef>
              <a:spcAft>
                <a:spcPct val="0"/>
              </a:spcAft>
              <a:buClr>
                <a:srgbClr val="000000"/>
              </a:buClr>
              <a:buSzPct val="100000"/>
              <a:buFont typeface="Times New Roman" pitchFamily="18" charset="0"/>
              <a:tabLst>
                <a:tab pos="653971" algn="l"/>
                <a:tab pos="1307943" algn="l"/>
                <a:tab pos="1961914" algn="l"/>
                <a:tab pos="2615885" algn="l"/>
              </a:tabLst>
              <a:defRPr>
                <a:solidFill>
                  <a:schemeClr val="bg1"/>
                </a:solidFill>
                <a:latin typeface="Arial" charset="0"/>
                <a:ea typeface="Lucida Sans Unicode" pitchFamily="34" charset="0"/>
                <a:cs typeface="Lucida Sans Unicode" pitchFamily="34" charset="0"/>
              </a:defRPr>
            </a:lvl7pPr>
            <a:lvl8pPr marL="3097759" indent="-206517" defTabSz="405864" eaLnBrk="0" fontAlgn="base" hangingPunct="0">
              <a:spcBef>
                <a:spcPct val="0"/>
              </a:spcBef>
              <a:spcAft>
                <a:spcPct val="0"/>
              </a:spcAft>
              <a:buClr>
                <a:srgbClr val="000000"/>
              </a:buClr>
              <a:buSzPct val="100000"/>
              <a:buFont typeface="Times New Roman" pitchFamily="18" charset="0"/>
              <a:tabLst>
                <a:tab pos="653971" algn="l"/>
                <a:tab pos="1307943" algn="l"/>
                <a:tab pos="1961914" algn="l"/>
                <a:tab pos="2615885" algn="l"/>
              </a:tabLst>
              <a:defRPr>
                <a:solidFill>
                  <a:schemeClr val="bg1"/>
                </a:solidFill>
                <a:latin typeface="Arial" charset="0"/>
                <a:ea typeface="Lucida Sans Unicode" pitchFamily="34" charset="0"/>
                <a:cs typeface="Lucida Sans Unicode" pitchFamily="34" charset="0"/>
              </a:defRPr>
            </a:lvl8pPr>
            <a:lvl9pPr marL="3510793" indent="-206517" defTabSz="405864" eaLnBrk="0" fontAlgn="base" hangingPunct="0">
              <a:spcBef>
                <a:spcPct val="0"/>
              </a:spcBef>
              <a:spcAft>
                <a:spcPct val="0"/>
              </a:spcAft>
              <a:buClr>
                <a:srgbClr val="000000"/>
              </a:buClr>
              <a:buSzPct val="100000"/>
              <a:buFont typeface="Times New Roman" pitchFamily="18" charset="0"/>
              <a:tabLst>
                <a:tab pos="653971" algn="l"/>
                <a:tab pos="1307943" algn="l"/>
                <a:tab pos="1961914" algn="l"/>
                <a:tab pos="2615885" algn="l"/>
              </a:tabLst>
              <a:defRPr>
                <a:solidFill>
                  <a:schemeClr val="bg1"/>
                </a:solidFill>
                <a:latin typeface="Arial" charset="0"/>
                <a:ea typeface="Lucida Sans Unicode" pitchFamily="34" charset="0"/>
                <a:cs typeface="Lucida Sans Unicode" pitchFamily="34" charset="0"/>
              </a:defRPr>
            </a:lvl9pPr>
          </a:lstStyle>
          <a:p>
            <a:pPr eaLnBrk="1" hangingPunct="1"/>
            <a:fld id="{A801D0CB-E3A3-4811-9B46-117E1213FF2C}" type="slidenum">
              <a:rPr lang="en-GB" smtClean="0">
                <a:solidFill>
                  <a:srgbClr val="000000"/>
                </a:solidFill>
                <a:latin typeface="Times New Roman" pitchFamily="18" charset="0"/>
              </a:rPr>
              <a:pPr eaLnBrk="1" hangingPunct="1"/>
              <a:t>3</a:t>
            </a:fld>
            <a:endParaRPr lang="en-GB" smtClean="0">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73E5B-5B77-4F59-8CAC-ABBAA24F9A11}" type="slidenum">
              <a:rPr lang="en-GB"/>
              <a:pPr/>
              <a:t>4</a:t>
            </a:fld>
            <a:endParaRPr lang="en-GB"/>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pPr>
              <a:lnSpc>
                <a:spcPct val="80000"/>
              </a:lnSpc>
            </a:pPr>
            <a:r>
              <a:rPr lang="en-GB" sz="800" b="1" u="sng" dirty="0">
                <a:latin typeface="Arial Narrow" pitchFamily="34" charset="0"/>
              </a:rPr>
              <a:t>Presentation notes:</a:t>
            </a:r>
          </a:p>
          <a:p>
            <a:pPr>
              <a:lnSpc>
                <a:spcPct val="80000"/>
              </a:lnSpc>
            </a:pPr>
            <a:r>
              <a:rPr lang="en-GB" sz="800" dirty="0">
                <a:latin typeface="Arial Narrow" pitchFamily="34" charset="0"/>
              </a:rPr>
              <a:t>The figure is based on combined data from the </a:t>
            </a:r>
            <a:r>
              <a:rPr lang="en-GB" sz="800" dirty="0" smtClean="0">
                <a:latin typeface="Arial Narrow" pitchFamily="34" charset="0"/>
              </a:rPr>
              <a:t>64 government </a:t>
            </a:r>
            <a:r>
              <a:rPr lang="en-GB" sz="800" dirty="0">
                <a:latin typeface="Arial Narrow" pitchFamily="34" charset="0"/>
              </a:rPr>
              <a:t>and charity funders of health research in the UK and is an overview of their directly funded peer reviewed research taking place during </a:t>
            </a:r>
            <a:r>
              <a:rPr lang="en-GB" sz="800" dirty="0" smtClean="0">
                <a:latin typeface="Arial Narrow" pitchFamily="34" charset="0"/>
              </a:rPr>
              <a:t>2014.</a:t>
            </a:r>
            <a:r>
              <a:rPr lang="en-GB" sz="800" b="1" u="sng" baseline="0" dirty="0" smtClean="0">
                <a:latin typeface="Arial Narrow" pitchFamily="34" charset="0"/>
              </a:rPr>
              <a:t> </a:t>
            </a:r>
            <a:r>
              <a:rPr lang="en-GB" sz="800" dirty="0" smtClean="0">
                <a:latin typeface="Arial Narrow" pitchFamily="34" charset="0"/>
              </a:rPr>
              <a:t>It  </a:t>
            </a:r>
            <a:r>
              <a:rPr lang="en-GB" sz="800" dirty="0">
                <a:latin typeface="Arial Narrow" pitchFamily="34" charset="0"/>
              </a:rPr>
              <a:t>shows the distribution of the collective research portfolio of the funders across the eight major Research Activity Codes of the Health Research Classification System. </a:t>
            </a:r>
            <a:endParaRPr lang="en-GB" sz="800" dirty="0" smtClean="0">
              <a:latin typeface="Arial Narrow" pitchFamily="34" charset="0"/>
            </a:endParaRPr>
          </a:p>
          <a:p>
            <a:pPr>
              <a:lnSpc>
                <a:spcPct val="80000"/>
              </a:lnSpc>
            </a:pPr>
            <a:endParaRPr lang="en-GB" sz="800" dirty="0">
              <a:latin typeface="Arial Narrow" pitchFamily="34" charset="0"/>
            </a:endParaRPr>
          </a:p>
          <a:p>
            <a:pPr>
              <a:lnSpc>
                <a:spcPct val="80000"/>
              </a:lnSpc>
            </a:pPr>
            <a:r>
              <a:rPr lang="en-GB" sz="800" dirty="0">
                <a:latin typeface="Arial Narrow" pitchFamily="34" charset="0"/>
              </a:rPr>
              <a:t>Approximately </a:t>
            </a:r>
            <a:r>
              <a:rPr lang="en-GB" sz="800" dirty="0" smtClean="0">
                <a:latin typeface="Arial Narrow" pitchFamily="34" charset="0"/>
              </a:rPr>
              <a:t>half </a:t>
            </a:r>
            <a:r>
              <a:rPr lang="en-GB" sz="800" dirty="0">
                <a:latin typeface="Arial Narrow" pitchFamily="34" charset="0"/>
              </a:rPr>
              <a:t>of the funding is </a:t>
            </a:r>
            <a:r>
              <a:rPr lang="en-GB" sz="800" dirty="0" smtClean="0">
                <a:latin typeface="Arial Narrow" pitchFamily="34" charset="0"/>
              </a:rPr>
              <a:t>in </a:t>
            </a:r>
            <a:r>
              <a:rPr lang="en-GB" sz="800" b="1" dirty="0">
                <a:latin typeface="Arial Narrow" pitchFamily="34" charset="0"/>
              </a:rPr>
              <a:t>Underpinning </a:t>
            </a:r>
            <a:r>
              <a:rPr lang="en-GB" sz="800" b="1" dirty="0" smtClean="0">
                <a:latin typeface="Arial Narrow" pitchFamily="34" charset="0"/>
              </a:rPr>
              <a:t>(23%) </a:t>
            </a:r>
            <a:r>
              <a:rPr lang="en-GB" sz="800" dirty="0" smtClean="0">
                <a:latin typeface="Arial Narrow" pitchFamily="34" charset="0"/>
              </a:rPr>
              <a:t>and </a:t>
            </a:r>
            <a:r>
              <a:rPr lang="en-GB" sz="800" b="1" dirty="0" smtClean="0">
                <a:latin typeface="Arial Narrow" pitchFamily="34" charset="0"/>
              </a:rPr>
              <a:t>Aetiology (29%)</a:t>
            </a:r>
            <a:r>
              <a:rPr lang="en-GB" sz="800" dirty="0" smtClean="0">
                <a:latin typeface="Arial Narrow" pitchFamily="34" charset="0"/>
              </a:rPr>
              <a:t>. </a:t>
            </a:r>
            <a:r>
              <a:rPr lang="en-GB" sz="800" dirty="0">
                <a:latin typeface="Arial Narrow" pitchFamily="34" charset="0"/>
              </a:rPr>
              <a:t>Underpinning research is aimed at understanding normal biological, psychological and socioeconomic processes and functioning. The Aetiology category includes research into the risk or cause and development of ill health and diseases. This category comprises biological, environmental, psychological and socioeconomic factors involved in disease processes. Most epidemiological studies are included in this category.</a:t>
            </a:r>
          </a:p>
          <a:p>
            <a:pPr>
              <a:lnSpc>
                <a:spcPct val="80000"/>
              </a:lnSpc>
            </a:pPr>
            <a:endParaRPr lang="en-GB" sz="800" dirty="0" smtClean="0">
              <a:latin typeface="Arial Narrow" pitchFamily="34" charset="0"/>
            </a:endParaRPr>
          </a:p>
          <a:p>
            <a:pPr>
              <a:lnSpc>
                <a:spcPct val="80000"/>
              </a:lnSpc>
            </a:pPr>
            <a:r>
              <a:rPr lang="en-GB" sz="800" dirty="0" smtClean="0">
                <a:latin typeface="Arial Narrow" pitchFamily="34" charset="0"/>
              </a:rPr>
              <a:t>The </a:t>
            </a:r>
            <a:r>
              <a:rPr lang="en-GB" sz="800" b="1" dirty="0">
                <a:latin typeface="Arial Narrow" pitchFamily="34" charset="0"/>
              </a:rPr>
              <a:t>Prevention </a:t>
            </a:r>
            <a:r>
              <a:rPr lang="en-GB" sz="800" b="1" dirty="0" smtClean="0">
                <a:latin typeface="Arial Narrow" pitchFamily="34" charset="0"/>
              </a:rPr>
              <a:t>(5</a:t>
            </a:r>
            <a:r>
              <a:rPr lang="en-GB" sz="800" b="1" dirty="0">
                <a:latin typeface="Arial Narrow" pitchFamily="34" charset="0"/>
              </a:rPr>
              <a:t>%) </a:t>
            </a:r>
            <a:r>
              <a:rPr lang="en-GB" sz="800" dirty="0">
                <a:latin typeface="Arial Narrow" pitchFamily="34" charset="0"/>
              </a:rPr>
              <a:t>category contains research into the primary prevention of disease or conditions, or promotion of well-being. This encompasses behavioural and environmental interventions, vaccine development, nutrition and chemoprevention. </a:t>
            </a:r>
            <a:r>
              <a:rPr lang="en-GB" sz="800" dirty="0" smtClean="0">
                <a:latin typeface="Arial Narrow" pitchFamily="34" charset="0"/>
              </a:rPr>
              <a:t>The </a:t>
            </a:r>
            <a:r>
              <a:rPr lang="en-GB" sz="800" dirty="0">
                <a:latin typeface="Arial Narrow" pitchFamily="34" charset="0"/>
              </a:rPr>
              <a:t>participating funding bodies spend </a:t>
            </a:r>
            <a:r>
              <a:rPr lang="en-GB" sz="800" b="1" dirty="0" smtClean="0">
                <a:latin typeface="Arial Narrow" pitchFamily="34" charset="0"/>
              </a:rPr>
              <a:t>10% </a:t>
            </a:r>
            <a:r>
              <a:rPr lang="en-GB" sz="800" dirty="0">
                <a:latin typeface="Arial Narrow" pitchFamily="34" charset="0"/>
              </a:rPr>
              <a:t>of their combined directly funded research in </a:t>
            </a:r>
            <a:r>
              <a:rPr lang="en-GB" sz="800" b="1" dirty="0">
                <a:latin typeface="Arial Narrow" pitchFamily="34" charset="0"/>
              </a:rPr>
              <a:t>Detection and Diagnosis </a:t>
            </a:r>
            <a:r>
              <a:rPr lang="en-GB" sz="800" dirty="0">
                <a:latin typeface="Arial Narrow" pitchFamily="34" charset="0"/>
              </a:rPr>
              <a:t>which encompasses the discovery, development and evaluation of markers, methods and imaging technologies</a:t>
            </a:r>
            <a:r>
              <a:rPr lang="en-GB" sz="800" dirty="0" smtClean="0">
                <a:latin typeface="Arial Narrow" pitchFamily="34" charset="0"/>
              </a:rPr>
              <a:t>.</a:t>
            </a:r>
          </a:p>
          <a:p>
            <a:pPr>
              <a:lnSpc>
                <a:spcPct val="80000"/>
              </a:lnSpc>
            </a:pPr>
            <a:endParaRPr lang="en-GB" sz="800" dirty="0">
              <a:latin typeface="Arial Narrow" pitchFamily="34" charset="0"/>
            </a:endParaRPr>
          </a:p>
          <a:p>
            <a:pPr>
              <a:lnSpc>
                <a:spcPct val="90000"/>
              </a:lnSpc>
              <a:spcBef>
                <a:spcPct val="40000"/>
              </a:spcBef>
            </a:pPr>
            <a:r>
              <a:rPr lang="en-GB" sz="800" dirty="0">
                <a:latin typeface="Arial Narrow" pitchFamily="34" charset="0"/>
              </a:rPr>
              <a:t>Research into treatments and therapeutic interventions has been divided into </a:t>
            </a:r>
            <a:r>
              <a:rPr lang="en-GB" sz="800" b="1" dirty="0">
                <a:latin typeface="Arial Narrow" pitchFamily="34" charset="0"/>
              </a:rPr>
              <a:t>Treatment Development </a:t>
            </a:r>
            <a:r>
              <a:rPr lang="en-GB" sz="800" b="1" dirty="0" smtClean="0">
                <a:latin typeface="Arial Narrow" pitchFamily="34" charset="0"/>
              </a:rPr>
              <a:t>(13%) </a:t>
            </a:r>
            <a:r>
              <a:rPr lang="en-GB" sz="800" dirty="0">
                <a:latin typeface="Arial Narrow" pitchFamily="34" charset="0"/>
              </a:rPr>
              <a:t>and </a:t>
            </a:r>
            <a:r>
              <a:rPr lang="en-GB" sz="800" b="1" dirty="0">
                <a:latin typeface="Arial Narrow" pitchFamily="34" charset="0"/>
              </a:rPr>
              <a:t>Treatment Evaluation </a:t>
            </a:r>
            <a:r>
              <a:rPr lang="en-GB" sz="800" b="1" dirty="0" smtClean="0">
                <a:latin typeface="Arial Narrow" pitchFamily="34" charset="0"/>
              </a:rPr>
              <a:t>(10%). </a:t>
            </a:r>
            <a:r>
              <a:rPr lang="en-GB" sz="800" dirty="0">
                <a:latin typeface="Arial Narrow" pitchFamily="34" charset="0"/>
              </a:rPr>
              <a:t>Both of these research areas contain all types of therapeutic interventions from pharmaceuticals to behavioural and physical therapies. Treatment Development includes discovery, development and testing in model and preclinical systems. Treatment Evaluation involves testing and evaluation of interventions in humans in clinical or applied settings and therefore includes all therapeutic trials</a:t>
            </a:r>
            <a:r>
              <a:rPr lang="en-GB" sz="800" dirty="0" smtClean="0">
                <a:latin typeface="Arial Narrow" pitchFamily="34" charset="0"/>
              </a:rPr>
              <a:t>.</a:t>
            </a:r>
          </a:p>
          <a:p>
            <a:pPr>
              <a:lnSpc>
                <a:spcPct val="90000"/>
              </a:lnSpc>
              <a:spcBef>
                <a:spcPct val="40000"/>
              </a:spcBef>
            </a:pPr>
            <a:endParaRPr lang="en-GB" sz="800" b="1" dirty="0">
              <a:latin typeface="Arial Narrow" pitchFamily="34" charset="0"/>
            </a:endParaRPr>
          </a:p>
          <a:p>
            <a:pPr>
              <a:lnSpc>
                <a:spcPct val="90000"/>
              </a:lnSpc>
              <a:spcBef>
                <a:spcPct val="40000"/>
              </a:spcBef>
            </a:pPr>
            <a:r>
              <a:rPr lang="en-GB" sz="800" b="1" dirty="0">
                <a:latin typeface="Arial Narrow" pitchFamily="34" charset="0"/>
              </a:rPr>
              <a:t>Disease Management </a:t>
            </a:r>
            <a:r>
              <a:rPr lang="en-GB" sz="800" b="1" dirty="0" smtClean="0">
                <a:latin typeface="Arial Narrow" pitchFamily="34" charset="0"/>
              </a:rPr>
              <a:t>(4%) </a:t>
            </a:r>
            <a:r>
              <a:rPr lang="en-GB" sz="800" dirty="0">
                <a:latin typeface="Arial Narrow" pitchFamily="34" charset="0"/>
              </a:rPr>
              <a:t>is focused at the individual patient level, encompassing individual care needs of service users such as quality of life, treatment compliance, self management and end of life care issues. It also includes studies into all aspects of management by health and social care professionals and contains much of primary care research. </a:t>
            </a:r>
            <a:r>
              <a:rPr lang="en-GB" sz="800" b="1" dirty="0" smtClean="0">
                <a:latin typeface="Arial Narrow" pitchFamily="34" charset="0"/>
              </a:rPr>
              <a:t>Health </a:t>
            </a:r>
            <a:r>
              <a:rPr lang="en-GB" sz="800" b="1" dirty="0">
                <a:latin typeface="Arial Narrow" pitchFamily="34" charset="0"/>
              </a:rPr>
              <a:t>Services </a:t>
            </a:r>
            <a:r>
              <a:rPr lang="en-GB" sz="800" b="1" dirty="0" smtClean="0">
                <a:latin typeface="Arial Narrow" pitchFamily="34" charset="0"/>
              </a:rPr>
              <a:t>(6%) </a:t>
            </a:r>
            <a:r>
              <a:rPr lang="en-GB" sz="800" dirty="0">
                <a:latin typeface="Arial Narrow" pitchFamily="34" charset="0"/>
              </a:rPr>
              <a:t>includes research investigating health and social care service delivery and organisation, health and welfare economics and policy</a:t>
            </a:r>
            <a:r>
              <a:rPr lang="en-GB" sz="800" dirty="0" smtClean="0">
                <a:latin typeface="Arial Narrow" pitchFamily="34" charset="0"/>
              </a:rPr>
              <a:t>.</a:t>
            </a:r>
          </a:p>
          <a:p>
            <a:pPr>
              <a:lnSpc>
                <a:spcPct val="90000"/>
              </a:lnSpc>
              <a:spcBef>
                <a:spcPct val="40000"/>
              </a:spcBef>
            </a:pPr>
            <a:endParaRPr lang="en-GB" sz="800" dirty="0">
              <a:latin typeface="Arial Narrow" pitchFamily="34" charset="0"/>
            </a:endParaRPr>
          </a:p>
          <a:p>
            <a:pPr>
              <a:lnSpc>
                <a:spcPct val="80000"/>
              </a:lnSpc>
              <a:spcBef>
                <a:spcPct val="40000"/>
              </a:spcBef>
            </a:pPr>
            <a:r>
              <a:rPr lang="en-GB" sz="800" b="1" u="sng" dirty="0">
                <a:latin typeface="Arial Narrow" pitchFamily="34" charset="0"/>
              </a:rPr>
              <a:t>Further information:</a:t>
            </a:r>
          </a:p>
          <a:p>
            <a:pPr>
              <a:lnSpc>
                <a:spcPct val="80000"/>
              </a:lnSpc>
              <a:spcBef>
                <a:spcPct val="40000"/>
              </a:spcBef>
            </a:pPr>
            <a:r>
              <a:rPr lang="en-GB" sz="800" dirty="0">
                <a:latin typeface="Arial Narrow" pitchFamily="34" charset="0"/>
              </a:rPr>
              <a:t>Further details of the UK Health Research Analysis and the underlying Health Research Classification System can be found on the UKCRC website: </a:t>
            </a:r>
            <a:r>
              <a:rPr lang="en-GB" sz="800" b="1" dirty="0">
                <a:latin typeface="Arial Narrow" pitchFamily="34" charset="0"/>
              </a:rPr>
              <a:t>http://www.ukcrc.org/activities/coordinatingresearchfunding/ukhealthresearchanalysis.aspx</a:t>
            </a:r>
          </a:p>
          <a:p>
            <a:pPr>
              <a:spcBef>
                <a:spcPct val="40000"/>
              </a:spcBef>
            </a:pPr>
            <a:r>
              <a:rPr lang="en-GB" sz="800" dirty="0" smtClean="0">
                <a:latin typeface="Arial Narrow" pitchFamily="34" charset="0"/>
              </a:rPr>
              <a:t>A copy of the all Health Research Analyses can be downloaded from:</a:t>
            </a:r>
          </a:p>
          <a:p>
            <a:pPr>
              <a:spcBef>
                <a:spcPct val="40000"/>
              </a:spcBef>
            </a:pPr>
            <a:r>
              <a:rPr lang="en-GB" sz="800" b="1" dirty="0" smtClean="0">
                <a:latin typeface="Arial Narrow" pitchFamily="34" charset="0"/>
              </a:rPr>
              <a:t>http://www.hrcsonline.net/pages/reports</a:t>
            </a:r>
          </a:p>
          <a:p>
            <a:pPr>
              <a:lnSpc>
                <a:spcPct val="80000"/>
              </a:lnSpc>
              <a:spcBef>
                <a:spcPct val="40000"/>
              </a:spcBef>
            </a:pPr>
            <a:r>
              <a:rPr lang="en-GB" sz="800" dirty="0" smtClean="0">
                <a:latin typeface="Arial Narrow" pitchFamily="34" charset="0"/>
              </a:rPr>
              <a:t>Or </a:t>
            </a:r>
            <a:r>
              <a:rPr lang="en-GB" sz="800" dirty="0">
                <a:latin typeface="Arial Narrow" pitchFamily="34" charset="0"/>
              </a:rPr>
              <a:t>contact the UKCRC Secretariat at </a:t>
            </a:r>
            <a:r>
              <a:rPr lang="en-GB" sz="800" b="1" dirty="0">
                <a:latin typeface="Arial Narrow" pitchFamily="34" charset="0"/>
              </a:rPr>
              <a:t>info@ukcrc.org</a:t>
            </a:r>
            <a:r>
              <a:rPr lang="en-GB" sz="800" dirty="0">
                <a:latin typeface="Arial Narrow" pitchFamily="34" charset="0"/>
              </a:rPr>
              <a:t>, phone </a:t>
            </a:r>
            <a:r>
              <a:rPr lang="en-GB" sz="800" b="1" dirty="0">
                <a:latin typeface="Arial Narrow" pitchFamily="34" charset="0"/>
              </a:rPr>
              <a:t>0207 670 5294</a:t>
            </a:r>
            <a:r>
              <a:rPr lang="en-GB" sz="800" dirty="0">
                <a:latin typeface="Arial Narrow" pitchFamily="34" charset="0"/>
              </a:rPr>
              <a:t>.</a:t>
            </a:r>
          </a:p>
          <a:p>
            <a:pPr>
              <a:lnSpc>
                <a:spcPct val="90000"/>
              </a:lnSpc>
              <a:spcBef>
                <a:spcPct val="40000"/>
              </a:spcBef>
            </a:pPr>
            <a:endParaRPr lang="en-GB" sz="800" dirty="0">
              <a:latin typeface="Arial Narrow"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C2110-D0EA-4923-B73D-C4252E0C6B41}" type="slidenum">
              <a:rPr lang="en-GB"/>
              <a:pPr/>
              <a:t>5</a:t>
            </a:fld>
            <a:endParaRPr lang="en-GB"/>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pPr>
              <a:lnSpc>
                <a:spcPct val="90000"/>
              </a:lnSpc>
              <a:spcBef>
                <a:spcPct val="40000"/>
              </a:spcBef>
            </a:pPr>
            <a:r>
              <a:rPr lang="en-GB" sz="800" b="1" u="sng" dirty="0">
                <a:latin typeface="Arial Narrow" pitchFamily="34" charset="0"/>
              </a:rPr>
              <a:t>Presentation notes:</a:t>
            </a:r>
          </a:p>
          <a:p>
            <a:pPr marL="0" marR="0" indent="0" algn="l" defTabSz="914400" rtl="0" eaLnBrk="1" fontAlgn="base" latinLnBrk="0" hangingPunct="1">
              <a:lnSpc>
                <a:spcPct val="90000"/>
              </a:lnSpc>
              <a:spcBef>
                <a:spcPct val="40000"/>
              </a:spcBef>
              <a:spcAft>
                <a:spcPct val="0"/>
              </a:spcAft>
              <a:buClrTx/>
              <a:buSzTx/>
              <a:buFontTx/>
              <a:buNone/>
              <a:tabLst/>
              <a:defRPr/>
            </a:pPr>
            <a:r>
              <a:rPr lang="en-GB" sz="800" dirty="0">
                <a:latin typeface="Arial Narrow" pitchFamily="34" charset="0"/>
              </a:rPr>
              <a:t>This figure </a:t>
            </a:r>
            <a:r>
              <a:rPr lang="en-GB" sz="800" dirty="0" smtClean="0">
                <a:latin typeface="Arial Narrow" pitchFamily="34" charset="0"/>
              </a:rPr>
              <a:t>shows the distribution of the collective research portfolio of the HRAF funders across the eight major Research Activities of the Health Research Classification System.</a:t>
            </a:r>
          </a:p>
          <a:p>
            <a:pPr marL="0" marR="0" indent="0" algn="l" defTabSz="914400" rtl="0" eaLnBrk="1" fontAlgn="base" latinLnBrk="0" hangingPunct="1">
              <a:lnSpc>
                <a:spcPct val="90000"/>
              </a:lnSpc>
              <a:spcBef>
                <a:spcPct val="40000"/>
              </a:spcBef>
              <a:spcAft>
                <a:spcPct val="0"/>
              </a:spcAft>
              <a:buClrTx/>
              <a:buSzTx/>
              <a:buFontTx/>
              <a:buNone/>
              <a:tabLst/>
              <a:defRPr/>
            </a:pPr>
            <a:endParaRPr lang="en-GB" sz="800" dirty="0" smtClean="0">
              <a:latin typeface="Arial Narrow" pitchFamily="34" charset="0"/>
            </a:endParaRPr>
          </a:p>
          <a:p>
            <a:pPr>
              <a:lnSpc>
                <a:spcPct val="90000"/>
              </a:lnSpc>
              <a:spcBef>
                <a:spcPct val="40000"/>
              </a:spcBef>
            </a:pPr>
            <a:r>
              <a:rPr lang="en-GB" sz="800" dirty="0" smtClean="0">
                <a:latin typeface="Arial Narrow" pitchFamily="34" charset="0"/>
              </a:rPr>
              <a:t>The data for this figure is from the proportion of combined spend </a:t>
            </a:r>
            <a:r>
              <a:rPr lang="en-GB" sz="800" dirty="0">
                <a:latin typeface="Arial Narrow" pitchFamily="34" charset="0"/>
              </a:rPr>
              <a:t>from the </a:t>
            </a:r>
            <a:r>
              <a:rPr lang="en-GB" sz="800" dirty="0" smtClean="0">
                <a:latin typeface="Arial Narrow" pitchFamily="34" charset="0"/>
              </a:rPr>
              <a:t>12 </a:t>
            </a:r>
            <a:r>
              <a:rPr lang="en-GB" sz="800" dirty="0">
                <a:latin typeface="Arial Narrow" pitchFamily="34" charset="0"/>
              </a:rPr>
              <a:t>largest government and charity funders of health research in the UK </a:t>
            </a:r>
            <a:r>
              <a:rPr lang="en-GB" sz="800" dirty="0" smtClean="0">
                <a:latin typeface="Arial Narrow" pitchFamily="34" charset="0"/>
              </a:rPr>
              <a:t>during </a:t>
            </a:r>
            <a:r>
              <a:rPr lang="en-GB" sz="800" dirty="0">
                <a:latin typeface="Arial Narrow" pitchFamily="34" charset="0"/>
              </a:rPr>
              <a:t>the </a:t>
            </a:r>
            <a:r>
              <a:rPr lang="en-GB" sz="800" dirty="0" smtClean="0">
                <a:latin typeface="Arial Narrow" pitchFamily="34" charset="0"/>
              </a:rPr>
              <a:t>2004/2005,</a:t>
            </a:r>
            <a:r>
              <a:rPr lang="en-GB" sz="800" baseline="0" dirty="0" smtClean="0">
                <a:latin typeface="Arial Narrow" pitchFamily="34" charset="0"/>
              </a:rPr>
              <a:t> 2009/10 and 2014 reporting periods</a:t>
            </a:r>
            <a:r>
              <a:rPr lang="en-GB" sz="800" dirty="0" smtClean="0">
                <a:latin typeface="Arial Narrow" pitchFamily="34" charset="0"/>
              </a:rPr>
              <a:t>. </a:t>
            </a:r>
          </a:p>
          <a:p>
            <a:pPr>
              <a:lnSpc>
                <a:spcPct val="90000"/>
              </a:lnSpc>
              <a:spcBef>
                <a:spcPct val="40000"/>
              </a:spcBef>
            </a:pPr>
            <a:endParaRPr lang="en-GB" sz="800" dirty="0">
              <a:latin typeface="Arial Narrow" pitchFamily="34" charset="0"/>
            </a:endParaRPr>
          </a:p>
          <a:p>
            <a:pPr>
              <a:lnSpc>
                <a:spcPct val="90000"/>
              </a:lnSpc>
              <a:spcBef>
                <a:spcPct val="40000"/>
              </a:spcBef>
            </a:pPr>
            <a:r>
              <a:rPr lang="en-GB" sz="800" dirty="0" smtClean="0">
                <a:latin typeface="Arial Narrow" pitchFamily="34" charset="0"/>
              </a:rPr>
              <a:t>It shows that</a:t>
            </a:r>
            <a:r>
              <a:rPr lang="en-GB" sz="800" baseline="0" dirty="0" smtClean="0">
                <a:latin typeface="Arial Narrow" pitchFamily="34" charset="0"/>
              </a:rPr>
              <a:t> the proportion of funding for </a:t>
            </a:r>
            <a:r>
              <a:rPr lang="en-GB" sz="800" b="1" baseline="0" dirty="0" smtClean="0">
                <a:latin typeface="Arial Narrow" pitchFamily="34" charset="0"/>
              </a:rPr>
              <a:t>Underpinning</a:t>
            </a:r>
            <a:r>
              <a:rPr lang="en-GB" sz="800" baseline="0" dirty="0" smtClean="0">
                <a:latin typeface="Arial Narrow" pitchFamily="34" charset="0"/>
              </a:rPr>
              <a:t> and </a:t>
            </a:r>
            <a:r>
              <a:rPr lang="en-GB" sz="800" b="1" baseline="0" dirty="0" smtClean="0">
                <a:latin typeface="Arial Narrow" pitchFamily="34" charset="0"/>
              </a:rPr>
              <a:t>Aetiology</a:t>
            </a:r>
            <a:r>
              <a:rPr lang="en-GB" sz="800" baseline="0" dirty="0" smtClean="0">
                <a:latin typeface="Arial Narrow" pitchFamily="34" charset="0"/>
              </a:rPr>
              <a:t> have fallen over the last ten years, with a subsequent increase in other research activities, primarily in </a:t>
            </a:r>
            <a:r>
              <a:rPr lang="en-GB" sz="800" b="1" baseline="0" dirty="0" smtClean="0">
                <a:latin typeface="Arial Narrow" pitchFamily="34" charset="0"/>
              </a:rPr>
              <a:t>Prevention</a:t>
            </a:r>
            <a:r>
              <a:rPr lang="en-GB" sz="800" b="0" baseline="0" dirty="0" smtClean="0">
                <a:latin typeface="Arial Narrow" pitchFamily="34" charset="0"/>
              </a:rPr>
              <a:t>,</a:t>
            </a:r>
            <a:r>
              <a:rPr lang="en-GB" sz="800" b="1" baseline="0" dirty="0" smtClean="0">
                <a:latin typeface="Arial Narrow" pitchFamily="34" charset="0"/>
              </a:rPr>
              <a:t> Detection</a:t>
            </a:r>
            <a:r>
              <a:rPr lang="en-GB" sz="800" b="0" baseline="0" dirty="0" smtClean="0">
                <a:latin typeface="Arial Narrow" pitchFamily="34" charset="0"/>
              </a:rPr>
              <a:t> and </a:t>
            </a:r>
            <a:r>
              <a:rPr lang="en-GB" sz="800" b="1" baseline="0" dirty="0" smtClean="0">
                <a:latin typeface="Arial Narrow" pitchFamily="34" charset="0"/>
              </a:rPr>
              <a:t>Diagnosis and Treatment Development</a:t>
            </a:r>
            <a:r>
              <a:rPr lang="en-GB" sz="800" baseline="0" dirty="0" smtClean="0">
                <a:latin typeface="Arial Narrow" pitchFamily="34" charset="0"/>
              </a:rPr>
              <a:t>.</a:t>
            </a:r>
          </a:p>
          <a:p>
            <a:pPr>
              <a:lnSpc>
                <a:spcPct val="90000"/>
              </a:lnSpc>
              <a:spcBef>
                <a:spcPct val="40000"/>
              </a:spcBef>
            </a:pPr>
            <a:endParaRPr lang="en-GB" sz="800" baseline="0" dirty="0" smtClean="0">
              <a:latin typeface="Arial Narrow" pitchFamily="34" charset="0"/>
            </a:endParaRPr>
          </a:p>
          <a:p>
            <a:pPr>
              <a:lnSpc>
                <a:spcPct val="90000"/>
              </a:lnSpc>
              <a:spcBef>
                <a:spcPct val="40000"/>
              </a:spcBef>
            </a:pPr>
            <a:r>
              <a:rPr lang="en-GB" sz="800" baseline="0" dirty="0" smtClean="0">
                <a:latin typeface="Arial Narrow" pitchFamily="34" charset="0"/>
              </a:rPr>
              <a:t>This change in funding allocation is the result in changes funding strategies to promote the translation of health research from basic science to clinical applications.</a:t>
            </a:r>
          </a:p>
          <a:p>
            <a:pPr>
              <a:lnSpc>
                <a:spcPct val="90000"/>
              </a:lnSpc>
              <a:spcBef>
                <a:spcPct val="40000"/>
              </a:spcBef>
            </a:pPr>
            <a:endParaRPr lang="en-GB" sz="800" baseline="0" dirty="0" smtClean="0">
              <a:latin typeface="Arial Narrow" pitchFamily="34" charset="0"/>
            </a:endParaRPr>
          </a:p>
          <a:p>
            <a:pPr>
              <a:lnSpc>
                <a:spcPct val="90000"/>
              </a:lnSpc>
              <a:spcBef>
                <a:spcPct val="40000"/>
              </a:spcBef>
            </a:pPr>
            <a:r>
              <a:rPr lang="en-GB" sz="800" baseline="0" dirty="0" smtClean="0">
                <a:latin typeface="Arial Narrow" pitchFamily="34" charset="0"/>
              </a:rPr>
              <a:t>There have also been significant changes in national policy to promote funding in certain areas of research shortfalls. A prime example of this is the National Prevention Research Initiative (NPRI) established to bolster </a:t>
            </a:r>
            <a:r>
              <a:rPr lang="en-GB" sz="800" b="1" baseline="0" dirty="0" smtClean="0">
                <a:latin typeface="Arial Narrow" pitchFamily="34" charset="0"/>
              </a:rPr>
              <a:t>Prevention</a:t>
            </a:r>
            <a:r>
              <a:rPr lang="en-GB" sz="800" baseline="0" dirty="0" smtClean="0">
                <a:latin typeface="Arial Narrow" pitchFamily="34" charset="0"/>
              </a:rPr>
              <a:t> spending.</a:t>
            </a:r>
          </a:p>
          <a:p>
            <a:pPr>
              <a:lnSpc>
                <a:spcPct val="90000"/>
              </a:lnSpc>
              <a:spcBef>
                <a:spcPct val="40000"/>
              </a:spcBef>
            </a:pPr>
            <a:endParaRPr lang="en-GB" sz="800" dirty="0" smtClean="0">
              <a:latin typeface="Arial Narrow" pitchFamily="34" charset="0"/>
            </a:endParaRPr>
          </a:p>
          <a:p>
            <a:pPr>
              <a:lnSpc>
                <a:spcPct val="90000"/>
              </a:lnSpc>
              <a:spcBef>
                <a:spcPct val="40000"/>
              </a:spcBef>
            </a:pPr>
            <a:r>
              <a:rPr lang="en-GB" sz="800" u="sng" dirty="0" smtClean="0">
                <a:latin typeface="Arial Narrow" pitchFamily="34" charset="0"/>
              </a:rPr>
              <a:t>Please note</a:t>
            </a:r>
            <a:r>
              <a:rPr lang="en-GB" sz="800" u="sng" baseline="0" dirty="0" smtClean="0">
                <a:latin typeface="Arial Narrow" pitchFamily="34" charset="0"/>
              </a:rPr>
              <a:t> </a:t>
            </a:r>
            <a:r>
              <a:rPr lang="en-GB" sz="800" baseline="0" dirty="0" smtClean="0">
                <a:latin typeface="Arial Narrow" pitchFamily="34" charset="0"/>
              </a:rPr>
              <a:t>that due to increases in the total funding available, all eight research activities have shown increased real terms funding between 2004 to 2014.  It is only the pattern of funding proportions that has changed in this time period.</a:t>
            </a:r>
            <a:endParaRPr lang="en-GB" sz="800" dirty="0" smtClean="0">
              <a:latin typeface="Arial Narrow" pitchFamily="34" charset="0"/>
            </a:endParaRPr>
          </a:p>
          <a:p>
            <a:pPr>
              <a:lnSpc>
                <a:spcPct val="90000"/>
              </a:lnSpc>
              <a:spcBef>
                <a:spcPct val="40000"/>
              </a:spcBef>
            </a:pPr>
            <a:endParaRPr lang="en-GB" sz="800" dirty="0" smtClean="0">
              <a:latin typeface="Arial Narrow" pitchFamily="34" charset="0"/>
            </a:endParaRPr>
          </a:p>
          <a:p>
            <a:pPr>
              <a:lnSpc>
                <a:spcPct val="80000"/>
              </a:lnSpc>
              <a:spcBef>
                <a:spcPct val="40000"/>
              </a:spcBef>
            </a:pPr>
            <a:r>
              <a:rPr lang="en-GB" sz="800" b="1" u="sng" dirty="0" smtClean="0">
                <a:latin typeface="Arial Narrow" pitchFamily="34" charset="0"/>
              </a:rPr>
              <a:t>Further information:</a:t>
            </a:r>
          </a:p>
          <a:p>
            <a:pPr>
              <a:lnSpc>
                <a:spcPct val="80000"/>
              </a:lnSpc>
              <a:spcBef>
                <a:spcPct val="40000"/>
              </a:spcBef>
            </a:pPr>
            <a:r>
              <a:rPr lang="en-GB" sz="800" dirty="0" smtClean="0">
                <a:latin typeface="Arial Narrow" pitchFamily="34" charset="0"/>
              </a:rPr>
              <a:t>Further details of the UK Health Research Analysis and the underlying Health Research Classification System can be found on the UKCRC website: </a:t>
            </a:r>
            <a:r>
              <a:rPr lang="en-GB" sz="800" b="1" dirty="0" smtClean="0">
                <a:latin typeface="Arial Narrow" pitchFamily="34" charset="0"/>
              </a:rPr>
              <a:t>http://www.ukcrc.org/activities/coordinatingresearchfunding/ukhealthresearchanalysis.aspx</a:t>
            </a:r>
          </a:p>
          <a:p>
            <a:pPr>
              <a:spcBef>
                <a:spcPct val="40000"/>
              </a:spcBef>
            </a:pPr>
            <a:r>
              <a:rPr lang="en-GB" sz="800" dirty="0" smtClean="0">
                <a:latin typeface="Arial Narrow" pitchFamily="34" charset="0"/>
              </a:rPr>
              <a:t>A copy of the all Health Research Analyses can be downloaded from:</a:t>
            </a:r>
          </a:p>
          <a:p>
            <a:pPr>
              <a:spcBef>
                <a:spcPct val="40000"/>
              </a:spcBef>
            </a:pPr>
            <a:r>
              <a:rPr lang="en-GB" sz="800" b="1" dirty="0" smtClean="0">
                <a:latin typeface="Arial Narrow" pitchFamily="34" charset="0"/>
              </a:rPr>
              <a:t>http://www.hrcsonline.net/pages/reports</a:t>
            </a:r>
          </a:p>
          <a:p>
            <a:pPr>
              <a:lnSpc>
                <a:spcPct val="80000"/>
              </a:lnSpc>
              <a:spcBef>
                <a:spcPct val="40000"/>
              </a:spcBef>
            </a:pPr>
            <a:r>
              <a:rPr lang="en-GB" sz="800" dirty="0" smtClean="0">
                <a:latin typeface="Arial Narrow" pitchFamily="34" charset="0"/>
              </a:rPr>
              <a:t>Or contact the UKCRC Secretariat at </a:t>
            </a:r>
            <a:r>
              <a:rPr lang="en-GB" sz="800" b="1" dirty="0" smtClean="0">
                <a:latin typeface="Arial Narrow" pitchFamily="34" charset="0"/>
              </a:rPr>
              <a:t>info@ukcrc.org</a:t>
            </a:r>
            <a:r>
              <a:rPr lang="en-GB" sz="800" dirty="0" smtClean="0">
                <a:latin typeface="Arial Narrow" pitchFamily="34" charset="0"/>
              </a:rPr>
              <a:t>, phone </a:t>
            </a:r>
            <a:r>
              <a:rPr lang="en-GB" sz="800" b="1" dirty="0" smtClean="0">
                <a:latin typeface="Arial Narrow" pitchFamily="34" charset="0"/>
              </a:rPr>
              <a:t>0207 670 5294</a:t>
            </a:r>
            <a:r>
              <a:rPr lang="en-GB" sz="800" dirty="0" smtClean="0">
                <a:latin typeface="Arial Narrow" pitchFamily="34" charset="0"/>
              </a:rPr>
              <a:t>.</a:t>
            </a:r>
          </a:p>
          <a:p>
            <a:pPr>
              <a:lnSpc>
                <a:spcPct val="90000"/>
              </a:lnSpc>
              <a:spcBef>
                <a:spcPct val="40000"/>
              </a:spcBef>
            </a:pPr>
            <a:endParaRPr lang="en-GB" sz="800" dirty="0">
              <a:latin typeface="Arial Narrow"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40000"/>
              </a:spcBef>
            </a:pPr>
            <a:r>
              <a:rPr lang="en-GB" sz="1200" b="1" u="sng" dirty="0" smtClean="0">
                <a:latin typeface="Arial Narrow" pitchFamily="34" charset="0"/>
              </a:rPr>
              <a:t>Presentation notes:</a:t>
            </a:r>
          </a:p>
          <a:p>
            <a:pPr>
              <a:spcBef>
                <a:spcPct val="40000"/>
              </a:spcBef>
            </a:pPr>
            <a:r>
              <a:rPr lang="en-GB" sz="1200" dirty="0" smtClean="0">
                <a:latin typeface="Arial Narrow" pitchFamily="34" charset="0"/>
              </a:rPr>
              <a:t>This figure is based on combined data from the</a:t>
            </a:r>
            <a:r>
              <a:rPr lang="en-GB" sz="1200" baseline="0" dirty="0" smtClean="0">
                <a:latin typeface="Arial Narrow" pitchFamily="34" charset="0"/>
              </a:rPr>
              <a:t> 64 participating</a:t>
            </a:r>
            <a:r>
              <a:rPr lang="en-GB" sz="1200" dirty="0" smtClean="0">
                <a:latin typeface="Arial Narrow" pitchFamily="34" charset="0"/>
              </a:rPr>
              <a:t> funders and is an overview of their directly funded peer reviewed research taking place in the UK during 2014.</a:t>
            </a:r>
          </a:p>
          <a:p>
            <a:pPr>
              <a:spcBef>
                <a:spcPct val="40000"/>
              </a:spcBef>
            </a:pPr>
            <a:endParaRPr lang="en-GB" sz="1200" dirty="0" smtClean="0">
              <a:latin typeface="Arial Narrow" pitchFamily="34" charset="0"/>
            </a:endParaRPr>
          </a:p>
          <a:p>
            <a:pPr>
              <a:spcBef>
                <a:spcPct val="40000"/>
              </a:spcBef>
            </a:pPr>
            <a:r>
              <a:rPr lang="en-GB" sz="1200" dirty="0" smtClean="0">
                <a:latin typeface="Arial Narrow" pitchFamily="34" charset="0"/>
              </a:rPr>
              <a:t>The 21 Health Categories of the Health Research Classification System are based on the International Classification of Diseases (ICD) codes, with some modifications. The proportions in the figure are ordered by amount</a:t>
            </a:r>
            <a:r>
              <a:rPr lang="en-GB" sz="1200" baseline="0" dirty="0" smtClean="0">
                <a:latin typeface="Arial Narrow" pitchFamily="34" charset="0"/>
              </a:rPr>
              <a:t> and displays the 10 largest categories, all of which receive more than 2% of total funds.</a:t>
            </a:r>
          </a:p>
          <a:p>
            <a:pPr>
              <a:spcBef>
                <a:spcPct val="40000"/>
              </a:spcBef>
            </a:pPr>
            <a:endParaRPr lang="en-GB" sz="1200" dirty="0" smtClean="0">
              <a:latin typeface="Arial Narrow" pitchFamily="34" charset="0"/>
            </a:endParaRPr>
          </a:p>
          <a:p>
            <a:pPr>
              <a:spcBef>
                <a:spcPct val="40000"/>
              </a:spcBef>
            </a:pPr>
            <a:r>
              <a:rPr lang="en-GB" sz="1200" b="1" dirty="0" smtClean="0">
                <a:latin typeface="Arial Narrow" pitchFamily="34" charset="0"/>
              </a:rPr>
              <a:t>Generic Health Relevance </a:t>
            </a:r>
            <a:r>
              <a:rPr lang="en-GB" sz="1200" dirty="0" smtClean="0">
                <a:latin typeface="Arial Narrow" pitchFamily="34" charset="0"/>
              </a:rPr>
              <a:t>receives the most funding and accounts for </a:t>
            </a:r>
            <a:r>
              <a:rPr lang="en-GB" sz="1200" b="1" dirty="0" smtClean="0">
                <a:latin typeface="Arial Narrow" pitchFamily="34" charset="0"/>
              </a:rPr>
              <a:t>24%</a:t>
            </a:r>
            <a:r>
              <a:rPr lang="en-GB" sz="1200" dirty="0" smtClean="0">
                <a:latin typeface="Arial Narrow" pitchFamily="34" charset="0"/>
              </a:rPr>
              <a:t> of total funds.  Awards coded as Generic Health</a:t>
            </a:r>
            <a:r>
              <a:rPr lang="en-GB" sz="1200" baseline="0" dirty="0" smtClean="0">
                <a:latin typeface="Arial Narrow" pitchFamily="34" charset="0"/>
              </a:rPr>
              <a:t> Research are</a:t>
            </a:r>
            <a:r>
              <a:rPr lang="en-GB" sz="1200" dirty="0" smtClean="0">
                <a:latin typeface="Arial Narrow" pitchFamily="34" charset="0"/>
              </a:rPr>
              <a:t> applicable to all diseases and/or are relevant to general health.</a:t>
            </a:r>
          </a:p>
          <a:p>
            <a:pPr>
              <a:spcBef>
                <a:spcPct val="40000"/>
              </a:spcBef>
            </a:pPr>
            <a:endParaRPr lang="en-GB" sz="1200" dirty="0" smtClean="0">
              <a:latin typeface="Arial Narrow" pitchFamily="34" charset="0"/>
            </a:endParaRPr>
          </a:p>
          <a:p>
            <a:pPr>
              <a:spcBef>
                <a:spcPct val="40000"/>
              </a:spcBef>
            </a:pPr>
            <a:r>
              <a:rPr lang="en-GB" sz="1200" b="1" dirty="0" smtClean="0">
                <a:latin typeface="Arial Narrow" pitchFamily="34" charset="0"/>
              </a:rPr>
              <a:t>Cancer</a:t>
            </a:r>
            <a:r>
              <a:rPr lang="en-GB" sz="1200" dirty="0" smtClean="0">
                <a:latin typeface="Arial Narrow" pitchFamily="34" charset="0"/>
              </a:rPr>
              <a:t>, which includes all types of cancers, is ranked second in proportion of expenditure,</a:t>
            </a:r>
            <a:r>
              <a:rPr lang="en-GB" sz="1200" baseline="0" dirty="0" smtClean="0">
                <a:latin typeface="Arial Narrow" pitchFamily="34" charset="0"/>
              </a:rPr>
              <a:t> </a:t>
            </a:r>
            <a:r>
              <a:rPr lang="en-GB" sz="1200" dirty="0" smtClean="0">
                <a:latin typeface="Arial Narrow" pitchFamily="34" charset="0"/>
              </a:rPr>
              <a:t>receiving </a:t>
            </a:r>
            <a:r>
              <a:rPr lang="en-GB" sz="1200" b="1" dirty="0" smtClean="0">
                <a:latin typeface="Arial Narrow" pitchFamily="34" charset="0"/>
              </a:rPr>
              <a:t>20%</a:t>
            </a:r>
            <a:r>
              <a:rPr lang="en-GB" sz="1200" baseline="0" dirty="0" smtClean="0">
                <a:latin typeface="Arial Narrow" pitchFamily="34" charset="0"/>
              </a:rPr>
              <a:t> of total funds.</a:t>
            </a:r>
          </a:p>
          <a:p>
            <a:pPr>
              <a:spcBef>
                <a:spcPct val="40000"/>
              </a:spcBef>
            </a:pPr>
            <a:endParaRPr lang="en-GB" sz="1200" b="1" baseline="0" dirty="0" smtClean="0">
              <a:latin typeface="Arial Narrow" pitchFamily="34" charset="0"/>
            </a:endParaRPr>
          </a:p>
          <a:p>
            <a:pPr>
              <a:spcBef>
                <a:spcPct val="40000"/>
              </a:spcBef>
            </a:pPr>
            <a:r>
              <a:rPr lang="en-GB" sz="1200" b="0" baseline="0" dirty="0" smtClean="0">
                <a:latin typeface="Arial Narrow" pitchFamily="34" charset="0"/>
              </a:rPr>
              <a:t>The next eight categories, </a:t>
            </a:r>
            <a:r>
              <a:rPr lang="en-GB" sz="1200" b="1" baseline="0" dirty="0" smtClean="0">
                <a:latin typeface="Arial Narrow" pitchFamily="34" charset="0"/>
              </a:rPr>
              <a:t>Infection</a:t>
            </a:r>
            <a:r>
              <a:rPr lang="en-GB" sz="1200" b="0" dirty="0" smtClean="0">
                <a:latin typeface="Arial Narrow" pitchFamily="34" charset="0"/>
              </a:rPr>
              <a:t>,</a:t>
            </a:r>
            <a:r>
              <a:rPr lang="en-GB" sz="1200" b="1" dirty="0" smtClean="0">
                <a:latin typeface="Arial Narrow" pitchFamily="34" charset="0"/>
              </a:rPr>
              <a:t> Neurological</a:t>
            </a:r>
            <a:r>
              <a:rPr lang="en-GB" sz="1200" b="0" dirty="0" smtClean="0">
                <a:latin typeface="Arial Narrow" pitchFamily="34" charset="0"/>
              </a:rPr>
              <a:t>,</a:t>
            </a:r>
            <a:r>
              <a:rPr lang="en-GB" sz="1200" b="1" dirty="0" smtClean="0">
                <a:latin typeface="Arial Narrow" pitchFamily="34" charset="0"/>
              </a:rPr>
              <a:t> Cardiovascular,</a:t>
            </a:r>
            <a:r>
              <a:rPr lang="en-GB" sz="1200" b="1" baseline="0" dirty="0" smtClean="0">
                <a:latin typeface="Arial Narrow" pitchFamily="34" charset="0"/>
              </a:rPr>
              <a:t> </a:t>
            </a:r>
            <a:r>
              <a:rPr lang="en-GB" sz="1200" b="1" dirty="0" smtClean="0">
                <a:latin typeface="Arial Narrow" pitchFamily="34" charset="0"/>
              </a:rPr>
              <a:t>Mental</a:t>
            </a:r>
            <a:r>
              <a:rPr lang="en-GB" sz="1200" b="1" baseline="0" dirty="0" smtClean="0">
                <a:latin typeface="Arial Narrow" pitchFamily="34" charset="0"/>
              </a:rPr>
              <a:t> Health, Inflammatory and Immune System, Metabolic and Endocrine, Musculoskeletal </a:t>
            </a:r>
            <a:r>
              <a:rPr lang="en-GB" sz="1200" b="0" baseline="0" dirty="0" smtClean="0">
                <a:latin typeface="Arial Narrow" pitchFamily="34" charset="0"/>
              </a:rPr>
              <a:t>and</a:t>
            </a:r>
            <a:r>
              <a:rPr lang="en-GB" sz="1200" b="1" baseline="0" dirty="0" smtClean="0">
                <a:latin typeface="Arial Narrow" pitchFamily="34" charset="0"/>
              </a:rPr>
              <a:t> Reproductive Health and Childbirth,</a:t>
            </a:r>
            <a:r>
              <a:rPr lang="en-GB" sz="1200" dirty="0" smtClean="0">
                <a:latin typeface="Arial Narrow" pitchFamily="34" charset="0"/>
              </a:rPr>
              <a:t> account for </a:t>
            </a:r>
            <a:r>
              <a:rPr lang="en-GB" sz="1200" b="1" dirty="0" smtClean="0">
                <a:latin typeface="Arial Narrow" pitchFamily="34" charset="0"/>
              </a:rPr>
              <a:t>45% </a:t>
            </a:r>
            <a:r>
              <a:rPr lang="en-GB" sz="1200" dirty="0" smtClean="0">
                <a:latin typeface="Arial Narrow" pitchFamily="34" charset="0"/>
              </a:rPr>
              <a:t>of the aggregate health specific funds.</a:t>
            </a:r>
          </a:p>
          <a:p>
            <a:pPr>
              <a:spcBef>
                <a:spcPct val="40000"/>
              </a:spcBef>
            </a:pPr>
            <a:endParaRPr lang="en-GB" sz="1200" dirty="0" smtClean="0">
              <a:latin typeface="Arial Narrow" pitchFamily="34" charset="0"/>
            </a:endParaRPr>
          </a:p>
          <a:p>
            <a:pPr marL="0" marR="0" indent="0" algn="l" defTabSz="914400" rtl="0" eaLnBrk="1" fontAlgn="base" latinLnBrk="0" hangingPunct="1">
              <a:lnSpc>
                <a:spcPct val="100000"/>
              </a:lnSpc>
              <a:spcBef>
                <a:spcPct val="40000"/>
              </a:spcBef>
              <a:spcAft>
                <a:spcPct val="0"/>
              </a:spcAft>
              <a:buClrTx/>
              <a:buSzTx/>
              <a:buFontTx/>
              <a:buNone/>
              <a:tabLst/>
              <a:defRPr/>
            </a:pPr>
            <a:r>
              <a:rPr lang="en-GB" sz="1200" baseline="0" dirty="0" smtClean="0">
                <a:latin typeface="Arial Narrow" pitchFamily="34" charset="0"/>
              </a:rPr>
              <a:t>The remaining 11 categories each receive less than 2% of total funding. The amount funded ranges from £36m (1.9%) to £9m (0.3%). These include (in order of funding total); </a:t>
            </a:r>
            <a:r>
              <a:rPr lang="en-GB" sz="1200" b="1" baseline="0" dirty="0" smtClean="0">
                <a:latin typeface="Arial Narrow" pitchFamily="34" charset="0"/>
              </a:rPr>
              <a:t>Oral and Gastrointestinal</a:t>
            </a:r>
            <a:r>
              <a:rPr lang="en-GB" sz="1200" b="0" baseline="0" dirty="0" smtClean="0">
                <a:latin typeface="Arial Narrow" pitchFamily="34" charset="0"/>
              </a:rPr>
              <a:t>,</a:t>
            </a:r>
            <a:r>
              <a:rPr lang="en-GB" sz="1200" b="1" baseline="0" dirty="0" smtClean="0">
                <a:latin typeface="Arial Narrow" pitchFamily="34" charset="0"/>
              </a:rPr>
              <a:t> Respiratory</a:t>
            </a:r>
            <a:r>
              <a:rPr lang="en-GB" sz="1200" b="0" baseline="0" dirty="0" smtClean="0">
                <a:latin typeface="Arial Narrow" pitchFamily="34" charset="0"/>
              </a:rPr>
              <a:t>,</a:t>
            </a:r>
            <a:r>
              <a:rPr lang="en-GB" sz="1200" b="1" baseline="0" dirty="0" smtClean="0">
                <a:latin typeface="Arial Narrow" pitchFamily="34" charset="0"/>
              </a:rPr>
              <a:t> Stroke</a:t>
            </a:r>
            <a:r>
              <a:rPr lang="en-GB" sz="1200" b="0" baseline="0" dirty="0" smtClean="0">
                <a:latin typeface="Arial Narrow" pitchFamily="34" charset="0"/>
              </a:rPr>
              <a:t>,</a:t>
            </a:r>
            <a:r>
              <a:rPr lang="en-GB" sz="1200" b="1" baseline="0" dirty="0" smtClean="0">
                <a:latin typeface="Arial Narrow" pitchFamily="34" charset="0"/>
              </a:rPr>
              <a:t> Eye</a:t>
            </a:r>
            <a:r>
              <a:rPr lang="en-GB" sz="1200" b="0" baseline="0" dirty="0" smtClean="0">
                <a:latin typeface="Arial Narrow" pitchFamily="34" charset="0"/>
              </a:rPr>
              <a:t>,</a:t>
            </a:r>
            <a:r>
              <a:rPr lang="en-GB" sz="1200" b="1" baseline="0" dirty="0" smtClean="0">
                <a:latin typeface="Arial Narrow" pitchFamily="34" charset="0"/>
              </a:rPr>
              <a:t> Renal and Urogenital</a:t>
            </a:r>
            <a:r>
              <a:rPr lang="en-GB" sz="1200" b="0" baseline="0" dirty="0" smtClean="0">
                <a:latin typeface="Arial Narrow" pitchFamily="34" charset="0"/>
              </a:rPr>
              <a:t>,</a:t>
            </a:r>
            <a:r>
              <a:rPr lang="en-GB" sz="1200" b="1" baseline="0" dirty="0" smtClean="0">
                <a:latin typeface="Arial Narrow" pitchFamily="34" charset="0"/>
              </a:rPr>
              <a:t> Other</a:t>
            </a:r>
            <a:r>
              <a:rPr lang="en-GB" sz="1200" b="0" baseline="0" dirty="0" smtClean="0">
                <a:latin typeface="Arial Narrow" pitchFamily="34" charset="0"/>
              </a:rPr>
              <a:t>,</a:t>
            </a:r>
            <a:r>
              <a:rPr lang="en-GB" sz="1200" b="1" baseline="0" dirty="0" smtClean="0">
                <a:latin typeface="Arial Narrow" pitchFamily="34" charset="0"/>
              </a:rPr>
              <a:t> Blood</a:t>
            </a:r>
            <a:r>
              <a:rPr lang="en-GB" sz="1200" b="0" baseline="0" dirty="0" smtClean="0">
                <a:latin typeface="Arial Narrow" pitchFamily="34" charset="0"/>
              </a:rPr>
              <a:t>,</a:t>
            </a:r>
            <a:r>
              <a:rPr lang="en-GB" sz="1200" b="1" baseline="0" dirty="0" smtClean="0">
                <a:latin typeface="Arial Narrow" pitchFamily="34" charset="0"/>
              </a:rPr>
              <a:t> Congenital Disorders</a:t>
            </a:r>
            <a:r>
              <a:rPr lang="en-GB" sz="1200" b="0" baseline="0" dirty="0" smtClean="0">
                <a:latin typeface="Arial Narrow" pitchFamily="34" charset="0"/>
              </a:rPr>
              <a:t>,</a:t>
            </a:r>
            <a:r>
              <a:rPr lang="en-GB" sz="1200" b="1" baseline="0" dirty="0" smtClean="0">
                <a:latin typeface="Arial Narrow" pitchFamily="34" charset="0"/>
              </a:rPr>
              <a:t> Skin</a:t>
            </a:r>
            <a:r>
              <a:rPr lang="en-GB" sz="1200" b="0" baseline="0" dirty="0" smtClean="0">
                <a:latin typeface="Arial Narrow" pitchFamily="34" charset="0"/>
              </a:rPr>
              <a:t>,</a:t>
            </a:r>
            <a:r>
              <a:rPr lang="en-GB" sz="1200" b="1" baseline="0" dirty="0" smtClean="0">
                <a:latin typeface="Arial Narrow" pitchFamily="34" charset="0"/>
              </a:rPr>
              <a:t> Ear </a:t>
            </a:r>
            <a:r>
              <a:rPr lang="en-GB" sz="1200" b="0" baseline="0" dirty="0" smtClean="0">
                <a:latin typeface="Arial Narrow" pitchFamily="34" charset="0"/>
              </a:rPr>
              <a:t>and </a:t>
            </a:r>
            <a:r>
              <a:rPr lang="en-GB" sz="1200" b="1" baseline="0" dirty="0" smtClean="0">
                <a:latin typeface="Arial Narrow" pitchFamily="34" charset="0"/>
              </a:rPr>
              <a:t>Injuries and Accidents</a:t>
            </a:r>
            <a:r>
              <a:rPr lang="en-GB" sz="1200" baseline="0" dirty="0" smtClean="0">
                <a:latin typeface="Arial Narrow" pitchFamily="34" charset="0"/>
              </a:rPr>
              <a:t>.</a:t>
            </a:r>
          </a:p>
          <a:p>
            <a:pPr>
              <a:spcBef>
                <a:spcPct val="40000"/>
              </a:spcBef>
            </a:pPr>
            <a:endParaRPr lang="en-GB" sz="1200" dirty="0" smtClean="0">
              <a:latin typeface="Arial Narrow" pitchFamily="34" charset="0"/>
            </a:endParaRPr>
          </a:p>
          <a:p>
            <a:pPr>
              <a:spcBef>
                <a:spcPct val="40000"/>
              </a:spcBef>
            </a:pPr>
            <a:r>
              <a:rPr lang="en-GB" sz="1200" b="1" u="sng" dirty="0" smtClean="0">
                <a:latin typeface="Arial Narrow" pitchFamily="34" charset="0"/>
              </a:rPr>
              <a:t>Further information:</a:t>
            </a:r>
          </a:p>
          <a:p>
            <a:pPr>
              <a:spcBef>
                <a:spcPct val="40000"/>
              </a:spcBef>
            </a:pPr>
            <a:r>
              <a:rPr lang="en-GB" sz="1200" dirty="0" smtClean="0">
                <a:latin typeface="Arial Narrow" pitchFamily="34" charset="0"/>
              </a:rPr>
              <a:t>Further details of the UK Health Research Analysis and the underlying Health Research Classification System can be found on the UKCRC website: </a:t>
            </a:r>
            <a:r>
              <a:rPr lang="en-GB" sz="1200" b="1" dirty="0" smtClean="0">
                <a:latin typeface="Arial Narrow" pitchFamily="34" charset="0"/>
              </a:rPr>
              <a:t>http://www.ukcrc.org/activities/coordinatingresearchfunding/ukhealthresearchanalysis.aspx</a:t>
            </a:r>
          </a:p>
          <a:p>
            <a:pPr>
              <a:spcBef>
                <a:spcPct val="40000"/>
              </a:spcBef>
            </a:pPr>
            <a:r>
              <a:rPr lang="en-GB" sz="1200" dirty="0" smtClean="0">
                <a:latin typeface="Arial Narrow" pitchFamily="34" charset="0"/>
              </a:rPr>
              <a:t>A copy of the all Health Research Analyses can be downloaded from:</a:t>
            </a:r>
          </a:p>
          <a:p>
            <a:pPr>
              <a:spcBef>
                <a:spcPct val="40000"/>
              </a:spcBef>
            </a:pPr>
            <a:r>
              <a:rPr lang="en-GB" sz="1200" b="1" dirty="0" smtClean="0">
                <a:latin typeface="Arial Narrow" pitchFamily="34" charset="0"/>
              </a:rPr>
              <a:t>http://www.hrcsonline.net/pages/reports</a:t>
            </a:r>
          </a:p>
          <a:p>
            <a:pPr>
              <a:spcBef>
                <a:spcPct val="40000"/>
              </a:spcBef>
            </a:pPr>
            <a:r>
              <a:rPr lang="en-GB" sz="1200" dirty="0" smtClean="0">
                <a:latin typeface="Arial Narrow" pitchFamily="34" charset="0"/>
              </a:rPr>
              <a:t>Or contact the UKCRC Secretariat at </a:t>
            </a:r>
            <a:r>
              <a:rPr lang="en-GB" sz="1200" b="1" dirty="0" smtClean="0">
                <a:latin typeface="Arial Narrow" pitchFamily="34" charset="0"/>
              </a:rPr>
              <a:t>info@ukcrc.org</a:t>
            </a:r>
            <a:r>
              <a:rPr lang="en-GB" sz="1200" dirty="0" smtClean="0">
                <a:latin typeface="Arial Narrow" pitchFamily="34" charset="0"/>
              </a:rPr>
              <a:t>, phone </a:t>
            </a:r>
            <a:r>
              <a:rPr lang="en-GB" sz="1200" b="1" dirty="0" smtClean="0">
                <a:latin typeface="Arial Narrow" pitchFamily="34" charset="0"/>
              </a:rPr>
              <a:t>0207 670 5294</a:t>
            </a:r>
            <a:r>
              <a:rPr lang="en-GB" sz="1200" dirty="0" smtClean="0">
                <a:latin typeface="Arial Narrow" pitchFamily="34" charset="0"/>
              </a:rPr>
              <a:t>.</a:t>
            </a:r>
          </a:p>
          <a:p>
            <a:endParaRPr lang="en-GB" dirty="0"/>
          </a:p>
        </p:txBody>
      </p:sp>
      <p:sp>
        <p:nvSpPr>
          <p:cNvPr id="4" name="Slide Number Placeholder 3"/>
          <p:cNvSpPr>
            <a:spLocks noGrp="1"/>
          </p:cNvSpPr>
          <p:nvPr>
            <p:ph type="sldNum" sz="quarter" idx="10"/>
          </p:nvPr>
        </p:nvSpPr>
        <p:spPr/>
        <p:txBody>
          <a:bodyPr/>
          <a:lstStyle/>
          <a:p>
            <a:fld id="{EDBFA8ED-51FF-427E-ADAC-CB4976AAF923}" type="slidenum">
              <a:rPr lang="en-GB" smtClean="0"/>
              <a:pPr/>
              <a:t>6</a:t>
            </a:fld>
            <a:endParaRPr lang="en-GB"/>
          </a:p>
        </p:txBody>
      </p:sp>
    </p:spTree>
    <p:extLst>
      <p:ext uri="{BB962C8B-B14F-4D97-AF65-F5344CB8AC3E}">
        <p14:creationId xmlns:p14="http://schemas.microsoft.com/office/powerpoint/2010/main" val="1546434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40000"/>
              </a:spcBef>
            </a:pPr>
            <a:r>
              <a:rPr lang="en-GB" sz="1200" b="1" u="sng" dirty="0" smtClean="0">
                <a:latin typeface="Arial Narrow" pitchFamily="34" charset="0"/>
              </a:rPr>
              <a:t>Presentation notes:</a:t>
            </a:r>
          </a:p>
          <a:p>
            <a:pPr marL="0" marR="0" indent="0" algn="l" defTabSz="914400" rtl="0" eaLnBrk="1" fontAlgn="base" latinLnBrk="0" hangingPunct="1">
              <a:lnSpc>
                <a:spcPct val="90000"/>
              </a:lnSpc>
              <a:spcBef>
                <a:spcPct val="40000"/>
              </a:spcBef>
              <a:spcAft>
                <a:spcPct val="0"/>
              </a:spcAft>
              <a:buClrTx/>
              <a:buSzTx/>
              <a:buFontTx/>
              <a:buNone/>
              <a:tabLst/>
              <a:defRPr/>
            </a:pPr>
            <a:r>
              <a:rPr lang="en-GB" sz="1200" dirty="0" smtClean="0">
                <a:latin typeface="Arial Narrow" pitchFamily="34" charset="0"/>
              </a:rPr>
              <a:t>This figure shows the distribution of the collective research portfolio of the HRAF funders across the 21 Health Categories of the Health Research Classification System. The data for this figure is from the proportion of combined spend from the 12 largest government and charity funders of health research in the UK during the 2004/2005,</a:t>
            </a:r>
            <a:r>
              <a:rPr lang="en-GB" sz="1200" baseline="0" dirty="0" smtClean="0">
                <a:latin typeface="Arial Narrow" pitchFamily="34" charset="0"/>
              </a:rPr>
              <a:t> 2009/10 and 2014 reporting periods</a:t>
            </a:r>
            <a:r>
              <a:rPr lang="en-GB" sz="1200" dirty="0" smtClean="0">
                <a:latin typeface="Arial Narrow" pitchFamily="34" charset="0"/>
              </a:rPr>
              <a:t>. </a:t>
            </a:r>
          </a:p>
          <a:p>
            <a:pPr>
              <a:lnSpc>
                <a:spcPct val="90000"/>
              </a:lnSpc>
              <a:spcBef>
                <a:spcPct val="40000"/>
              </a:spcBef>
            </a:pPr>
            <a:endParaRPr lang="en-GB" sz="1200" dirty="0" smtClean="0">
              <a:latin typeface="Arial Narrow" pitchFamily="34" charset="0"/>
            </a:endParaRPr>
          </a:p>
          <a:p>
            <a:pPr>
              <a:lnSpc>
                <a:spcPct val="90000"/>
              </a:lnSpc>
              <a:spcBef>
                <a:spcPct val="40000"/>
              </a:spcBef>
            </a:pPr>
            <a:r>
              <a:rPr lang="en-GB" sz="1200" dirty="0" smtClean="0">
                <a:latin typeface="Arial Narrow" pitchFamily="34" charset="0"/>
              </a:rPr>
              <a:t>It shows that</a:t>
            </a:r>
            <a:r>
              <a:rPr lang="en-GB" sz="1200" baseline="0" dirty="0" smtClean="0">
                <a:latin typeface="Arial Narrow" pitchFamily="34" charset="0"/>
              </a:rPr>
              <a:t> the proportion of funding remains relatively stable in most categories. Small decreases are seen in the proportion </a:t>
            </a:r>
            <a:r>
              <a:rPr lang="en-GB" sz="1200" b="1" baseline="0" dirty="0" smtClean="0">
                <a:latin typeface="Arial Narrow" pitchFamily="34" charset="0"/>
              </a:rPr>
              <a:t>Generic Health Relevance</a:t>
            </a:r>
            <a:r>
              <a:rPr lang="en-GB" sz="1200" b="0" baseline="0" dirty="0" smtClean="0">
                <a:latin typeface="Arial Narrow" pitchFamily="34" charset="0"/>
              </a:rPr>
              <a:t>, </a:t>
            </a:r>
            <a:r>
              <a:rPr lang="en-GB" sz="1200" b="1" baseline="0" dirty="0" smtClean="0">
                <a:latin typeface="Arial Narrow" pitchFamily="34" charset="0"/>
              </a:rPr>
              <a:t>Cancer</a:t>
            </a:r>
            <a:r>
              <a:rPr lang="en-GB" sz="1200" b="0" baseline="0" dirty="0" smtClean="0">
                <a:latin typeface="Arial Narrow" pitchFamily="34" charset="0"/>
              </a:rPr>
              <a:t> and </a:t>
            </a:r>
            <a:r>
              <a:rPr lang="en-GB" sz="1200" b="1" baseline="0" dirty="0" smtClean="0">
                <a:latin typeface="Arial Narrow" pitchFamily="34" charset="0"/>
              </a:rPr>
              <a:t>Inflammatory and Immune System</a:t>
            </a:r>
            <a:r>
              <a:rPr lang="en-GB" sz="1200" baseline="0" dirty="0" smtClean="0">
                <a:latin typeface="Arial Narrow" pitchFamily="34" charset="0"/>
              </a:rPr>
              <a:t>.</a:t>
            </a:r>
          </a:p>
          <a:p>
            <a:pPr>
              <a:lnSpc>
                <a:spcPct val="90000"/>
              </a:lnSpc>
              <a:spcBef>
                <a:spcPct val="40000"/>
              </a:spcBef>
            </a:pPr>
            <a:endParaRPr lang="en-GB" sz="1200" baseline="0" dirty="0" smtClean="0">
              <a:latin typeface="Arial Narrow" pitchFamily="34" charset="0"/>
            </a:endParaRPr>
          </a:p>
          <a:p>
            <a:pPr>
              <a:lnSpc>
                <a:spcPct val="90000"/>
              </a:lnSpc>
              <a:spcBef>
                <a:spcPct val="40000"/>
              </a:spcBef>
            </a:pPr>
            <a:r>
              <a:rPr lang="en-GB" sz="1200" b="1" baseline="0" dirty="0" smtClean="0">
                <a:latin typeface="Arial Narrow" pitchFamily="34" charset="0"/>
              </a:rPr>
              <a:t>Infection</a:t>
            </a:r>
            <a:r>
              <a:rPr lang="en-GB" sz="1200" baseline="0" dirty="0" smtClean="0">
                <a:latin typeface="Arial Narrow" pitchFamily="34" charset="0"/>
              </a:rPr>
              <a:t> saw the largest increase in proportion (+2.4%), possibly due to renewed emphasis on addressing the challenge of anti-microbial resistance.</a:t>
            </a:r>
          </a:p>
          <a:p>
            <a:pPr>
              <a:lnSpc>
                <a:spcPct val="90000"/>
              </a:lnSpc>
              <a:spcBef>
                <a:spcPct val="40000"/>
              </a:spcBef>
            </a:pPr>
            <a:endParaRPr lang="en-GB" sz="1200" baseline="0" dirty="0" smtClean="0">
              <a:latin typeface="Arial Narrow" pitchFamily="34" charset="0"/>
            </a:endParaRPr>
          </a:p>
          <a:p>
            <a:r>
              <a:rPr lang="en-GB" sz="1200" b="0" i="0" u="none" strike="noStrike" kern="1200" baseline="0" dirty="0" smtClean="0">
                <a:solidFill>
                  <a:schemeClr val="tx1"/>
                </a:solidFill>
                <a:latin typeface="Arial" charset="0"/>
                <a:ea typeface="+mn-ea"/>
                <a:cs typeface="+mn-cs"/>
              </a:rPr>
              <a:t>Research on </a:t>
            </a:r>
            <a:r>
              <a:rPr lang="en-GB" sz="1200" b="1" i="0" u="none" strike="noStrike" kern="1200" baseline="0" dirty="0" smtClean="0">
                <a:solidFill>
                  <a:schemeClr val="tx1"/>
                </a:solidFill>
                <a:latin typeface="Arial" charset="0"/>
                <a:ea typeface="+mn-ea"/>
                <a:cs typeface="+mn-cs"/>
              </a:rPr>
              <a:t>Mental Health</a:t>
            </a:r>
            <a:r>
              <a:rPr lang="en-GB" sz="1200" b="0" i="0" u="none" strike="noStrike" kern="1200" baseline="0" dirty="0" smtClean="0">
                <a:solidFill>
                  <a:schemeClr val="tx1"/>
                </a:solidFill>
                <a:latin typeface="Arial" charset="0"/>
                <a:ea typeface="+mn-ea"/>
                <a:cs typeface="+mn-cs"/>
              </a:rPr>
              <a:t> also increased as a proportion of overall spend (+1.5%), whilst a lower proportion of overall spend was allocated to </a:t>
            </a:r>
            <a:r>
              <a:rPr lang="en-GB" sz="1200" b="1" i="0" u="none" strike="noStrike" kern="1200" baseline="0" dirty="0" smtClean="0">
                <a:solidFill>
                  <a:schemeClr val="tx1"/>
                </a:solidFill>
                <a:latin typeface="Arial" charset="0"/>
                <a:ea typeface="+mn-ea"/>
                <a:cs typeface="+mn-cs"/>
              </a:rPr>
              <a:t>Neurological</a:t>
            </a:r>
            <a:r>
              <a:rPr lang="en-GB" sz="1200" b="0" i="0" u="none" strike="noStrike" kern="1200" baseline="0" dirty="0" smtClean="0">
                <a:solidFill>
                  <a:schemeClr val="tx1"/>
                </a:solidFill>
                <a:latin typeface="Arial" charset="0"/>
                <a:ea typeface="+mn-ea"/>
                <a:cs typeface="+mn-cs"/>
              </a:rPr>
              <a:t> diseases (-2.5%).</a:t>
            </a:r>
            <a:endParaRPr lang="en-GB" sz="1200" baseline="0" dirty="0" smtClean="0">
              <a:latin typeface="Arial Narrow" pitchFamily="34" charset="0"/>
            </a:endParaRPr>
          </a:p>
          <a:p>
            <a:pPr>
              <a:lnSpc>
                <a:spcPct val="90000"/>
              </a:lnSpc>
              <a:spcBef>
                <a:spcPct val="40000"/>
              </a:spcBef>
            </a:pPr>
            <a:endParaRPr lang="en-GB" sz="1200" baseline="0" dirty="0" smtClean="0">
              <a:latin typeface="Arial Narrow" pitchFamily="34" charset="0"/>
            </a:endParaRPr>
          </a:p>
          <a:p>
            <a:pPr>
              <a:lnSpc>
                <a:spcPct val="90000"/>
              </a:lnSpc>
              <a:spcBef>
                <a:spcPct val="40000"/>
              </a:spcBef>
            </a:pPr>
            <a:endParaRPr lang="en-GB" sz="1200" dirty="0" smtClean="0">
              <a:latin typeface="Arial Narrow" pitchFamily="34" charset="0"/>
            </a:endParaRPr>
          </a:p>
          <a:p>
            <a:pPr marL="0" marR="0" indent="0" algn="l" defTabSz="914400" rtl="0" eaLnBrk="1" fontAlgn="base" latinLnBrk="0" hangingPunct="1">
              <a:lnSpc>
                <a:spcPct val="90000"/>
              </a:lnSpc>
              <a:spcBef>
                <a:spcPct val="40000"/>
              </a:spcBef>
              <a:spcAft>
                <a:spcPct val="0"/>
              </a:spcAft>
              <a:buClrTx/>
              <a:buSzTx/>
              <a:buFontTx/>
              <a:buNone/>
              <a:tabLst/>
              <a:defRPr/>
            </a:pPr>
            <a:r>
              <a:rPr lang="en-GB" sz="1200" u="sng" dirty="0" smtClean="0">
                <a:latin typeface="Arial Narrow" pitchFamily="34" charset="0"/>
              </a:rPr>
              <a:t>Please note</a:t>
            </a:r>
            <a:r>
              <a:rPr lang="en-GB" sz="1200" u="sng" baseline="0" dirty="0" smtClean="0">
                <a:latin typeface="Arial Narrow" pitchFamily="34" charset="0"/>
              </a:rPr>
              <a:t> </a:t>
            </a:r>
            <a:r>
              <a:rPr lang="en-GB" sz="1200" baseline="0" dirty="0" smtClean="0">
                <a:latin typeface="Arial Narrow" pitchFamily="34" charset="0"/>
              </a:rPr>
              <a:t>that due to increases in the total funding available, almost all health categories have shown increased real terms funding between 2004 to 2014.  It is only the pattern of funding proportions that has changed in this time period. The one exception to this pattern is </a:t>
            </a:r>
            <a:r>
              <a:rPr lang="en-GB" sz="1200" b="1" baseline="0" dirty="0" smtClean="0">
                <a:latin typeface="Arial Narrow" pitchFamily="34" charset="0"/>
              </a:rPr>
              <a:t>Ear</a:t>
            </a:r>
            <a:r>
              <a:rPr lang="en-GB" sz="1200" baseline="0" dirty="0" smtClean="0">
                <a:latin typeface="Arial Narrow" pitchFamily="34" charset="0"/>
              </a:rPr>
              <a:t>, which includes studies of the ear and hearing. This category saw a small decrease in real terms funding in this time period, due to changes in a small number of awards.</a:t>
            </a:r>
            <a:endParaRPr lang="en-GB" sz="1200" dirty="0" smtClean="0">
              <a:latin typeface="Arial Narrow" pitchFamily="34" charset="0"/>
            </a:endParaRPr>
          </a:p>
          <a:p>
            <a:pPr>
              <a:lnSpc>
                <a:spcPct val="90000"/>
              </a:lnSpc>
              <a:spcBef>
                <a:spcPct val="40000"/>
              </a:spcBef>
            </a:pPr>
            <a:endParaRPr lang="en-GB" sz="1200" dirty="0" smtClean="0">
              <a:latin typeface="Arial Narrow" pitchFamily="34" charset="0"/>
            </a:endParaRPr>
          </a:p>
          <a:p>
            <a:pPr>
              <a:lnSpc>
                <a:spcPct val="90000"/>
              </a:lnSpc>
              <a:spcBef>
                <a:spcPct val="40000"/>
              </a:spcBef>
            </a:pPr>
            <a:endParaRPr lang="en-GB" sz="1200" dirty="0" smtClean="0">
              <a:latin typeface="Arial Narrow" pitchFamily="34" charset="0"/>
            </a:endParaRPr>
          </a:p>
          <a:p>
            <a:pPr>
              <a:lnSpc>
                <a:spcPct val="80000"/>
              </a:lnSpc>
              <a:spcBef>
                <a:spcPct val="40000"/>
              </a:spcBef>
            </a:pPr>
            <a:r>
              <a:rPr lang="en-GB" sz="1200" b="1" u="sng" dirty="0" smtClean="0">
                <a:latin typeface="Arial Narrow" pitchFamily="34" charset="0"/>
              </a:rPr>
              <a:t>Further information:</a:t>
            </a:r>
          </a:p>
          <a:p>
            <a:pPr>
              <a:lnSpc>
                <a:spcPct val="80000"/>
              </a:lnSpc>
              <a:spcBef>
                <a:spcPct val="40000"/>
              </a:spcBef>
            </a:pPr>
            <a:r>
              <a:rPr lang="en-GB" sz="1200" dirty="0" smtClean="0">
                <a:latin typeface="Arial Narrow" pitchFamily="34" charset="0"/>
              </a:rPr>
              <a:t>Further details of the UK Health Research Analysis and the underlying Health Research Classification System can be found on the UKCRC website: </a:t>
            </a:r>
            <a:r>
              <a:rPr lang="en-GB" sz="1200" b="1" dirty="0" smtClean="0">
                <a:latin typeface="Arial Narrow" pitchFamily="34" charset="0"/>
              </a:rPr>
              <a:t>http://www.ukcrc.org/activities/coordinatingresearchfunding/ukhealthresearchanalysis.aspx</a:t>
            </a:r>
          </a:p>
          <a:p>
            <a:pPr>
              <a:spcBef>
                <a:spcPct val="40000"/>
              </a:spcBef>
            </a:pPr>
            <a:r>
              <a:rPr lang="en-GB" sz="1200" dirty="0" smtClean="0">
                <a:latin typeface="Arial Narrow" pitchFamily="34" charset="0"/>
              </a:rPr>
              <a:t>A copy of the all Health Research Analyses can be downloaded from:</a:t>
            </a:r>
          </a:p>
          <a:p>
            <a:pPr>
              <a:spcBef>
                <a:spcPct val="40000"/>
              </a:spcBef>
            </a:pPr>
            <a:r>
              <a:rPr lang="en-GB" sz="1200" b="1" dirty="0" smtClean="0">
                <a:latin typeface="Arial Narrow" pitchFamily="34" charset="0"/>
              </a:rPr>
              <a:t>http://www.hrcsonline.net/pages/reports</a:t>
            </a:r>
          </a:p>
          <a:p>
            <a:pPr>
              <a:lnSpc>
                <a:spcPct val="80000"/>
              </a:lnSpc>
              <a:spcBef>
                <a:spcPct val="40000"/>
              </a:spcBef>
            </a:pPr>
            <a:r>
              <a:rPr lang="en-GB" sz="1200" dirty="0" smtClean="0">
                <a:latin typeface="Arial Narrow" pitchFamily="34" charset="0"/>
              </a:rPr>
              <a:t>Or contact the UKCRC Secretariat at </a:t>
            </a:r>
            <a:r>
              <a:rPr lang="en-GB" sz="1200" b="1" dirty="0" smtClean="0">
                <a:latin typeface="Arial Narrow" pitchFamily="34" charset="0"/>
              </a:rPr>
              <a:t>info@ukcrc.org</a:t>
            </a:r>
            <a:r>
              <a:rPr lang="en-GB" sz="1200" dirty="0" smtClean="0">
                <a:latin typeface="Arial Narrow" pitchFamily="34" charset="0"/>
              </a:rPr>
              <a:t>, phone </a:t>
            </a:r>
            <a:r>
              <a:rPr lang="en-GB" sz="1200" b="1" dirty="0" smtClean="0">
                <a:latin typeface="Arial Narrow" pitchFamily="34" charset="0"/>
              </a:rPr>
              <a:t>0207 670 5294</a:t>
            </a:r>
            <a:r>
              <a:rPr lang="en-GB" sz="1200" dirty="0" smtClean="0">
                <a:latin typeface="Arial Narrow" pitchFamily="34" charset="0"/>
              </a:rPr>
              <a:t>.</a:t>
            </a:r>
          </a:p>
          <a:p>
            <a:pPr>
              <a:lnSpc>
                <a:spcPct val="90000"/>
              </a:lnSpc>
              <a:spcBef>
                <a:spcPct val="40000"/>
              </a:spcBef>
            </a:pPr>
            <a:endParaRPr lang="en-GB" sz="1200" dirty="0" smtClean="0">
              <a:latin typeface="Arial Narrow" pitchFamily="34" charset="0"/>
            </a:endParaRPr>
          </a:p>
          <a:p>
            <a:endParaRPr lang="en-GB" dirty="0"/>
          </a:p>
        </p:txBody>
      </p:sp>
      <p:sp>
        <p:nvSpPr>
          <p:cNvPr id="4" name="Slide Number Placeholder 3"/>
          <p:cNvSpPr>
            <a:spLocks noGrp="1"/>
          </p:cNvSpPr>
          <p:nvPr>
            <p:ph type="sldNum" sz="quarter" idx="10"/>
          </p:nvPr>
        </p:nvSpPr>
        <p:spPr/>
        <p:txBody>
          <a:bodyPr/>
          <a:lstStyle/>
          <a:p>
            <a:fld id="{EDBFA8ED-51FF-427E-ADAC-CB4976AAF923}" type="slidenum">
              <a:rPr lang="en-GB" smtClean="0"/>
              <a:pPr/>
              <a:t>7</a:t>
            </a:fld>
            <a:endParaRPr lang="en-GB"/>
          </a:p>
        </p:txBody>
      </p:sp>
    </p:spTree>
    <p:extLst>
      <p:ext uri="{BB962C8B-B14F-4D97-AF65-F5344CB8AC3E}">
        <p14:creationId xmlns:p14="http://schemas.microsoft.com/office/powerpoint/2010/main" val="3409336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40000"/>
              </a:spcBef>
            </a:pPr>
            <a:r>
              <a:rPr lang="en-GB" sz="1200" b="1" u="sng" dirty="0" smtClean="0">
                <a:latin typeface="Arial Narrow" pitchFamily="34" charset="0"/>
              </a:rPr>
              <a:t>Presentation notes:</a:t>
            </a:r>
          </a:p>
          <a:p>
            <a:pPr>
              <a:lnSpc>
                <a:spcPct val="90000"/>
              </a:lnSpc>
              <a:spcBef>
                <a:spcPct val="40000"/>
              </a:spcBef>
            </a:pPr>
            <a:r>
              <a:rPr lang="en-GB" sz="1200" dirty="0" smtClean="0">
                <a:latin typeface="Arial Narrow" pitchFamily="34" charset="0"/>
              </a:rPr>
              <a:t>This figure is based on 2014 combined data from all 64 funders compared to the proportion of research funding across health-specific categories </a:t>
            </a:r>
            <a:r>
              <a:rPr lang="en-GB" sz="1200" dirty="0" smtClean="0">
                <a:latin typeface="Arial Narrow" pitchFamily="34" charset="0"/>
              </a:rPr>
              <a:t>(shown in purple) to </a:t>
            </a:r>
            <a:r>
              <a:rPr lang="en-GB" sz="1200" dirty="0" smtClean="0">
                <a:latin typeface="Arial Narrow" pitchFamily="34" charset="0"/>
              </a:rPr>
              <a:t>UK Disability Adjusted Life Years (DALY) rates </a:t>
            </a:r>
            <a:r>
              <a:rPr lang="en-GB" sz="1200" dirty="0" smtClean="0">
                <a:latin typeface="Arial Narrow" pitchFamily="34" charset="0"/>
              </a:rPr>
              <a:t>(shown in brown) from </a:t>
            </a:r>
            <a:r>
              <a:rPr lang="en-GB" sz="1200" dirty="0" smtClean="0">
                <a:latin typeface="Arial Narrow" pitchFamily="34" charset="0"/>
              </a:rPr>
              <a:t>the WHO Global Burden of Disease Project*. In the figure, selected Health Categories from the UKCRC’s Health Research Classification System </a:t>
            </a:r>
            <a:r>
              <a:rPr lang="en-GB" sz="1200" dirty="0" smtClean="0">
                <a:latin typeface="Arial Narrow" pitchFamily="34" charset="0"/>
              </a:rPr>
              <a:t>have </a:t>
            </a:r>
            <a:r>
              <a:rPr lang="en-GB" sz="1200" dirty="0" smtClean="0">
                <a:latin typeface="Arial Narrow" pitchFamily="34" charset="0"/>
              </a:rPr>
              <a:t>been combined as necessary to allow appropriate comparison with the available DALY </a:t>
            </a:r>
            <a:r>
              <a:rPr lang="en-GB" sz="1200" dirty="0" smtClean="0">
                <a:latin typeface="Arial Narrow" pitchFamily="34" charset="0"/>
              </a:rPr>
              <a:t>data. </a:t>
            </a:r>
            <a:r>
              <a:rPr lang="en-GB" sz="1200" dirty="0" smtClean="0">
                <a:latin typeface="Arial Narrow" pitchFamily="34" charset="0"/>
              </a:rPr>
              <a:t>Data is displayed in</a:t>
            </a:r>
            <a:r>
              <a:rPr lang="en-GB" sz="1200" baseline="0" dirty="0" smtClean="0">
                <a:latin typeface="Arial Narrow" pitchFamily="34" charset="0"/>
              </a:rPr>
              <a:t> order of DALY rate, excluding Injuries and Accidents.</a:t>
            </a:r>
            <a:endParaRPr lang="en-GB" sz="1200" dirty="0" smtClean="0">
              <a:latin typeface="Arial Narrow" pitchFamily="34" charset="0"/>
            </a:endParaRPr>
          </a:p>
          <a:p>
            <a:pPr>
              <a:lnSpc>
                <a:spcPct val="90000"/>
              </a:lnSpc>
              <a:spcBef>
                <a:spcPct val="40000"/>
              </a:spcBef>
            </a:pPr>
            <a:endParaRPr lang="en-GB" sz="1200" dirty="0" smtClean="0">
              <a:latin typeface="Arial Narrow" pitchFamily="34" charset="0"/>
            </a:endParaRPr>
          </a:p>
          <a:p>
            <a:pPr>
              <a:lnSpc>
                <a:spcPct val="90000"/>
              </a:lnSpc>
              <a:spcBef>
                <a:spcPct val="40000"/>
              </a:spcBef>
            </a:pPr>
            <a:r>
              <a:rPr lang="en-GB" sz="1200" dirty="0" smtClean="0">
                <a:latin typeface="Arial Narrow" pitchFamily="34" charset="0"/>
              </a:rPr>
              <a:t>DALYs are frequently used as a measure of burden of disease. DALYs are a measure of the sum of life years lost due to premature mortality and years lived with a disability adjusted for its severity, and thus they take into account the impact of </a:t>
            </a:r>
            <a:r>
              <a:rPr lang="en-GB" sz="1200" b="1" dirty="0" smtClean="0">
                <a:latin typeface="Arial Narrow" pitchFamily="34" charset="0"/>
              </a:rPr>
              <a:t>mortality and morbidity in a single measure</a:t>
            </a:r>
            <a:r>
              <a:rPr lang="en-GB" sz="1200" dirty="0" smtClean="0">
                <a:latin typeface="Arial Narrow" pitchFamily="34" charset="0"/>
              </a:rPr>
              <a:t>.</a:t>
            </a:r>
          </a:p>
          <a:p>
            <a:pPr>
              <a:lnSpc>
                <a:spcPct val="90000"/>
              </a:lnSpc>
              <a:spcBef>
                <a:spcPct val="40000"/>
              </a:spcBef>
            </a:pPr>
            <a:endParaRPr lang="en-GB" sz="1200" dirty="0" smtClean="0">
              <a:latin typeface="Arial Narrow" pitchFamily="34" charset="0"/>
            </a:endParaRPr>
          </a:p>
          <a:p>
            <a:pPr>
              <a:lnSpc>
                <a:spcPct val="90000"/>
              </a:lnSpc>
              <a:spcBef>
                <a:spcPct val="40000"/>
              </a:spcBef>
            </a:pPr>
            <a:endParaRPr lang="en-GB" sz="1200" dirty="0" smtClean="0">
              <a:latin typeface="Arial Narrow" pitchFamily="34" charset="0"/>
            </a:endParaRPr>
          </a:p>
          <a:p>
            <a:pPr>
              <a:lnSpc>
                <a:spcPct val="90000"/>
              </a:lnSpc>
              <a:spcBef>
                <a:spcPct val="40000"/>
              </a:spcBef>
            </a:pPr>
            <a:r>
              <a:rPr lang="en-GB" sz="1200" dirty="0" smtClean="0">
                <a:latin typeface="Arial Narrow" pitchFamily="34" charset="0"/>
              </a:rPr>
              <a:t>Trends in the ranking of research funding correlate relatively poorly with the overall trend in the DALY ranking. The three areas with the highest UK burden of disease - </a:t>
            </a:r>
            <a:r>
              <a:rPr lang="en-GB" sz="1200" b="1" dirty="0" smtClean="0">
                <a:latin typeface="Arial Narrow" pitchFamily="34" charset="0"/>
              </a:rPr>
              <a:t>Cancer</a:t>
            </a:r>
            <a:r>
              <a:rPr lang="en-GB" sz="1200" b="0" dirty="0" smtClean="0">
                <a:latin typeface="Arial Narrow" pitchFamily="34" charset="0"/>
              </a:rPr>
              <a:t>, </a:t>
            </a:r>
            <a:r>
              <a:rPr lang="en-GB" sz="1200" b="1" dirty="0" smtClean="0">
                <a:latin typeface="Arial Narrow" pitchFamily="34" charset="0"/>
              </a:rPr>
              <a:t>Blood</a:t>
            </a:r>
            <a:r>
              <a:rPr lang="en-GB" sz="1200" b="0" dirty="0" smtClean="0">
                <a:latin typeface="Arial Narrow" pitchFamily="34" charset="0"/>
              </a:rPr>
              <a:t>/</a:t>
            </a:r>
            <a:r>
              <a:rPr lang="en-GB" sz="1200" b="1" dirty="0" smtClean="0">
                <a:latin typeface="Arial Narrow" pitchFamily="34" charset="0"/>
              </a:rPr>
              <a:t>Cardiovascular</a:t>
            </a:r>
            <a:r>
              <a:rPr lang="en-GB" sz="1200" b="0" dirty="0" smtClean="0">
                <a:latin typeface="Arial Narrow" pitchFamily="34" charset="0"/>
              </a:rPr>
              <a:t>/</a:t>
            </a:r>
            <a:r>
              <a:rPr lang="en-GB" sz="1200" b="1" dirty="0" smtClean="0">
                <a:latin typeface="Arial Narrow" pitchFamily="34" charset="0"/>
              </a:rPr>
              <a:t>Stroke</a:t>
            </a:r>
            <a:r>
              <a:rPr lang="en-GB" sz="1200" b="0" dirty="0" smtClean="0">
                <a:latin typeface="Arial Narrow" pitchFamily="34" charset="0"/>
              </a:rPr>
              <a:t> and </a:t>
            </a:r>
            <a:r>
              <a:rPr lang="en-GB" sz="1200" b="1" dirty="0" smtClean="0">
                <a:latin typeface="Arial Narrow" pitchFamily="34" charset="0"/>
              </a:rPr>
              <a:t>Mental Health</a:t>
            </a:r>
            <a:r>
              <a:rPr lang="en-GB" sz="1200" dirty="0" smtClean="0">
                <a:latin typeface="Arial Narrow" pitchFamily="34" charset="0"/>
              </a:rPr>
              <a:t> - are ranked 1</a:t>
            </a:r>
            <a:r>
              <a:rPr lang="en-GB" sz="1200" baseline="30000" dirty="0" smtClean="0">
                <a:latin typeface="Arial Narrow" pitchFamily="34" charset="0"/>
              </a:rPr>
              <a:t>st</a:t>
            </a:r>
            <a:r>
              <a:rPr lang="en-GB" sz="1200" baseline="0" dirty="0" smtClean="0">
                <a:latin typeface="Arial Narrow" pitchFamily="34" charset="0"/>
              </a:rPr>
              <a:t>, 4</a:t>
            </a:r>
            <a:r>
              <a:rPr lang="en-GB" sz="1200" baseline="30000" dirty="0" smtClean="0">
                <a:latin typeface="Arial Narrow" pitchFamily="34" charset="0"/>
              </a:rPr>
              <a:t>th</a:t>
            </a:r>
            <a:r>
              <a:rPr lang="en-GB" sz="1200" baseline="0" dirty="0" smtClean="0">
                <a:latin typeface="Arial Narrow" pitchFamily="34" charset="0"/>
              </a:rPr>
              <a:t> and 5</a:t>
            </a:r>
            <a:r>
              <a:rPr lang="en-GB" sz="1200" baseline="30000" dirty="0" smtClean="0">
                <a:latin typeface="Arial Narrow" pitchFamily="34" charset="0"/>
              </a:rPr>
              <a:t>th</a:t>
            </a:r>
            <a:r>
              <a:rPr lang="en-GB" sz="1200" baseline="0" dirty="0" smtClean="0">
                <a:latin typeface="Arial Narrow" pitchFamily="34" charset="0"/>
              </a:rPr>
              <a:t> in research funding, with </a:t>
            </a:r>
            <a:r>
              <a:rPr lang="en-GB" sz="1200" b="1" baseline="0" dirty="0" smtClean="0">
                <a:latin typeface="Arial Narrow" pitchFamily="34" charset="0"/>
              </a:rPr>
              <a:t>Infection</a:t>
            </a:r>
            <a:r>
              <a:rPr lang="en-GB" sz="1200" baseline="0" dirty="0" smtClean="0">
                <a:latin typeface="Arial Narrow" pitchFamily="34" charset="0"/>
              </a:rPr>
              <a:t> and </a:t>
            </a:r>
            <a:r>
              <a:rPr lang="en-GB" sz="1200" b="1" baseline="0" dirty="0" smtClean="0">
                <a:latin typeface="Arial Narrow" pitchFamily="34" charset="0"/>
              </a:rPr>
              <a:t>Neurological</a:t>
            </a:r>
            <a:r>
              <a:rPr lang="en-GB" sz="1200" baseline="0" dirty="0" smtClean="0">
                <a:latin typeface="Arial Narrow" pitchFamily="34" charset="0"/>
              </a:rPr>
              <a:t> spend considerably higher than their comparative burden of disease.</a:t>
            </a:r>
          </a:p>
          <a:p>
            <a:pPr>
              <a:lnSpc>
                <a:spcPct val="90000"/>
              </a:lnSpc>
              <a:spcBef>
                <a:spcPct val="40000"/>
              </a:spcBef>
            </a:pPr>
            <a:endParaRPr lang="en-GB" sz="1200" baseline="0" dirty="0" smtClean="0">
              <a:latin typeface="Arial Narrow" pitchFamily="34" charset="0"/>
            </a:endParaRPr>
          </a:p>
          <a:p>
            <a:pPr>
              <a:lnSpc>
                <a:spcPct val="90000"/>
              </a:lnSpc>
              <a:spcBef>
                <a:spcPct val="40000"/>
              </a:spcBef>
            </a:pPr>
            <a:r>
              <a:rPr lang="en-GB" sz="1200" dirty="0" smtClean="0">
                <a:latin typeface="Arial Narrow" pitchFamily="34" charset="0"/>
              </a:rPr>
              <a:t>However, it is important to note that the mapping of HRCS</a:t>
            </a:r>
            <a:r>
              <a:rPr lang="en-GB" sz="1200" baseline="0" dirty="0" smtClean="0">
                <a:latin typeface="Arial Narrow" pitchFamily="34" charset="0"/>
              </a:rPr>
              <a:t> Health Categories and WHO disease codes is imperfect, with no corresponding codes for </a:t>
            </a:r>
            <a:r>
              <a:rPr lang="en-GB" sz="1200" b="1" baseline="0" dirty="0" smtClean="0">
                <a:latin typeface="Arial Narrow" pitchFamily="34" charset="0"/>
              </a:rPr>
              <a:t>Generic Health Relevance</a:t>
            </a:r>
            <a:r>
              <a:rPr lang="en-GB" sz="1200" baseline="0" dirty="0" smtClean="0">
                <a:latin typeface="Arial Narrow" pitchFamily="34" charset="0"/>
              </a:rPr>
              <a:t>, </a:t>
            </a:r>
            <a:r>
              <a:rPr lang="en-GB" sz="1200" b="1" baseline="0" dirty="0" smtClean="0">
                <a:latin typeface="Arial Narrow" pitchFamily="34" charset="0"/>
              </a:rPr>
              <a:t>Inflammatory and Immune System</a:t>
            </a:r>
            <a:r>
              <a:rPr lang="en-GB" sz="1200" baseline="0" dirty="0" smtClean="0">
                <a:latin typeface="Arial Narrow" pitchFamily="34" charset="0"/>
              </a:rPr>
              <a:t> or </a:t>
            </a:r>
            <a:r>
              <a:rPr lang="en-GB" sz="1200" b="1" baseline="0" dirty="0" smtClean="0">
                <a:latin typeface="Arial Narrow" pitchFamily="34" charset="0"/>
              </a:rPr>
              <a:t>Other</a:t>
            </a:r>
            <a:r>
              <a:rPr lang="en-GB" sz="1200" baseline="0" dirty="0" smtClean="0">
                <a:latin typeface="Arial Narrow" pitchFamily="34" charset="0"/>
              </a:rPr>
              <a:t>. Therefore only 71% of funding can be compared in this way.</a:t>
            </a:r>
          </a:p>
          <a:p>
            <a:pPr>
              <a:lnSpc>
                <a:spcPct val="90000"/>
              </a:lnSpc>
              <a:spcBef>
                <a:spcPct val="40000"/>
              </a:spcBef>
            </a:pPr>
            <a:endParaRPr lang="en-GB" sz="1200" baseline="0" dirty="0" smtClean="0">
              <a:latin typeface="Arial Narrow" pitchFamily="34" charset="0"/>
            </a:endParaRPr>
          </a:p>
          <a:p>
            <a:pPr>
              <a:lnSpc>
                <a:spcPct val="90000"/>
              </a:lnSpc>
              <a:spcBef>
                <a:spcPct val="40000"/>
              </a:spcBef>
            </a:pPr>
            <a:r>
              <a:rPr lang="en-GB" sz="1200" baseline="0" dirty="0" smtClean="0">
                <a:latin typeface="Arial Narrow" pitchFamily="34" charset="0"/>
              </a:rPr>
              <a:t>In addition, the research costs for a specific disease may not correlate with the morbidity/mortality that condition imposes on a population. For example </a:t>
            </a:r>
            <a:r>
              <a:rPr lang="en-GB" sz="1200" b="1" baseline="0" dirty="0" smtClean="0">
                <a:latin typeface="Arial Narrow" pitchFamily="34" charset="0"/>
              </a:rPr>
              <a:t>Injuries and Accidents </a:t>
            </a:r>
            <a:r>
              <a:rPr lang="en-GB" sz="1200" baseline="0" dirty="0" smtClean="0">
                <a:latin typeface="Arial Narrow" pitchFamily="34" charset="0"/>
              </a:rPr>
              <a:t>account for a large proportion of burden of disease, but research is limited to improving treatments (e.g. for fractures, burns, poisons) or intervention studies to prevent future accidents.</a:t>
            </a:r>
          </a:p>
          <a:p>
            <a:pPr>
              <a:lnSpc>
                <a:spcPct val="90000"/>
              </a:lnSpc>
              <a:spcBef>
                <a:spcPct val="40000"/>
              </a:spcBef>
            </a:pPr>
            <a:endParaRPr lang="en-GB" sz="1200" dirty="0" smtClean="0">
              <a:latin typeface="Arial Narrow" pitchFamily="34" charset="0"/>
            </a:endParaRPr>
          </a:p>
          <a:p>
            <a:pPr>
              <a:lnSpc>
                <a:spcPct val="90000"/>
              </a:lnSpc>
              <a:spcBef>
                <a:spcPct val="40000"/>
              </a:spcBef>
            </a:pPr>
            <a:r>
              <a:rPr lang="en-GB" sz="1200" b="1" u="sng" dirty="0" smtClean="0">
                <a:latin typeface="Arial Narrow" pitchFamily="34" charset="0"/>
              </a:rPr>
              <a:t>Further information:</a:t>
            </a:r>
          </a:p>
          <a:p>
            <a:pPr>
              <a:lnSpc>
                <a:spcPct val="90000"/>
              </a:lnSpc>
              <a:spcBef>
                <a:spcPct val="40000"/>
              </a:spcBef>
            </a:pPr>
            <a:r>
              <a:rPr lang="en-GB" sz="1200" dirty="0" smtClean="0">
                <a:latin typeface="Arial Narrow" pitchFamily="34" charset="0"/>
              </a:rPr>
              <a:t>Further details of the UK Health Research Analysis and the underlying Health Research Classification System can be found on the UKCRC website: </a:t>
            </a:r>
            <a:r>
              <a:rPr lang="en-GB" sz="1200" b="1" dirty="0" smtClean="0">
                <a:latin typeface="Arial Narrow" pitchFamily="34" charset="0"/>
              </a:rPr>
              <a:t>http://www.ukcrc.org/activities/coordinatingresearchfunding/ukhealthresearchanalysis.aspx</a:t>
            </a:r>
          </a:p>
          <a:p>
            <a:pPr>
              <a:spcBef>
                <a:spcPct val="40000"/>
              </a:spcBef>
            </a:pPr>
            <a:r>
              <a:rPr lang="en-GB" sz="1200" dirty="0" smtClean="0">
                <a:latin typeface="Arial Narrow" pitchFamily="34" charset="0"/>
              </a:rPr>
              <a:t>A copy of the all Health Research Analyses can be downloaded from:</a:t>
            </a:r>
          </a:p>
          <a:p>
            <a:pPr>
              <a:spcBef>
                <a:spcPct val="40000"/>
              </a:spcBef>
            </a:pPr>
            <a:r>
              <a:rPr lang="en-GB" sz="1200" b="1" dirty="0" smtClean="0">
                <a:latin typeface="Arial Narrow" pitchFamily="34" charset="0"/>
              </a:rPr>
              <a:t>http://www.hrcsonline.net/pages/reports</a:t>
            </a:r>
          </a:p>
          <a:p>
            <a:pPr>
              <a:lnSpc>
                <a:spcPct val="90000"/>
              </a:lnSpc>
              <a:spcBef>
                <a:spcPct val="40000"/>
              </a:spcBef>
            </a:pPr>
            <a:r>
              <a:rPr lang="en-GB" sz="1200" dirty="0" smtClean="0">
                <a:latin typeface="Arial Narrow" pitchFamily="34" charset="0"/>
              </a:rPr>
              <a:t>Or contact the UKCRC Secretariat at </a:t>
            </a:r>
            <a:r>
              <a:rPr lang="en-GB" sz="1200" b="1" dirty="0" smtClean="0">
                <a:latin typeface="Arial Narrow" pitchFamily="34" charset="0"/>
              </a:rPr>
              <a:t>info@ukcrc.org</a:t>
            </a:r>
            <a:r>
              <a:rPr lang="en-GB" sz="1200" dirty="0" smtClean="0">
                <a:latin typeface="Arial Narrow" pitchFamily="34" charset="0"/>
              </a:rPr>
              <a:t>, phone </a:t>
            </a:r>
            <a:r>
              <a:rPr lang="en-GB" sz="1200" b="1" dirty="0" smtClean="0">
                <a:latin typeface="Arial Narrow" pitchFamily="34" charset="0"/>
              </a:rPr>
              <a:t>0207 670 5294</a:t>
            </a:r>
            <a:r>
              <a:rPr lang="en-GB" sz="1200" dirty="0" smtClean="0">
                <a:latin typeface="Arial Narrow" pitchFamily="34" charset="0"/>
              </a:rPr>
              <a:t>.</a:t>
            </a:r>
          </a:p>
          <a:p>
            <a:pPr>
              <a:lnSpc>
                <a:spcPct val="90000"/>
              </a:lnSpc>
              <a:spcBef>
                <a:spcPct val="40000"/>
              </a:spcBef>
            </a:pPr>
            <a:endParaRPr lang="en-GB" sz="1200" dirty="0" smtClean="0">
              <a:latin typeface="Arial Narrow" pitchFamily="34" charset="0"/>
            </a:endParaRPr>
          </a:p>
          <a:p>
            <a:r>
              <a:rPr lang="en-GB" sz="1200" b="1" dirty="0" smtClean="0">
                <a:latin typeface="Arial Narrow" pitchFamily="34" charset="0"/>
              </a:rPr>
              <a:t>* </a:t>
            </a:r>
            <a:r>
              <a:rPr lang="en-GB" sz="1200" b="0" i="0" u="none" strike="noStrike" kern="1200" baseline="0" dirty="0" smtClean="0">
                <a:solidFill>
                  <a:schemeClr val="tx1"/>
                </a:solidFill>
                <a:latin typeface="Arial" charset="0"/>
                <a:ea typeface="+mn-ea"/>
                <a:cs typeface="+mn-cs"/>
              </a:rPr>
              <a:t>WHO Global Burden of Disease Project – Estimates for 2000-2012 – DALY by country 2012 (all ages). </a:t>
            </a:r>
            <a:r>
              <a:rPr lang="en-GB" sz="1200" b="1" i="0" u="none" strike="noStrike" kern="1200" baseline="0" dirty="0" smtClean="0">
                <a:solidFill>
                  <a:schemeClr val="tx1"/>
                </a:solidFill>
                <a:latin typeface="Arial" charset="0"/>
                <a:ea typeface="+mn-ea"/>
                <a:cs typeface="+mn-cs"/>
              </a:rPr>
              <a:t>http://www.who.int/healthinfo/global_burden_disease/estimates/en/index2.html</a:t>
            </a:r>
            <a:endParaRPr lang="en-GB" dirty="0"/>
          </a:p>
        </p:txBody>
      </p:sp>
      <p:sp>
        <p:nvSpPr>
          <p:cNvPr id="4" name="Slide Number Placeholder 3"/>
          <p:cNvSpPr>
            <a:spLocks noGrp="1"/>
          </p:cNvSpPr>
          <p:nvPr>
            <p:ph type="sldNum" sz="quarter" idx="10"/>
          </p:nvPr>
        </p:nvSpPr>
        <p:spPr/>
        <p:txBody>
          <a:bodyPr/>
          <a:lstStyle/>
          <a:p>
            <a:fld id="{EDBFA8ED-51FF-427E-ADAC-CB4976AAF923}" type="slidenum">
              <a:rPr lang="en-GB" smtClean="0"/>
              <a:pPr/>
              <a:t>8</a:t>
            </a:fld>
            <a:endParaRPr lang="en-GB"/>
          </a:p>
        </p:txBody>
      </p:sp>
    </p:spTree>
    <p:extLst>
      <p:ext uri="{BB962C8B-B14F-4D97-AF65-F5344CB8AC3E}">
        <p14:creationId xmlns:p14="http://schemas.microsoft.com/office/powerpoint/2010/main" val="1170931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40000"/>
              </a:spcBef>
            </a:pPr>
            <a:r>
              <a:rPr lang="en-GB" sz="1200" b="1" u="sng" dirty="0" smtClean="0">
                <a:latin typeface="Arial Narrow" pitchFamily="34" charset="0"/>
              </a:rPr>
              <a:t>Presentation notes:</a:t>
            </a:r>
          </a:p>
          <a:p>
            <a:pPr>
              <a:lnSpc>
                <a:spcPct val="90000"/>
              </a:lnSpc>
              <a:spcBef>
                <a:spcPct val="40000"/>
              </a:spcBef>
            </a:pPr>
            <a:r>
              <a:rPr lang="en-GB" sz="1200" dirty="0" smtClean="0">
                <a:latin typeface="Arial Narrow" pitchFamily="34" charset="0"/>
              </a:rPr>
              <a:t>This figure is based on combined data from the 64 government and charity funders of health research in the UK and is an overview of their directly funded peer reviewed research taking place during 2014.</a:t>
            </a:r>
          </a:p>
          <a:p>
            <a:pPr>
              <a:lnSpc>
                <a:spcPct val="90000"/>
              </a:lnSpc>
              <a:spcBef>
                <a:spcPct val="40000"/>
              </a:spcBef>
            </a:pPr>
            <a:endParaRPr lang="en-GB" sz="1200" dirty="0" smtClean="0">
              <a:latin typeface="Arial Narrow" pitchFamily="34" charset="0"/>
            </a:endParaRPr>
          </a:p>
          <a:p>
            <a:pPr>
              <a:lnSpc>
                <a:spcPct val="90000"/>
              </a:lnSpc>
              <a:spcBef>
                <a:spcPct val="40000"/>
              </a:spcBef>
            </a:pPr>
            <a:r>
              <a:rPr lang="en-GB" sz="1200" dirty="0" smtClean="0">
                <a:latin typeface="Arial Narrow" pitchFamily="34" charset="0"/>
              </a:rPr>
              <a:t>The map shows the distribution of the collective research portfolio of the funders across geographical location within the United Kingdom. </a:t>
            </a:r>
          </a:p>
          <a:p>
            <a:pPr>
              <a:lnSpc>
                <a:spcPct val="90000"/>
              </a:lnSpc>
              <a:spcBef>
                <a:spcPct val="40000"/>
              </a:spcBef>
            </a:pPr>
            <a:endParaRPr lang="en-GB" sz="1200" dirty="0" smtClean="0">
              <a:latin typeface="Arial Narrow" pitchFamily="34" charset="0"/>
            </a:endParaRPr>
          </a:p>
          <a:p>
            <a:pPr>
              <a:lnSpc>
                <a:spcPct val="90000"/>
              </a:lnSpc>
              <a:spcBef>
                <a:spcPct val="40000"/>
              </a:spcBef>
            </a:pPr>
            <a:r>
              <a:rPr lang="en-GB" sz="1200" dirty="0" smtClean="0">
                <a:latin typeface="Arial Narrow" pitchFamily="34" charset="0"/>
              </a:rPr>
              <a:t>The figure shows a breakdown of funding by individual cities (for presentation reasons, it excludes cities where the proportion of funds is less than 1% of the total). The proportion of total spend within each UK region is also shown.</a:t>
            </a:r>
          </a:p>
          <a:p>
            <a:pPr>
              <a:lnSpc>
                <a:spcPct val="90000"/>
              </a:lnSpc>
              <a:spcBef>
                <a:spcPct val="40000"/>
              </a:spcBef>
            </a:pPr>
            <a:endParaRPr lang="en-GB" sz="1200" dirty="0" smtClean="0">
              <a:latin typeface="Arial Narrow" pitchFamily="34" charset="0"/>
            </a:endParaRPr>
          </a:p>
          <a:p>
            <a:pPr>
              <a:lnSpc>
                <a:spcPct val="90000"/>
              </a:lnSpc>
              <a:spcBef>
                <a:spcPct val="40000"/>
              </a:spcBef>
            </a:pPr>
            <a:r>
              <a:rPr lang="en-GB" sz="1200" b="1" u="sng" dirty="0" smtClean="0">
                <a:latin typeface="Arial Narrow" pitchFamily="34" charset="0"/>
              </a:rPr>
              <a:t>Further information:</a:t>
            </a:r>
          </a:p>
          <a:p>
            <a:pPr>
              <a:lnSpc>
                <a:spcPct val="90000"/>
              </a:lnSpc>
              <a:spcBef>
                <a:spcPct val="40000"/>
              </a:spcBef>
            </a:pPr>
            <a:r>
              <a:rPr lang="en-GB" sz="1200" dirty="0" smtClean="0">
                <a:latin typeface="Arial Narrow" pitchFamily="34" charset="0"/>
              </a:rPr>
              <a:t>Further details of the UK Health Research Analysis and the underlying Health Research Classification System can be found on the UKCRC website: </a:t>
            </a:r>
            <a:r>
              <a:rPr lang="en-GB" sz="1200" b="1" dirty="0" smtClean="0">
                <a:latin typeface="Arial Narrow" pitchFamily="34" charset="0"/>
              </a:rPr>
              <a:t>http://www.ukcrc.org/activities/coordinatingresearchfunding/ukhealthresearchanalysis.aspx</a:t>
            </a:r>
          </a:p>
          <a:p>
            <a:pPr>
              <a:spcBef>
                <a:spcPct val="40000"/>
              </a:spcBef>
            </a:pPr>
            <a:r>
              <a:rPr lang="en-GB" sz="1200" dirty="0" smtClean="0">
                <a:latin typeface="Arial Narrow" pitchFamily="34" charset="0"/>
              </a:rPr>
              <a:t>A copy of the all Health Research Analyses can be downloaded from:</a:t>
            </a:r>
          </a:p>
          <a:p>
            <a:pPr>
              <a:spcBef>
                <a:spcPct val="40000"/>
              </a:spcBef>
            </a:pPr>
            <a:r>
              <a:rPr lang="en-GB" sz="1200" b="1" dirty="0" smtClean="0">
                <a:latin typeface="Arial Narrow" pitchFamily="34" charset="0"/>
              </a:rPr>
              <a:t>http://www.hrcsonline.net/pages/reports</a:t>
            </a:r>
          </a:p>
          <a:p>
            <a:pPr>
              <a:lnSpc>
                <a:spcPct val="90000"/>
              </a:lnSpc>
              <a:spcBef>
                <a:spcPct val="40000"/>
              </a:spcBef>
            </a:pPr>
            <a:r>
              <a:rPr lang="en-GB" sz="1200" dirty="0" smtClean="0">
                <a:latin typeface="Arial Narrow" pitchFamily="34" charset="0"/>
              </a:rPr>
              <a:t>Or contact the UKCRC Secretariat at </a:t>
            </a:r>
            <a:r>
              <a:rPr lang="en-GB" sz="1200" b="1" dirty="0" smtClean="0">
                <a:latin typeface="Arial Narrow" pitchFamily="34" charset="0"/>
              </a:rPr>
              <a:t>info@ukcrc.org</a:t>
            </a:r>
            <a:r>
              <a:rPr lang="en-GB" sz="1200" dirty="0" smtClean="0">
                <a:latin typeface="Arial Narrow" pitchFamily="34" charset="0"/>
              </a:rPr>
              <a:t>, phone </a:t>
            </a:r>
            <a:r>
              <a:rPr lang="en-GB" sz="1200" b="1" dirty="0" smtClean="0">
                <a:latin typeface="Arial Narrow" pitchFamily="34" charset="0"/>
              </a:rPr>
              <a:t>0207 670 5294</a:t>
            </a:r>
            <a:r>
              <a:rPr lang="en-GB" sz="1200" dirty="0" smtClean="0">
                <a:latin typeface="Arial Narrow" pitchFamily="34" charset="0"/>
              </a:rPr>
              <a:t>.</a:t>
            </a:r>
          </a:p>
          <a:p>
            <a:pPr>
              <a:lnSpc>
                <a:spcPct val="90000"/>
              </a:lnSpc>
              <a:spcBef>
                <a:spcPct val="40000"/>
              </a:spcBef>
            </a:pPr>
            <a:endParaRPr lang="en-GB" sz="1200" dirty="0" smtClean="0">
              <a:latin typeface="Arial Narrow" pitchFamily="34" charset="0"/>
            </a:endParaRPr>
          </a:p>
          <a:p>
            <a:endParaRPr lang="en-GB" dirty="0"/>
          </a:p>
        </p:txBody>
      </p:sp>
      <p:sp>
        <p:nvSpPr>
          <p:cNvPr id="4" name="Slide Number Placeholder 3"/>
          <p:cNvSpPr>
            <a:spLocks noGrp="1"/>
          </p:cNvSpPr>
          <p:nvPr>
            <p:ph type="sldNum" sz="quarter" idx="10"/>
          </p:nvPr>
        </p:nvSpPr>
        <p:spPr/>
        <p:txBody>
          <a:bodyPr/>
          <a:lstStyle/>
          <a:p>
            <a:fld id="{EDBFA8ED-51FF-427E-ADAC-CB4976AAF923}" type="slidenum">
              <a:rPr lang="en-GB" smtClean="0"/>
              <a:pPr/>
              <a:t>9</a:t>
            </a:fld>
            <a:endParaRPr lang="en-GB"/>
          </a:p>
        </p:txBody>
      </p:sp>
    </p:spTree>
    <p:extLst>
      <p:ext uri="{BB962C8B-B14F-4D97-AF65-F5344CB8AC3E}">
        <p14:creationId xmlns:p14="http://schemas.microsoft.com/office/powerpoint/2010/main" val="4292109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9" name="Picture 9" descr="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4"/>
          <p:cNvSpPr>
            <a:spLocks noGrp="1" noChangeArrowheads="1"/>
          </p:cNvSpPr>
          <p:nvPr>
            <p:ph type="subTitle" idx="1"/>
          </p:nvPr>
        </p:nvSpPr>
        <p:spPr>
          <a:xfrm>
            <a:off x="3657600" y="4257675"/>
            <a:ext cx="4776788" cy="1171575"/>
          </a:xfrm>
        </p:spPr>
        <p:txBody>
          <a:bodyPr/>
          <a:lstStyle>
            <a:lvl1pPr marL="0" indent="0">
              <a:buFont typeface="Wingdings 3" pitchFamily="18" charset="2"/>
              <a:buNone/>
              <a:defRPr/>
            </a:lvl1pPr>
          </a:lstStyle>
          <a:p>
            <a:pPr lvl="0"/>
            <a:r>
              <a:rPr lang="en-GB" noProof="0" smtClean="0"/>
              <a:t>Click to edit Master subtitle style</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5126" name="Rectangle 6"/>
          <p:cNvSpPr>
            <a:spLocks noGrp="1" noChangeArrowheads="1"/>
          </p:cNvSpPr>
          <p:nvPr>
            <p:ph type="ftr" sz="quarter" idx="3"/>
          </p:nvPr>
        </p:nvSpPr>
        <p:spPr/>
        <p:txBody>
          <a:bodyPr/>
          <a:lstStyle>
            <a:lvl1pPr>
              <a:defRPr sz="1400"/>
            </a:lvl1pPr>
          </a:lstStyle>
          <a:p>
            <a:endParaRPr lang="en-GB"/>
          </a:p>
        </p:txBody>
      </p:sp>
      <p:sp>
        <p:nvSpPr>
          <p:cNvPr id="5127" name="Rectangle 7"/>
          <p:cNvSpPr>
            <a:spLocks noGrp="1" noChangeArrowheads="1"/>
          </p:cNvSpPr>
          <p:nvPr>
            <p:ph type="sldNum" sz="quarter" idx="4"/>
          </p:nvPr>
        </p:nvSpPr>
        <p:spPr>
          <a:xfrm>
            <a:off x="6553200" y="6245225"/>
            <a:ext cx="2133600" cy="476250"/>
          </a:xfrm>
        </p:spPr>
        <p:txBody>
          <a:bodyPr/>
          <a:lstStyle>
            <a:lvl1pPr eaLnBrk="1" hangingPunct="1">
              <a:defRPr sz="1400">
                <a:solidFill>
                  <a:schemeClr val="tx1"/>
                </a:solidFill>
              </a:defRPr>
            </a:lvl1pPr>
          </a:lstStyle>
          <a:p>
            <a:fld id="{46482E1C-3E6F-4367-B40A-2F8BF8DD8A0F}" type="slidenum">
              <a:rPr lang="en-GB"/>
              <a:pPr/>
              <a:t>‹#›</a:t>
            </a:fld>
            <a:endParaRPr lang="en-GB"/>
          </a:p>
        </p:txBody>
      </p:sp>
      <p:sp>
        <p:nvSpPr>
          <p:cNvPr id="5128" name="Rectangle 8"/>
          <p:cNvSpPr>
            <a:spLocks noChangeArrowheads="1"/>
          </p:cNvSpPr>
          <p:nvPr/>
        </p:nvSpPr>
        <p:spPr bwMode="auto">
          <a:xfrm>
            <a:off x="0" y="1588"/>
            <a:ext cx="9140825" cy="6856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0" name="Text Box 10"/>
          <p:cNvSpPr txBox="1">
            <a:spLocks noChangeArrowheads="1"/>
          </p:cNvSpPr>
          <p:nvPr/>
        </p:nvSpPr>
        <p:spPr bwMode="auto">
          <a:xfrm>
            <a:off x="3571875" y="3168650"/>
            <a:ext cx="4708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b="1">
                <a:solidFill>
                  <a:schemeClr val="bg1"/>
                </a:solidFill>
              </a:rPr>
              <a:t>Igniting our potential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sz="1400">
                <a:solidFill>
                  <a:schemeClr val="tx1"/>
                </a:solidFill>
              </a:defRPr>
            </a:lvl1pPr>
          </a:lstStyle>
          <a:p>
            <a:r>
              <a:rPr lang="en-GB"/>
              <a:t> </a:t>
            </a:r>
            <a:r>
              <a:rPr lang="en-GB" sz="900">
                <a:solidFill>
                  <a:srgbClr val="FF9900"/>
                </a:solidFill>
              </a:rPr>
              <a:t> • </a:t>
            </a:r>
            <a:fld id="{6DBC9317-7A5B-4C86-81AF-F0D5B0770186}" type="slidenum">
              <a:rPr lang="en-GB" sz="900">
                <a:solidFill>
                  <a:srgbClr val="FF9900"/>
                </a:solidFill>
              </a:rPr>
              <a:pPr/>
              <a:t>‹#›</a:t>
            </a:fld>
            <a:endParaRPr lang="en-GB" sz="900">
              <a:solidFill>
                <a:srgbClr val="FF9900"/>
              </a:solidFill>
            </a:endParaRPr>
          </a:p>
          <a:p>
            <a:endParaRPr lang="en-GB" sz="900">
              <a:solidFill>
                <a:srgbClr val="FF9900"/>
              </a:solidFill>
            </a:endParaRPr>
          </a:p>
        </p:txBody>
      </p:sp>
    </p:spTree>
    <p:extLst>
      <p:ext uri="{BB962C8B-B14F-4D97-AF65-F5344CB8AC3E}">
        <p14:creationId xmlns:p14="http://schemas.microsoft.com/office/powerpoint/2010/main" val="3441073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125413"/>
            <a:ext cx="2112962" cy="57102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34950" y="125413"/>
            <a:ext cx="6186488" cy="5710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sz="1400">
                <a:solidFill>
                  <a:schemeClr val="tx1"/>
                </a:solidFill>
              </a:defRPr>
            </a:lvl1pPr>
          </a:lstStyle>
          <a:p>
            <a:r>
              <a:rPr lang="en-GB"/>
              <a:t> </a:t>
            </a:r>
            <a:r>
              <a:rPr lang="en-GB" sz="900">
                <a:solidFill>
                  <a:srgbClr val="FF9900"/>
                </a:solidFill>
              </a:rPr>
              <a:t> • </a:t>
            </a:r>
            <a:fld id="{EDE99E30-3286-4BC0-9808-12D09BCD3AFD}" type="slidenum">
              <a:rPr lang="en-GB" sz="900">
                <a:solidFill>
                  <a:srgbClr val="FF9900"/>
                </a:solidFill>
              </a:rPr>
              <a:pPr/>
              <a:t>‹#›</a:t>
            </a:fld>
            <a:endParaRPr lang="en-GB" sz="900">
              <a:solidFill>
                <a:srgbClr val="FF9900"/>
              </a:solidFill>
            </a:endParaRPr>
          </a:p>
          <a:p>
            <a:endParaRPr lang="en-GB" sz="900">
              <a:solidFill>
                <a:srgbClr val="FF9900"/>
              </a:solidFill>
            </a:endParaRPr>
          </a:p>
        </p:txBody>
      </p:sp>
    </p:spTree>
    <p:extLst>
      <p:ext uri="{BB962C8B-B14F-4D97-AF65-F5344CB8AC3E}">
        <p14:creationId xmlns:p14="http://schemas.microsoft.com/office/powerpoint/2010/main" val="1371131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6214337-D067-4024-A043-CE72888BF02C}" type="datetimeFigureOut">
              <a:rPr lang="en-GB" smtClean="0"/>
              <a:t>19/08/2015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39072-889E-4E9D-9D5A-3CED8FC5CA87}" type="slidenum">
              <a:rPr lang="en-GB" smtClean="0"/>
              <a:t>‹#›</a:t>
            </a:fld>
            <a:endParaRPr lang="en-GB"/>
          </a:p>
        </p:txBody>
      </p:sp>
    </p:spTree>
    <p:extLst>
      <p:ext uri="{BB962C8B-B14F-4D97-AF65-F5344CB8AC3E}">
        <p14:creationId xmlns:p14="http://schemas.microsoft.com/office/powerpoint/2010/main" val="2018233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214337-D067-4024-A043-CE72888BF02C}" type="datetimeFigureOut">
              <a:rPr lang="en-GB" smtClean="0"/>
              <a:t>19/08/2015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39072-889E-4E9D-9D5A-3CED8FC5CA87}" type="slidenum">
              <a:rPr lang="en-GB" smtClean="0"/>
              <a:t>‹#›</a:t>
            </a:fld>
            <a:endParaRPr lang="en-GB"/>
          </a:p>
        </p:txBody>
      </p:sp>
    </p:spTree>
    <p:extLst>
      <p:ext uri="{BB962C8B-B14F-4D97-AF65-F5344CB8AC3E}">
        <p14:creationId xmlns:p14="http://schemas.microsoft.com/office/powerpoint/2010/main" val="2121619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214337-D067-4024-A043-CE72888BF02C}" type="datetimeFigureOut">
              <a:rPr lang="en-GB" smtClean="0"/>
              <a:t>19/08/2015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39072-889E-4E9D-9D5A-3CED8FC5CA87}" type="slidenum">
              <a:rPr lang="en-GB" smtClean="0"/>
              <a:t>‹#›</a:t>
            </a:fld>
            <a:endParaRPr lang="en-GB"/>
          </a:p>
        </p:txBody>
      </p:sp>
    </p:spTree>
    <p:extLst>
      <p:ext uri="{BB962C8B-B14F-4D97-AF65-F5344CB8AC3E}">
        <p14:creationId xmlns:p14="http://schemas.microsoft.com/office/powerpoint/2010/main" val="754815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214337-D067-4024-A043-CE72888BF02C}" type="datetimeFigureOut">
              <a:rPr lang="en-GB" smtClean="0"/>
              <a:t>19/08/2015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39072-889E-4E9D-9D5A-3CED8FC5CA87}" type="slidenum">
              <a:rPr lang="en-GB" smtClean="0"/>
              <a:t>‹#›</a:t>
            </a:fld>
            <a:endParaRPr lang="en-GB"/>
          </a:p>
        </p:txBody>
      </p:sp>
    </p:spTree>
    <p:extLst>
      <p:ext uri="{BB962C8B-B14F-4D97-AF65-F5344CB8AC3E}">
        <p14:creationId xmlns:p14="http://schemas.microsoft.com/office/powerpoint/2010/main" val="2666361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214337-D067-4024-A043-CE72888BF02C}" type="datetimeFigureOut">
              <a:rPr lang="en-GB" smtClean="0"/>
              <a:t>19/08/2015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39072-889E-4E9D-9D5A-3CED8FC5CA87}" type="slidenum">
              <a:rPr lang="en-GB" smtClean="0"/>
              <a:t>‹#›</a:t>
            </a:fld>
            <a:endParaRPr lang="en-GB"/>
          </a:p>
        </p:txBody>
      </p:sp>
    </p:spTree>
    <p:extLst>
      <p:ext uri="{BB962C8B-B14F-4D97-AF65-F5344CB8AC3E}">
        <p14:creationId xmlns:p14="http://schemas.microsoft.com/office/powerpoint/2010/main" val="382168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214337-D067-4024-A043-CE72888BF02C}" type="datetimeFigureOut">
              <a:rPr lang="en-GB" smtClean="0"/>
              <a:t>19/08/2015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39072-889E-4E9D-9D5A-3CED8FC5CA87}" type="slidenum">
              <a:rPr lang="en-GB" smtClean="0"/>
              <a:t>‹#›</a:t>
            </a:fld>
            <a:endParaRPr lang="en-GB"/>
          </a:p>
        </p:txBody>
      </p:sp>
    </p:spTree>
    <p:extLst>
      <p:ext uri="{BB962C8B-B14F-4D97-AF65-F5344CB8AC3E}">
        <p14:creationId xmlns:p14="http://schemas.microsoft.com/office/powerpoint/2010/main" val="756258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14337-D067-4024-A043-CE72888BF02C}" type="datetimeFigureOut">
              <a:rPr lang="en-GB" smtClean="0"/>
              <a:t>19/08/2015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39072-889E-4E9D-9D5A-3CED8FC5CA87}" type="slidenum">
              <a:rPr lang="en-GB" smtClean="0"/>
              <a:t>‹#›</a:t>
            </a:fld>
            <a:endParaRPr lang="en-GB"/>
          </a:p>
        </p:txBody>
      </p:sp>
    </p:spTree>
    <p:extLst>
      <p:ext uri="{BB962C8B-B14F-4D97-AF65-F5344CB8AC3E}">
        <p14:creationId xmlns:p14="http://schemas.microsoft.com/office/powerpoint/2010/main" val="240371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14337-D067-4024-A043-CE72888BF02C}" type="datetimeFigureOut">
              <a:rPr lang="en-GB" smtClean="0"/>
              <a:t>19/08/2015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39072-889E-4E9D-9D5A-3CED8FC5CA87}" type="slidenum">
              <a:rPr lang="en-GB" smtClean="0"/>
              <a:t>‹#›</a:t>
            </a:fld>
            <a:endParaRPr lang="en-GB"/>
          </a:p>
        </p:txBody>
      </p:sp>
    </p:spTree>
    <p:extLst>
      <p:ext uri="{BB962C8B-B14F-4D97-AF65-F5344CB8AC3E}">
        <p14:creationId xmlns:p14="http://schemas.microsoft.com/office/powerpoint/2010/main" val="3793618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sz="1400">
                <a:solidFill>
                  <a:schemeClr val="tx1"/>
                </a:solidFill>
              </a:defRPr>
            </a:lvl1pPr>
          </a:lstStyle>
          <a:p>
            <a:r>
              <a:rPr lang="en-GB"/>
              <a:t> </a:t>
            </a:r>
            <a:r>
              <a:rPr lang="en-GB" sz="900">
                <a:solidFill>
                  <a:srgbClr val="FF9900"/>
                </a:solidFill>
              </a:rPr>
              <a:t> • </a:t>
            </a:r>
            <a:fld id="{0D5C530B-9021-4762-AB51-1EE41D52E23C}" type="slidenum">
              <a:rPr lang="en-GB" sz="900">
                <a:solidFill>
                  <a:srgbClr val="FF9900"/>
                </a:solidFill>
              </a:rPr>
              <a:pPr/>
              <a:t>‹#›</a:t>
            </a:fld>
            <a:endParaRPr lang="en-GB" sz="900">
              <a:solidFill>
                <a:srgbClr val="FF9900"/>
              </a:solidFill>
            </a:endParaRPr>
          </a:p>
          <a:p>
            <a:endParaRPr lang="en-GB" sz="900">
              <a:solidFill>
                <a:srgbClr val="FF9900"/>
              </a:solidFill>
            </a:endParaRPr>
          </a:p>
        </p:txBody>
      </p:sp>
    </p:spTree>
    <p:extLst>
      <p:ext uri="{BB962C8B-B14F-4D97-AF65-F5344CB8AC3E}">
        <p14:creationId xmlns:p14="http://schemas.microsoft.com/office/powerpoint/2010/main" val="14247663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14337-D067-4024-A043-CE72888BF02C}" type="datetimeFigureOut">
              <a:rPr lang="en-GB" smtClean="0"/>
              <a:t>19/08/2015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39072-889E-4E9D-9D5A-3CED8FC5CA87}" type="slidenum">
              <a:rPr lang="en-GB" smtClean="0"/>
              <a:t>‹#›</a:t>
            </a:fld>
            <a:endParaRPr lang="en-GB"/>
          </a:p>
        </p:txBody>
      </p:sp>
    </p:spTree>
    <p:extLst>
      <p:ext uri="{BB962C8B-B14F-4D97-AF65-F5344CB8AC3E}">
        <p14:creationId xmlns:p14="http://schemas.microsoft.com/office/powerpoint/2010/main" val="3560223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214337-D067-4024-A043-CE72888BF02C}" type="datetimeFigureOut">
              <a:rPr lang="en-GB" smtClean="0"/>
              <a:t>19/08/2015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39072-889E-4E9D-9D5A-3CED8FC5CA87}" type="slidenum">
              <a:rPr lang="en-GB" smtClean="0"/>
              <a:t>‹#›</a:t>
            </a:fld>
            <a:endParaRPr lang="en-GB"/>
          </a:p>
        </p:txBody>
      </p:sp>
    </p:spTree>
    <p:extLst>
      <p:ext uri="{BB962C8B-B14F-4D97-AF65-F5344CB8AC3E}">
        <p14:creationId xmlns:p14="http://schemas.microsoft.com/office/powerpoint/2010/main" val="2815480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214337-D067-4024-A043-CE72888BF02C}" type="datetimeFigureOut">
              <a:rPr lang="en-GB" smtClean="0"/>
              <a:t>19/08/2015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39072-889E-4E9D-9D5A-3CED8FC5CA87}" type="slidenum">
              <a:rPr lang="en-GB" smtClean="0"/>
              <a:t>‹#›</a:t>
            </a:fld>
            <a:endParaRPr lang="en-GB"/>
          </a:p>
        </p:txBody>
      </p:sp>
    </p:spTree>
    <p:extLst>
      <p:ext uri="{BB962C8B-B14F-4D97-AF65-F5344CB8AC3E}">
        <p14:creationId xmlns:p14="http://schemas.microsoft.com/office/powerpoint/2010/main" val="44298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sz="1400">
                <a:solidFill>
                  <a:schemeClr val="tx1"/>
                </a:solidFill>
              </a:defRPr>
            </a:lvl1pPr>
          </a:lstStyle>
          <a:p>
            <a:r>
              <a:rPr lang="en-GB"/>
              <a:t> </a:t>
            </a:r>
            <a:r>
              <a:rPr lang="en-GB" sz="900">
                <a:solidFill>
                  <a:srgbClr val="FF9900"/>
                </a:solidFill>
              </a:rPr>
              <a:t> • </a:t>
            </a:r>
            <a:fld id="{515B99EF-1E58-4DA0-897A-0136050827F3}" type="slidenum">
              <a:rPr lang="en-GB" sz="900">
                <a:solidFill>
                  <a:srgbClr val="FF9900"/>
                </a:solidFill>
              </a:rPr>
              <a:pPr/>
              <a:t>‹#›</a:t>
            </a:fld>
            <a:endParaRPr lang="en-GB" sz="900">
              <a:solidFill>
                <a:srgbClr val="FF9900"/>
              </a:solidFill>
            </a:endParaRPr>
          </a:p>
          <a:p>
            <a:endParaRPr lang="en-GB" sz="900">
              <a:solidFill>
                <a:srgbClr val="FF9900"/>
              </a:solidFill>
            </a:endParaRPr>
          </a:p>
        </p:txBody>
      </p:sp>
    </p:spTree>
    <p:extLst>
      <p:ext uri="{BB962C8B-B14F-4D97-AF65-F5344CB8AC3E}">
        <p14:creationId xmlns:p14="http://schemas.microsoft.com/office/powerpoint/2010/main" val="115481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35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35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sz="1400">
                <a:solidFill>
                  <a:schemeClr val="tx1"/>
                </a:solidFill>
              </a:defRPr>
            </a:lvl1pPr>
          </a:lstStyle>
          <a:p>
            <a:r>
              <a:rPr lang="en-GB"/>
              <a:t> </a:t>
            </a:r>
            <a:r>
              <a:rPr lang="en-GB" sz="900">
                <a:solidFill>
                  <a:srgbClr val="FF9900"/>
                </a:solidFill>
              </a:rPr>
              <a:t> • </a:t>
            </a:r>
            <a:fld id="{DBED4C6E-2AE9-4CFE-9237-1AF798B90277}" type="slidenum">
              <a:rPr lang="en-GB" sz="900">
                <a:solidFill>
                  <a:srgbClr val="FF9900"/>
                </a:solidFill>
              </a:rPr>
              <a:pPr/>
              <a:t>‹#›</a:t>
            </a:fld>
            <a:endParaRPr lang="en-GB" sz="900">
              <a:solidFill>
                <a:srgbClr val="FF9900"/>
              </a:solidFill>
            </a:endParaRPr>
          </a:p>
          <a:p>
            <a:endParaRPr lang="en-GB" sz="900">
              <a:solidFill>
                <a:srgbClr val="FF9900"/>
              </a:solidFill>
            </a:endParaRPr>
          </a:p>
        </p:txBody>
      </p:sp>
    </p:spTree>
    <p:extLst>
      <p:ext uri="{BB962C8B-B14F-4D97-AF65-F5344CB8AC3E}">
        <p14:creationId xmlns:p14="http://schemas.microsoft.com/office/powerpoint/2010/main" val="206924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a:p>
        </p:txBody>
      </p:sp>
      <p:sp>
        <p:nvSpPr>
          <p:cNvPr id="8" name="Slide Number Placeholder 7"/>
          <p:cNvSpPr>
            <a:spLocks noGrp="1"/>
          </p:cNvSpPr>
          <p:nvPr>
            <p:ph type="sldNum" sz="quarter" idx="11"/>
          </p:nvPr>
        </p:nvSpPr>
        <p:spPr/>
        <p:txBody>
          <a:bodyPr/>
          <a:lstStyle>
            <a:lvl1pPr>
              <a:defRPr sz="1400">
                <a:solidFill>
                  <a:schemeClr val="tx1"/>
                </a:solidFill>
              </a:defRPr>
            </a:lvl1pPr>
          </a:lstStyle>
          <a:p>
            <a:r>
              <a:rPr lang="en-GB"/>
              <a:t> </a:t>
            </a:r>
            <a:r>
              <a:rPr lang="en-GB" sz="900">
                <a:solidFill>
                  <a:srgbClr val="FF9900"/>
                </a:solidFill>
              </a:rPr>
              <a:t> • </a:t>
            </a:r>
            <a:fld id="{04BD7806-AD42-40FD-BD75-AD51CA089BED}" type="slidenum">
              <a:rPr lang="en-GB" sz="900">
                <a:solidFill>
                  <a:srgbClr val="FF9900"/>
                </a:solidFill>
              </a:rPr>
              <a:pPr/>
              <a:t>‹#›</a:t>
            </a:fld>
            <a:endParaRPr lang="en-GB" sz="900">
              <a:solidFill>
                <a:srgbClr val="FF9900"/>
              </a:solidFill>
            </a:endParaRPr>
          </a:p>
          <a:p>
            <a:endParaRPr lang="en-GB" sz="900">
              <a:solidFill>
                <a:srgbClr val="FF9900"/>
              </a:solidFill>
            </a:endParaRPr>
          </a:p>
        </p:txBody>
      </p:sp>
    </p:spTree>
    <p:extLst>
      <p:ext uri="{BB962C8B-B14F-4D97-AF65-F5344CB8AC3E}">
        <p14:creationId xmlns:p14="http://schemas.microsoft.com/office/powerpoint/2010/main" val="292754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p>
        </p:txBody>
      </p:sp>
      <p:sp>
        <p:nvSpPr>
          <p:cNvPr id="4" name="Slide Number Placeholder 3"/>
          <p:cNvSpPr>
            <a:spLocks noGrp="1"/>
          </p:cNvSpPr>
          <p:nvPr>
            <p:ph type="sldNum" sz="quarter" idx="11"/>
          </p:nvPr>
        </p:nvSpPr>
        <p:spPr/>
        <p:txBody>
          <a:bodyPr/>
          <a:lstStyle>
            <a:lvl1pPr>
              <a:defRPr sz="1400">
                <a:solidFill>
                  <a:schemeClr val="tx1"/>
                </a:solidFill>
              </a:defRPr>
            </a:lvl1pPr>
          </a:lstStyle>
          <a:p>
            <a:r>
              <a:rPr lang="en-GB"/>
              <a:t> </a:t>
            </a:r>
            <a:r>
              <a:rPr lang="en-GB" sz="900">
                <a:solidFill>
                  <a:srgbClr val="FF9900"/>
                </a:solidFill>
              </a:rPr>
              <a:t> • </a:t>
            </a:r>
            <a:fld id="{C8A650C5-286A-4116-900D-D9F0D144390F}" type="slidenum">
              <a:rPr lang="en-GB" sz="900">
                <a:solidFill>
                  <a:srgbClr val="FF9900"/>
                </a:solidFill>
              </a:rPr>
              <a:pPr/>
              <a:t>‹#›</a:t>
            </a:fld>
            <a:endParaRPr lang="en-GB" sz="900">
              <a:solidFill>
                <a:srgbClr val="FF9900"/>
              </a:solidFill>
            </a:endParaRPr>
          </a:p>
          <a:p>
            <a:endParaRPr lang="en-GB" sz="900">
              <a:solidFill>
                <a:srgbClr val="FF9900"/>
              </a:solidFill>
            </a:endParaRPr>
          </a:p>
        </p:txBody>
      </p:sp>
    </p:spTree>
    <p:extLst>
      <p:ext uri="{BB962C8B-B14F-4D97-AF65-F5344CB8AC3E}">
        <p14:creationId xmlns:p14="http://schemas.microsoft.com/office/powerpoint/2010/main" val="9329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sz="1400">
                <a:solidFill>
                  <a:schemeClr val="tx1"/>
                </a:solidFill>
              </a:defRPr>
            </a:lvl1pPr>
          </a:lstStyle>
          <a:p>
            <a:r>
              <a:rPr lang="en-GB"/>
              <a:t> </a:t>
            </a:r>
            <a:r>
              <a:rPr lang="en-GB" sz="900">
                <a:solidFill>
                  <a:srgbClr val="FF9900"/>
                </a:solidFill>
              </a:rPr>
              <a:t> • </a:t>
            </a:r>
            <a:fld id="{FA067860-FECC-4AAD-AE32-A8F7B94277A7}" type="slidenum">
              <a:rPr lang="en-GB" sz="900">
                <a:solidFill>
                  <a:srgbClr val="FF9900"/>
                </a:solidFill>
              </a:rPr>
              <a:pPr/>
              <a:t>‹#›</a:t>
            </a:fld>
            <a:endParaRPr lang="en-GB" sz="900">
              <a:solidFill>
                <a:srgbClr val="FF9900"/>
              </a:solidFill>
            </a:endParaRPr>
          </a:p>
          <a:p>
            <a:endParaRPr lang="en-GB" sz="900">
              <a:solidFill>
                <a:srgbClr val="FF9900"/>
              </a:solidFill>
            </a:endParaRPr>
          </a:p>
        </p:txBody>
      </p:sp>
    </p:spTree>
    <p:extLst>
      <p:ext uri="{BB962C8B-B14F-4D97-AF65-F5344CB8AC3E}">
        <p14:creationId xmlns:p14="http://schemas.microsoft.com/office/powerpoint/2010/main" val="116406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sz="1400">
                <a:solidFill>
                  <a:schemeClr val="tx1"/>
                </a:solidFill>
              </a:defRPr>
            </a:lvl1pPr>
          </a:lstStyle>
          <a:p>
            <a:r>
              <a:rPr lang="en-GB"/>
              <a:t> </a:t>
            </a:r>
            <a:r>
              <a:rPr lang="en-GB" sz="900">
                <a:solidFill>
                  <a:srgbClr val="FF9900"/>
                </a:solidFill>
              </a:rPr>
              <a:t> • </a:t>
            </a:r>
            <a:fld id="{EF3A05B8-9DDB-4FD5-907C-188CE5ECD00E}" type="slidenum">
              <a:rPr lang="en-GB" sz="900">
                <a:solidFill>
                  <a:srgbClr val="FF9900"/>
                </a:solidFill>
              </a:rPr>
              <a:pPr/>
              <a:t>‹#›</a:t>
            </a:fld>
            <a:endParaRPr lang="en-GB" sz="900">
              <a:solidFill>
                <a:srgbClr val="FF9900"/>
              </a:solidFill>
            </a:endParaRPr>
          </a:p>
          <a:p>
            <a:endParaRPr lang="en-GB" sz="900">
              <a:solidFill>
                <a:srgbClr val="FF9900"/>
              </a:solidFill>
            </a:endParaRPr>
          </a:p>
        </p:txBody>
      </p:sp>
    </p:spTree>
    <p:extLst>
      <p:ext uri="{BB962C8B-B14F-4D97-AF65-F5344CB8AC3E}">
        <p14:creationId xmlns:p14="http://schemas.microsoft.com/office/powerpoint/2010/main" val="17908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sz="1400">
                <a:solidFill>
                  <a:schemeClr val="tx1"/>
                </a:solidFill>
              </a:defRPr>
            </a:lvl1pPr>
          </a:lstStyle>
          <a:p>
            <a:r>
              <a:rPr lang="en-GB"/>
              <a:t> </a:t>
            </a:r>
            <a:r>
              <a:rPr lang="en-GB" sz="900">
                <a:solidFill>
                  <a:srgbClr val="FF9900"/>
                </a:solidFill>
              </a:rPr>
              <a:t> • </a:t>
            </a:r>
            <a:fld id="{BCFA61F3-9593-4771-A2FC-73FD7E4149B2}" type="slidenum">
              <a:rPr lang="en-GB" sz="900">
                <a:solidFill>
                  <a:srgbClr val="FF9900"/>
                </a:solidFill>
              </a:rPr>
              <a:pPr/>
              <a:t>‹#›</a:t>
            </a:fld>
            <a:endParaRPr lang="en-GB" sz="900">
              <a:solidFill>
                <a:srgbClr val="FF9900"/>
              </a:solidFill>
            </a:endParaRPr>
          </a:p>
          <a:p>
            <a:endParaRPr lang="en-GB" sz="900">
              <a:solidFill>
                <a:srgbClr val="FF9900"/>
              </a:solidFill>
            </a:endParaRPr>
          </a:p>
        </p:txBody>
      </p:sp>
    </p:spTree>
    <p:extLst>
      <p:ext uri="{BB962C8B-B14F-4D97-AF65-F5344CB8AC3E}">
        <p14:creationId xmlns:p14="http://schemas.microsoft.com/office/powerpoint/2010/main" val="151739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top ba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91293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34950" y="125413"/>
            <a:ext cx="72628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lvl1pPr>
          </a:lstStyle>
          <a:p>
            <a:endParaRPr lang="en-GB"/>
          </a:p>
        </p:txBody>
      </p:sp>
      <p:sp>
        <p:nvSpPr>
          <p:cNvPr id="1030" name="Rectangle 6"/>
          <p:cNvSpPr>
            <a:spLocks noGrp="1" noChangeArrowheads="1"/>
          </p:cNvSpPr>
          <p:nvPr>
            <p:ph type="sldNum" sz="quarter" idx="4"/>
          </p:nvPr>
        </p:nvSpPr>
        <p:spPr bwMode="auto">
          <a:xfrm>
            <a:off x="6534150" y="62372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900">
                <a:solidFill>
                  <a:srgbClr val="FF9900"/>
                </a:solidFill>
              </a:defRPr>
            </a:lvl1pPr>
          </a:lstStyle>
          <a:p>
            <a:r>
              <a:rPr lang="en-GB" sz="1400">
                <a:solidFill>
                  <a:schemeClr val="tx1"/>
                </a:solidFill>
              </a:rPr>
              <a:t> </a:t>
            </a:r>
            <a:r>
              <a:rPr lang="en-GB"/>
              <a:t> • </a:t>
            </a:r>
            <a:fld id="{BE1F2D64-6904-4B1D-8FE6-C49AE518F8B4}" type="slidenum">
              <a:rPr lang="en-GB"/>
              <a:pPr/>
              <a:t>‹#›</a:t>
            </a:fld>
            <a:endParaRPr lang="en-GB"/>
          </a:p>
          <a:p>
            <a:endParaRPr lang="en-GB"/>
          </a:p>
        </p:txBody>
      </p:sp>
      <p:sp>
        <p:nvSpPr>
          <p:cNvPr id="1033" name="Rectangle 9"/>
          <p:cNvSpPr>
            <a:spLocks noChangeArrowheads="1"/>
          </p:cNvSpPr>
          <p:nvPr/>
        </p:nvSpPr>
        <p:spPr bwMode="auto">
          <a:xfrm>
            <a:off x="0" y="1588"/>
            <a:ext cx="9140825" cy="6856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048" name="Picture 24" descr="straplin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8588" y="6577013"/>
            <a:ext cx="4148137" cy="1682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fontAlgn="base">
        <a:spcBef>
          <a:spcPct val="20000"/>
        </a:spcBef>
        <a:spcAft>
          <a:spcPct val="0"/>
        </a:spcAft>
        <a:buClr>
          <a:srgbClr val="FF9900"/>
        </a:buClr>
        <a:buFont typeface="Wingdings 3" pitchFamily="18" charset="2"/>
        <a:buChar char=""/>
        <a:defRPr sz="2800">
          <a:solidFill>
            <a:schemeClr val="tx1"/>
          </a:solidFill>
          <a:latin typeface="+mn-lt"/>
          <a:ea typeface="+mn-ea"/>
          <a:cs typeface="+mn-cs"/>
        </a:defRPr>
      </a:lvl1pPr>
      <a:lvl2pPr marL="742950" indent="-285750" algn="l" rtl="0" fontAlgn="base">
        <a:spcBef>
          <a:spcPct val="20000"/>
        </a:spcBef>
        <a:spcAft>
          <a:spcPct val="0"/>
        </a:spcAft>
        <a:buSzPct val="75000"/>
        <a:buFont typeface="Wingdings 3" pitchFamily="18" charset="2"/>
        <a:buChar char=""/>
        <a:defRPr sz="2400">
          <a:solidFill>
            <a:schemeClr val="tx1"/>
          </a:solidFill>
          <a:latin typeface="+mn-lt"/>
        </a:defRPr>
      </a:lvl2pPr>
      <a:lvl3pPr marL="1143000" indent="-228600" algn="l" rtl="0" fontAlgn="base">
        <a:spcBef>
          <a:spcPct val="20000"/>
        </a:spcBef>
        <a:spcAft>
          <a:spcPct val="0"/>
        </a:spcAft>
        <a:buSzPct val="65000"/>
        <a:buFont typeface="Wingdings 3" pitchFamily="18" charset="2"/>
        <a:buChar char="w"/>
        <a:defRPr>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14337-D067-4024-A043-CE72888BF02C}" type="datetimeFigureOut">
              <a:rPr lang="en-GB" smtClean="0"/>
              <a:t>19/08/2015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39072-889E-4E9D-9D5A-3CED8FC5CA87}" type="slidenum">
              <a:rPr lang="en-GB" smtClean="0"/>
              <a:t>‹#›</a:t>
            </a:fld>
            <a:endParaRPr lang="en-GB"/>
          </a:p>
        </p:txBody>
      </p:sp>
    </p:spTree>
    <p:extLst>
      <p:ext uri="{BB962C8B-B14F-4D97-AF65-F5344CB8AC3E}">
        <p14:creationId xmlns:p14="http://schemas.microsoft.com/office/powerpoint/2010/main" val="3052551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a:xfrm>
            <a:off x="3667125" y="3825875"/>
            <a:ext cx="4776788" cy="1171575"/>
          </a:xfrm>
        </p:spPr>
        <p:txBody>
          <a:bodyPr/>
          <a:lstStyle/>
          <a:p>
            <a:r>
              <a:rPr lang="en-GB" dirty="0"/>
              <a:t>UK Health Research </a:t>
            </a:r>
            <a:r>
              <a:rPr lang="en-GB" dirty="0" smtClean="0"/>
              <a:t>Analysis 2014</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 in UK Distribution 2004-2014</a:t>
            </a:r>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1268280"/>
            <a:ext cx="8566150"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893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HRCS Sector Distribution 2014 (RA)</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1276940"/>
            <a:ext cx="8645525" cy="507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294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HRCS Sector Distribution 2014 (HC)</a:t>
            </a:r>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351" y="1062754"/>
            <a:ext cx="7212013"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199" y="3438377"/>
            <a:ext cx="7212013"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006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smtClean="0"/>
              <a:t>Overall UK health research spend</a:t>
            </a:r>
          </a:p>
        </p:txBody>
      </p:sp>
      <p:sp>
        <p:nvSpPr>
          <p:cNvPr id="11267" name="Content Placeholder 2"/>
          <p:cNvSpPr>
            <a:spLocks noGrp="1"/>
          </p:cNvSpPr>
          <p:nvPr>
            <p:ph idx="1"/>
          </p:nvPr>
        </p:nvSpPr>
        <p:spPr>
          <a:xfrm>
            <a:off x="235527" y="928249"/>
            <a:ext cx="8645237" cy="2002704"/>
          </a:xfrm>
        </p:spPr>
        <p:txBody>
          <a:bodyPr/>
          <a:lstStyle/>
          <a:p>
            <a:pPr marL="457200" indent="-457200">
              <a:buFont typeface="Arial" charset="0"/>
              <a:buChar char="•"/>
            </a:pPr>
            <a:r>
              <a:rPr lang="en-GB" sz="1600" dirty="0" smtClean="0">
                <a:latin typeface="Arial (Body)"/>
              </a:rPr>
              <a:t>UK Health Research Analysis ‘bottom up’ assessment vs. total UK health relevant expenditure ‘top </a:t>
            </a:r>
            <a:r>
              <a:rPr lang="en-GB" sz="1600" dirty="0">
                <a:latin typeface="Arial (Body)"/>
              </a:rPr>
              <a:t>down’ </a:t>
            </a:r>
            <a:r>
              <a:rPr lang="en-GB" sz="1600" dirty="0" smtClean="0">
                <a:latin typeface="Arial (Body)"/>
              </a:rPr>
              <a:t>estimate</a:t>
            </a:r>
          </a:p>
          <a:p>
            <a:pPr marL="457200" indent="-457200">
              <a:buFont typeface="Arial" charset="0"/>
              <a:buChar char="•"/>
            </a:pPr>
            <a:r>
              <a:rPr lang="en-GB" sz="1600" dirty="0" smtClean="0">
                <a:latin typeface="Arial (Body)"/>
              </a:rPr>
              <a:t>2014 Analysis showed a combined spend (direct research + infrastructure) of £3.01bn</a:t>
            </a:r>
          </a:p>
          <a:p>
            <a:pPr marL="457200" indent="-457200">
              <a:buFont typeface="Arial" charset="0"/>
              <a:buChar char="•"/>
            </a:pPr>
            <a:r>
              <a:rPr lang="en-GB" sz="1600" dirty="0" smtClean="0">
                <a:latin typeface="Arial (Body)"/>
              </a:rPr>
              <a:t>Estimation of funding from additional sources adds a further £1bn</a:t>
            </a:r>
          </a:p>
          <a:p>
            <a:pPr marL="457200" indent="-457200">
              <a:buFont typeface="Arial" charset="0"/>
              <a:buChar char="•"/>
            </a:pPr>
            <a:r>
              <a:rPr lang="en-GB" sz="1600" dirty="0" smtClean="0">
                <a:latin typeface="Arial (Body)"/>
              </a:rPr>
              <a:t>Comparison with total UK health research expenditure estimate (£8.5bn) shows ~47% of all UK health research expenditure accounted for.</a:t>
            </a:r>
          </a:p>
          <a:p>
            <a:pPr marL="457200" indent="-457200">
              <a:buFont typeface="Arial" charset="0"/>
              <a:buChar char="•"/>
            </a:pPr>
            <a:r>
              <a:rPr lang="en-GB" sz="1600" dirty="0" smtClean="0">
                <a:latin typeface="Arial (Body)"/>
              </a:rPr>
              <a:t>Comparison with estimation in 2009/10 shows UK health research spending shrank by £780m, largely from decrease in pharmaceutical industry expenditure.</a:t>
            </a:r>
          </a:p>
        </p:txBody>
      </p:sp>
      <p:graphicFrame>
        <p:nvGraphicFramePr>
          <p:cNvPr id="4" name="Table 3"/>
          <p:cNvGraphicFramePr>
            <a:graphicFrameLocks noGrp="1"/>
          </p:cNvGraphicFramePr>
          <p:nvPr>
            <p:extLst>
              <p:ext uri="{D42A27DB-BD31-4B8C-83A1-F6EECF244321}">
                <p14:modId xmlns:p14="http://schemas.microsoft.com/office/powerpoint/2010/main" val="3315489759"/>
              </p:ext>
            </p:extLst>
          </p:nvPr>
        </p:nvGraphicFramePr>
        <p:xfrm>
          <a:off x="984738" y="3464653"/>
          <a:ext cx="7160455" cy="3033711"/>
        </p:xfrm>
        <a:graphic>
          <a:graphicData uri="http://schemas.openxmlformats.org/drawingml/2006/table">
            <a:tbl>
              <a:tblPr firstRow="1" bandRow="1">
                <a:tableStyleId>{5C22544A-7EE6-4342-B048-85BDC9FD1C3A}</a:tableStyleId>
              </a:tblPr>
              <a:tblGrid>
                <a:gridCol w="2152357"/>
                <a:gridCol w="1669366"/>
                <a:gridCol w="1669366"/>
                <a:gridCol w="1669366"/>
              </a:tblGrid>
              <a:tr h="640281">
                <a:tc>
                  <a:txBody>
                    <a:bodyPr/>
                    <a:lstStyle/>
                    <a:p>
                      <a:pPr algn="ctr"/>
                      <a:r>
                        <a:rPr lang="en-GB" sz="1600" dirty="0" smtClean="0">
                          <a:solidFill>
                            <a:schemeClr val="bg1"/>
                          </a:solidFill>
                        </a:rPr>
                        <a:t>Performing Sector</a:t>
                      </a:r>
                      <a:endParaRPr lang="en-GB" sz="1600" dirty="0">
                        <a:solidFill>
                          <a:schemeClr val="bg1"/>
                        </a:solidFill>
                      </a:endParaRPr>
                    </a:p>
                  </a:txBody>
                  <a:tcPr marT="45734" marB="45734" anchor="ctr">
                    <a:solidFill>
                      <a:srgbClr val="FFCC00"/>
                    </a:solidFill>
                  </a:tcPr>
                </a:tc>
                <a:tc>
                  <a:txBody>
                    <a:bodyPr/>
                    <a:lstStyle/>
                    <a:p>
                      <a:pPr algn="ctr"/>
                      <a:r>
                        <a:rPr lang="en-GB" sz="1600" dirty="0" smtClean="0">
                          <a:solidFill>
                            <a:schemeClr val="bg1"/>
                          </a:solidFill>
                        </a:rPr>
                        <a:t>2009/10 (£bn)</a:t>
                      </a:r>
                    </a:p>
                    <a:p>
                      <a:pPr algn="ctr"/>
                      <a:r>
                        <a:rPr lang="en-GB" sz="1600" dirty="0" smtClean="0">
                          <a:solidFill>
                            <a:schemeClr val="bg1"/>
                          </a:solidFill>
                        </a:rPr>
                        <a:t>(real</a:t>
                      </a:r>
                      <a:r>
                        <a:rPr lang="en-GB" sz="1600" baseline="0" dirty="0" smtClean="0">
                          <a:solidFill>
                            <a:schemeClr val="bg1"/>
                          </a:solidFill>
                        </a:rPr>
                        <a:t> terms</a:t>
                      </a:r>
                      <a:r>
                        <a:rPr lang="en-GB" sz="1600" dirty="0" smtClean="0">
                          <a:solidFill>
                            <a:schemeClr val="bg1"/>
                          </a:solidFill>
                        </a:rPr>
                        <a:t>)</a:t>
                      </a:r>
                      <a:endParaRPr lang="en-GB" sz="1600" dirty="0">
                        <a:solidFill>
                          <a:schemeClr val="bg1"/>
                        </a:solidFill>
                      </a:endParaRPr>
                    </a:p>
                  </a:txBody>
                  <a:tcPr marT="45734" marB="45734" anchor="ctr">
                    <a:solidFill>
                      <a:srgbClr val="FFCC00"/>
                    </a:solidFill>
                  </a:tcPr>
                </a:tc>
                <a:tc>
                  <a:txBody>
                    <a:bodyPr/>
                    <a:lstStyle/>
                    <a:p>
                      <a:pPr algn="ctr"/>
                      <a:r>
                        <a:rPr lang="en-GB" sz="1600" dirty="0" smtClean="0">
                          <a:solidFill>
                            <a:schemeClr val="bg1"/>
                          </a:solidFill>
                        </a:rPr>
                        <a:t>2013/14 (£bn)</a:t>
                      </a:r>
                    </a:p>
                  </a:txBody>
                  <a:tcPr marT="45734" marB="45734" anchor="ctr">
                    <a:solidFill>
                      <a:srgbClr val="FFCC00"/>
                    </a:solidFill>
                  </a:tcPr>
                </a:tc>
                <a:tc>
                  <a:txBody>
                    <a:bodyPr/>
                    <a:lstStyle/>
                    <a:p>
                      <a:pPr algn="ctr"/>
                      <a:r>
                        <a:rPr lang="en-GB" sz="1600" dirty="0" smtClean="0">
                          <a:solidFill>
                            <a:schemeClr val="bg1"/>
                          </a:solidFill>
                        </a:rPr>
                        <a:t>Difference</a:t>
                      </a:r>
                    </a:p>
                    <a:p>
                      <a:pPr algn="ctr"/>
                      <a:r>
                        <a:rPr lang="en-GB" sz="1600" dirty="0" smtClean="0">
                          <a:solidFill>
                            <a:schemeClr val="bg1"/>
                          </a:solidFill>
                        </a:rPr>
                        <a:t>(£m)</a:t>
                      </a:r>
                    </a:p>
                  </a:txBody>
                  <a:tcPr marT="45734" marB="45734" anchor="ctr">
                    <a:solidFill>
                      <a:srgbClr val="FFCC00"/>
                    </a:solidFill>
                  </a:tcPr>
                </a:tc>
              </a:tr>
              <a:tr h="370956">
                <a:tc>
                  <a:txBody>
                    <a:bodyPr/>
                    <a:lstStyle/>
                    <a:p>
                      <a:pPr algn="ctr"/>
                      <a:r>
                        <a:rPr lang="en-GB" sz="1600" dirty="0" smtClean="0">
                          <a:solidFill>
                            <a:srgbClr val="666666"/>
                          </a:solidFill>
                        </a:rPr>
                        <a:t>Business</a:t>
                      </a:r>
                      <a:endParaRPr lang="en-GB" sz="1600" dirty="0">
                        <a:solidFill>
                          <a:srgbClr val="666666"/>
                        </a:solidFill>
                      </a:endParaRPr>
                    </a:p>
                  </a:txBody>
                  <a:tcPr marT="45734" marB="45734" anchor="ctr">
                    <a:solidFill>
                      <a:srgbClr val="FFED97"/>
                    </a:solidFill>
                  </a:tcPr>
                </a:tc>
                <a:tc>
                  <a:txBody>
                    <a:bodyPr/>
                    <a:lstStyle/>
                    <a:p>
                      <a:pPr algn="ctr"/>
                      <a:r>
                        <a:rPr lang="en-GB" sz="1600" dirty="0" smtClean="0">
                          <a:solidFill>
                            <a:srgbClr val="666666"/>
                          </a:solidFill>
                        </a:rPr>
                        <a:t>4.8</a:t>
                      </a:r>
                      <a:endParaRPr lang="en-GB" sz="1600" dirty="0">
                        <a:solidFill>
                          <a:srgbClr val="666666"/>
                        </a:solidFill>
                      </a:endParaRPr>
                    </a:p>
                  </a:txBody>
                  <a:tcPr marT="45734" marB="45734" anchor="ctr">
                    <a:solidFill>
                      <a:srgbClr val="FFED97"/>
                    </a:solidFill>
                  </a:tcPr>
                </a:tc>
                <a:tc>
                  <a:txBody>
                    <a:bodyPr/>
                    <a:lstStyle/>
                    <a:p>
                      <a:pPr algn="ctr"/>
                      <a:r>
                        <a:rPr lang="en-GB" sz="1600" dirty="0" smtClean="0">
                          <a:solidFill>
                            <a:srgbClr val="666666"/>
                          </a:solidFill>
                        </a:rPr>
                        <a:t>4.1</a:t>
                      </a:r>
                      <a:endParaRPr lang="en-GB" sz="1600" dirty="0">
                        <a:solidFill>
                          <a:srgbClr val="666666"/>
                        </a:solidFill>
                      </a:endParaRPr>
                    </a:p>
                  </a:txBody>
                  <a:tcPr marT="45734" marB="45734" anchor="ctr">
                    <a:solidFill>
                      <a:srgbClr val="FFED97"/>
                    </a:solidFill>
                  </a:tcPr>
                </a:tc>
                <a:tc>
                  <a:txBody>
                    <a:bodyPr/>
                    <a:lstStyle/>
                    <a:p>
                      <a:pPr algn="ctr"/>
                      <a:r>
                        <a:rPr lang="en-GB" sz="1600" dirty="0" smtClean="0">
                          <a:solidFill>
                            <a:srgbClr val="666666"/>
                          </a:solidFill>
                        </a:rPr>
                        <a:t>-700</a:t>
                      </a:r>
                      <a:endParaRPr lang="en-GB" sz="1600" dirty="0">
                        <a:solidFill>
                          <a:srgbClr val="666666"/>
                        </a:solidFill>
                      </a:endParaRPr>
                    </a:p>
                  </a:txBody>
                  <a:tcPr marT="45734" marB="45734" anchor="ctr">
                    <a:solidFill>
                      <a:srgbClr val="FFED97"/>
                    </a:solidFill>
                  </a:tcPr>
                </a:tc>
              </a:tr>
              <a:tr h="640281">
                <a:tc>
                  <a:txBody>
                    <a:bodyPr/>
                    <a:lstStyle/>
                    <a:p>
                      <a:pPr algn="ctr"/>
                      <a:r>
                        <a:rPr lang="en-GB" sz="1600" dirty="0" smtClean="0">
                          <a:solidFill>
                            <a:srgbClr val="666666"/>
                          </a:solidFill>
                        </a:rPr>
                        <a:t>Private</a:t>
                      </a:r>
                      <a:r>
                        <a:rPr lang="en-GB" sz="1600" baseline="0" dirty="0" smtClean="0">
                          <a:solidFill>
                            <a:srgbClr val="666666"/>
                          </a:solidFill>
                        </a:rPr>
                        <a:t> non-Profit (PNP)</a:t>
                      </a:r>
                      <a:endParaRPr lang="en-GB" sz="1600" dirty="0">
                        <a:solidFill>
                          <a:srgbClr val="666666"/>
                        </a:solidFill>
                      </a:endParaRPr>
                    </a:p>
                  </a:txBody>
                  <a:tcPr marT="45734" marB="45734" anchor="ctr">
                    <a:solidFill>
                      <a:srgbClr val="FFED97"/>
                    </a:solidFill>
                  </a:tcPr>
                </a:tc>
                <a:tc>
                  <a:txBody>
                    <a:bodyPr/>
                    <a:lstStyle/>
                    <a:p>
                      <a:pPr algn="ctr"/>
                      <a:r>
                        <a:rPr lang="en-GB" sz="1600" dirty="0" smtClean="0">
                          <a:solidFill>
                            <a:srgbClr val="666666"/>
                          </a:solidFill>
                        </a:rPr>
                        <a:t>0.4</a:t>
                      </a:r>
                      <a:endParaRPr lang="en-GB" sz="1600" dirty="0">
                        <a:solidFill>
                          <a:srgbClr val="666666"/>
                        </a:solidFill>
                      </a:endParaRPr>
                    </a:p>
                  </a:txBody>
                  <a:tcPr marT="45734" marB="45734" anchor="ctr">
                    <a:solidFill>
                      <a:srgbClr val="FFED97"/>
                    </a:solidFill>
                  </a:tcPr>
                </a:tc>
                <a:tc>
                  <a:txBody>
                    <a:bodyPr/>
                    <a:lstStyle/>
                    <a:p>
                      <a:pPr algn="ctr"/>
                      <a:r>
                        <a:rPr lang="en-GB" sz="1600" dirty="0" smtClean="0">
                          <a:solidFill>
                            <a:srgbClr val="666666"/>
                          </a:solidFill>
                        </a:rPr>
                        <a:t>0.4</a:t>
                      </a:r>
                      <a:endParaRPr lang="en-GB" sz="1600" dirty="0">
                        <a:solidFill>
                          <a:srgbClr val="666666"/>
                        </a:solidFill>
                      </a:endParaRPr>
                    </a:p>
                  </a:txBody>
                  <a:tcPr marT="45734" marB="45734" anchor="ctr">
                    <a:solidFill>
                      <a:srgbClr val="FFED97"/>
                    </a:solidFill>
                  </a:tcPr>
                </a:tc>
                <a:tc>
                  <a:txBody>
                    <a:bodyPr/>
                    <a:lstStyle/>
                    <a:p>
                      <a:pPr algn="ctr"/>
                      <a:r>
                        <a:rPr lang="en-GB" sz="1600" dirty="0" smtClean="0">
                          <a:solidFill>
                            <a:srgbClr val="666666"/>
                          </a:solidFill>
                        </a:rPr>
                        <a:t>+10</a:t>
                      </a:r>
                      <a:endParaRPr lang="en-GB" sz="1600" dirty="0">
                        <a:solidFill>
                          <a:srgbClr val="666666"/>
                        </a:solidFill>
                      </a:endParaRPr>
                    </a:p>
                  </a:txBody>
                  <a:tcPr marT="45734" marB="45734" anchor="ctr">
                    <a:solidFill>
                      <a:srgbClr val="FFED97"/>
                    </a:solidFill>
                  </a:tcPr>
                </a:tc>
              </a:tr>
              <a:tr h="370956">
                <a:tc>
                  <a:txBody>
                    <a:bodyPr/>
                    <a:lstStyle/>
                    <a:p>
                      <a:pPr algn="ctr"/>
                      <a:r>
                        <a:rPr lang="en-GB" sz="1600" dirty="0" smtClean="0">
                          <a:solidFill>
                            <a:srgbClr val="666666"/>
                          </a:solidFill>
                        </a:rPr>
                        <a:t>University</a:t>
                      </a:r>
                      <a:endParaRPr lang="en-GB" sz="1600" dirty="0">
                        <a:solidFill>
                          <a:srgbClr val="666666"/>
                        </a:solidFill>
                      </a:endParaRPr>
                    </a:p>
                  </a:txBody>
                  <a:tcPr marT="45734" marB="45734" anchor="ctr">
                    <a:solidFill>
                      <a:srgbClr val="FFED97"/>
                    </a:solidFill>
                  </a:tcPr>
                </a:tc>
                <a:tc>
                  <a:txBody>
                    <a:bodyPr/>
                    <a:lstStyle/>
                    <a:p>
                      <a:pPr algn="ctr"/>
                      <a:r>
                        <a:rPr lang="en-GB" sz="1600" dirty="0" smtClean="0">
                          <a:solidFill>
                            <a:srgbClr val="666666"/>
                          </a:solidFill>
                        </a:rPr>
                        <a:t>2.5</a:t>
                      </a:r>
                      <a:endParaRPr lang="en-GB" sz="1600" dirty="0">
                        <a:solidFill>
                          <a:srgbClr val="666666"/>
                        </a:solidFill>
                      </a:endParaRPr>
                    </a:p>
                  </a:txBody>
                  <a:tcPr marT="45734" marB="45734" anchor="ctr">
                    <a:solidFill>
                      <a:srgbClr val="FFED97"/>
                    </a:solidFill>
                  </a:tcPr>
                </a:tc>
                <a:tc>
                  <a:txBody>
                    <a:bodyPr/>
                    <a:lstStyle/>
                    <a:p>
                      <a:pPr algn="ctr"/>
                      <a:r>
                        <a:rPr lang="en-GB" sz="1600" dirty="0" smtClean="0">
                          <a:solidFill>
                            <a:srgbClr val="666666"/>
                          </a:solidFill>
                        </a:rPr>
                        <a:t>2.7</a:t>
                      </a:r>
                      <a:endParaRPr lang="en-GB" sz="1600" dirty="0">
                        <a:solidFill>
                          <a:srgbClr val="666666"/>
                        </a:solidFill>
                      </a:endParaRPr>
                    </a:p>
                  </a:txBody>
                  <a:tcPr marT="45734" marB="45734" anchor="ctr">
                    <a:solidFill>
                      <a:srgbClr val="FFED97"/>
                    </a:solidFill>
                  </a:tcPr>
                </a:tc>
                <a:tc>
                  <a:txBody>
                    <a:bodyPr/>
                    <a:lstStyle/>
                    <a:p>
                      <a:pPr algn="ctr"/>
                      <a:r>
                        <a:rPr lang="en-GB" sz="1600" dirty="0" smtClean="0">
                          <a:solidFill>
                            <a:srgbClr val="666666"/>
                          </a:solidFill>
                        </a:rPr>
                        <a:t>+210</a:t>
                      </a:r>
                      <a:endParaRPr lang="en-GB" sz="1600" dirty="0">
                        <a:solidFill>
                          <a:srgbClr val="666666"/>
                        </a:solidFill>
                      </a:endParaRPr>
                    </a:p>
                  </a:txBody>
                  <a:tcPr marT="45734" marB="45734" anchor="ctr">
                    <a:solidFill>
                      <a:srgbClr val="FFED97"/>
                    </a:solidFill>
                  </a:tcPr>
                </a:tc>
              </a:tr>
              <a:tr h="640281">
                <a:tc>
                  <a:txBody>
                    <a:bodyPr/>
                    <a:lstStyle/>
                    <a:p>
                      <a:pPr algn="ctr"/>
                      <a:r>
                        <a:rPr lang="en-GB" sz="1600" dirty="0" smtClean="0">
                          <a:solidFill>
                            <a:srgbClr val="666666"/>
                          </a:solidFill>
                        </a:rPr>
                        <a:t>Public Sector</a:t>
                      </a:r>
                    </a:p>
                    <a:p>
                      <a:pPr algn="ctr"/>
                      <a:r>
                        <a:rPr lang="en-GB" sz="1600" dirty="0" smtClean="0">
                          <a:solidFill>
                            <a:srgbClr val="666666"/>
                          </a:solidFill>
                        </a:rPr>
                        <a:t>Research Institutes</a:t>
                      </a:r>
                      <a:endParaRPr lang="en-GB" sz="1600" dirty="0">
                        <a:solidFill>
                          <a:srgbClr val="666666"/>
                        </a:solidFill>
                      </a:endParaRPr>
                    </a:p>
                  </a:txBody>
                  <a:tcPr marT="45734" marB="45734" anchor="ctr">
                    <a:solidFill>
                      <a:srgbClr val="FFED97"/>
                    </a:solidFill>
                  </a:tcPr>
                </a:tc>
                <a:tc>
                  <a:txBody>
                    <a:bodyPr/>
                    <a:lstStyle/>
                    <a:p>
                      <a:pPr algn="ctr"/>
                      <a:r>
                        <a:rPr lang="en-GB" sz="1600" dirty="0" smtClean="0">
                          <a:solidFill>
                            <a:srgbClr val="666666"/>
                          </a:solidFill>
                        </a:rPr>
                        <a:t>1.6</a:t>
                      </a:r>
                      <a:endParaRPr lang="en-GB" sz="1600" dirty="0">
                        <a:solidFill>
                          <a:srgbClr val="666666"/>
                        </a:solidFill>
                      </a:endParaRPr>
                    </a:p>
                  </a:txBody>
                  <a:tcPr marT="45734" marB="45734" anchor="ctr">
                    <a:solidFill>
                      <a:srgbClr val="FFED97"/>
                    </a:solidFill>
                  </a:tcPr>
                </a:tc>
                <a:tc>
                  <a:txBody>
                    <a:bodyPr/>
                    <a:lstStyle/>
                    <a:p>
                      <a:pPr algn="ctr"/>
                      <a:r>
                        <a:rPr lang="en-GB" sz="1600" dirty="0" smtClean="0">
                          <a:solidFill>
                            <a:srgbClr val="666666"/>
                          </a:solidFill>
                        </a:rPr>
                        <a:t>1.3</a:t>
                      </a:r>
                      <a:endParaRPr lang="en-GB" sz="1600" dirty="0">
                        <a:solidFill>
                          <a:srgbClr val="666666"/>
                        </a:solidFill>
                      </a:endParaRPr>
                    </a:p>
                  </a:txBody>
                  <a:tcPr marT="45734" marB="45734" anchor="ctr">
                    <a:solidFill>
                      <a:srgbClr val="FFED97"/>
                    </a:solidFill>
                  </a:tcPr>
                </a:tc>
                <a:tc>
                  <a:txBody>
                    <a:bodyPr/>
                    <a:lstStyle/>
                    <a:p>
                      <a:pPr algn="ctr"/>
                      <a:r>
                        <a:rPr lang="en-GB" sz="1600" dirty="0" smtClean="0">
                          <a:solidFill>
                            <a:srgbClr val="666666"/>
                          </a:solidFill>
                        </a:rPr>
                        <a:t>-300</a:t>
                      </a:r>
                      <a:endParaRPr lang="en-GB" sz="1600" dirty="0">
                        <a:solidFill>
                          <a:srgbClr val="666666"/>
                        </a:solidFill>
                      </a:endParaRPr>
                    </a:p>
                  </a:txBody>
                  <a:tcPr marT="45734" marB="45734" anchor="ctr">
                    <a:solidFill>
                      <a:srgbClr val="FFED97"/>
                    </a:solidFill>
                  </a:tcPr>
                </a:tc>
              </a:tr>
              <a:tr h="370956">
                <a:tc>
                  <a:txBody>
                    <a:bodyPr/>
                    <a:lstStyle/>
                    <a:p>
                      <a:pPr algn="ctr"/>
                      <a:r>
                        <a:rPr lang="en-GB" sz="1600" b="1" dirty="0" smtClean="0">
                          <a:solidFill>
                            <a:srgbClr val="666666"/>
                          </a:solidFill>
                        </a:rPr>
                        <a:t>TOTAL</a:t>
                      </a:r>
                      <a:endParaRPr lang="en-GB" sz="1600" b="1" dirty="0">
                        <a:solidFill>
                          <a:srgbClr val="666666"/>
                        </a:solidFill>
                      </a:endParaRPr>
                    </a:p>
                  </a:txBody>
                  <a:tcPr marT="45734" marB="45734" anchor="ctr">
                    <a:solidFill>
                      <a:srgbClr val="FFED97"/>
                    </a:solidFill>
                  </a:tcPr>
                </a:tc>
                <a:tc>
                  <a:txBody>
                    <a:bodyPr/>
                    <a:lstStyle/>
                    <a:p>
                      <a:pPr algn="ctr"/>
                      <a:r>
                        <a:rPr lang="en-GB" sz="1600" b="1" dirty="0" smtClean="0">
                          <a:solidFill>
                            <a:srgbClr val="666666"/>
                          </a:solidFill>
                        </a:rPr>
                        <a:t>9.3</a:t>
                      </a:r>
                      <a:endParaRPr lang="en-GB" sz="1600" b="1" dirty="0">
                        <a:solidFill>
                          <a:srgbClr val="666666"/>
                        </a:solidFill>
                      </a:endParaRPr>
                    </a:p>
                  </a:txBody>
                  <a:tcPr marT="45734" marB="45734" anchor="ctr">
                    <a:solidFill>
                      <a:srgbClr val="FFED97"/>
                    </a:solidFill>
                  </a:tcPr>
                </a:tc>
                <a:tc>
                  <a:txBody>
                    <a:bodyPr/>
                    <a:lstStyle/>
                    <a:p>
                      <a:pPr algn="ctr"/>
                      <a:r>
                        <a:rPr lang="en-GB" sz="1600" b="1" dirty="0" smtClean="0">
                          <a:solidFill>
                            <a:srgbClr val="666666"/>
                          </a:solidFill>
                        </a:rPr>
                        <a:t>8.5</a:t>
                      </a:r>
                      <a:endParaRPr lang="en-GB" sz="1600" b="1" dirty="0">
                        <a:solidFill>
                          <a:srgbClr val="666666"/>
                        </a:solidFill>
                      </a:endParaRPr>
                    </a:p>
                  </a:txBody>
                  <a:tcPr marT="45734" marB="45734" anchor="ctr">
                    <a:solidFill>
                      <a:srgbClr val="FFED97"/>
                    </a:solidFill>
                  </a:tcPr>
                </a:tc>
                <a:tc>
                  <a:txBody>
                    <a:bodyPr/>
                    <a:lstStyle/>
                    <a:p>
                      <a:pPr algn="ctr"/>
                      <a:r>
                        <a:rPr lang="en-GB" sz="1600" b="1" dirty="0" smtClean="0">
                          <a:solidFill>
                            <a:srgbClr val="666666"/>
                          </a:solidFill>
                        </a:rPr>
                        <a:t>-780</a:t>
                      </a:r>
                      <a:endParaRPr lang="en-GB" sz="1600" b="1" dirty="0">
                        <a:solidFill>
                          <a:srgbClr val="666666"/>
                        </a:solidFill>
                      </a:endParaRPr>
                    </a:p>
                  </a:txBody>
                  <a:tcPr marT="45734" marB="45734" anchor="ctr">
                    <a:solidFill>
                      <a:srgbClr val="FFED97"/>
                    </a:solidFill>
                  </a:tcPr>
                </a:tc>
              </a:tr>
            </a:tbl>
          </a:graphicData>
        </a:graphic>
      </p:graphicFrame>
    </p:spTree>
    <p:extLst>
      <p:ext uri="{BB962C8B-B14F-4D97-AF65-F5344CB8AC3E}">
        <p14:creationId xmlns:p14="http://schemas.microsoft.com/office/powerpoint/2010/main" val="3437479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5138" y="0"/>
            <a:ext cx="8229600" cy="815926"/>
          </a:xfrm>
        </p:spPr>
        <p:txBody>
          <a:bodyPr/>
          <a:lstStyle/>
          <a:p>
            <a:r>
              <a:rPr lang="en-GB" dirty="0" smtClean="0"/>
              <a:t>UK Health Research Analyses</a:t>
            </a:r>
          </a:p>
        </p:txBody>
      </p:sp>
      <p:sp>
        <p:nvSpPr>
          <p:cNvPr id="3" name="Content Placeholder 2"/>
          <p:cNvSpPr>
            <a:spLocks noGrp="1"/>
          </p:cNvSpPr>
          <p:nvPr>
            <p:ph idx="1"/>
          </p:nvPr>
        </p:nvSpPr>
        <p:spPr>
          <a:xfrm>
            <a:off x="2720909" y="1783084"/>
            <a:ext cx="6275387" cy="4525963"/>
          </a:xfrm>
        </p:spPr>
        <p:txBody>
          <a:bodyPr>
            <a:normAutofit fontScale="77500" lnSpcReduction="20000"/>
          </a:bodyPr>
          <a:lstStyle/>
          <a:p>
            <a:pPr marL="457200" indent="-457200">
              <a:buFont typeface="Arial" pitchFamily="34" charset="0"/>
              <a:buChar char="•"/>
              <a:defRPr/>
            </a:pPr>
            <a:r>
              <a:rPr lang="en-GB" dirty="0">
                <a:solidFill>
                  <a:srgbClr val="666666"/>
                </a:solidFill>
              </a:rPr>
              <a:t>UKCRC established the Health Research Classification System in 2004</a:t>
            </a:r>
          </a:p>
          <a:p>
            <a:pPr marL="457200" indent="-457200">
              <a:buFont typeface="Arial" pitchFamily="34" charset="0"/>
              <a:buChar char="•"/>
              <a:defRPr/>
            </a:pPr>
            <a:endParaRPr lang="en-GB" dirty="0" smtClean="0">
              <a:solidFill>
                <a:srgbClr val="666666"/>
              </a:solidFill>
            </a:endParaRPr>
          </a:p>
          <a:p>
            <a:pPr marL="457200" indent="-457200">
              <a:buFont typeface="Arial" pitchFamily="34" charset="0"/>
              <a:buChar char="•"/>
              <a:defRPr/>
            </a:pPr>
            <a:r>
              <a:rPr lang="en-GB" dirty="0" smtClean="0">
                <a:solidFill>
                  <a:srgbClr val="666666"/>
                </a:solidFill>
              </a:rPr>
              <a:t>HRAF (12 of the largest public and charitable health research funders + AMRC)</a:t>
            </a:r>
          </a:p>
          <a:p>
            <a:pPr marL="457200" indent="-457200">
              <a:buFont typeface="Arial" pitchFamily="34" charset="0"/>
              <a:buChar char="•"/>
              <a:defRPr/>
            </a:pPr>
            <a:endParaRPr lang="en-GB" dirty="0" smtClean="0">
              <a:solidFill>
                <a:srgbClr val="666666"/>
              </a:solidFill>
            </a:endParaRPr>
          </a:p>
          <a:p>
            <a:pPr marL="457200" indent="-457200">
              <a:buFont typeface="Arial" pitchFamily="34" charset="0"/>
              <a:buChar char="•"/>
              <a:defRPr/>
            </a:pPr>
            <a:r>
              <a:rPr lang="en-GB" dirty="0" smtClean="0">
                <a:solidFill>
                  <a:srgbClr val="666666"/>
                </a:solidFill>
              </a:rPr>
              <a:t>Analysis of UK </a:t>
            </a:r>
            <a:r>
              <a:rPr lang="en-GB" dirty="0">
                <a:solidFill>
                  <a:srgbClr val="666666"/>
                </a:solidFill>
              </a:rPr>
              <a:t>h</a:t>
            </a:r>
            <a:r>
              <a:rPr lang="en-GB" dirty="0" smtClean="0">
                <a:solidFill>
                  <a:srgbClr val="666666"/>
                </a:solidFill>
              </a:rPr>
              <a:t>ealth </a:t>
            </a:r>
            <a:r>
              <a:rPr lang="en-GB" dirty="0">
                <a:solidFill>
                  <a:srgbClr val="666666"/>
                </a:solidFill>
              </a:rPr>
              <a:t>r</a:t>
            </a:r>
            <a:r>
              <a:rPr lang="en-GB" dirty="0" smtClean="0">
                <a:solidFill>
                  <a:srgbClr val="666666"/>
                </a:solidFill>
              </a:rPr>
              <a:t>esearch based on HRAF research portfolio carried out in 2004/05, and 2009/10</a:t>
            </a:r>
          </a:p>
          <a:p>
            <a:pPr marL="457200" indent="-457200">
              <a:buFont typeface="Arial" pitchFamily="34" charset="0"/>
              <a:buChar char="•"/>
              <a:defRPr/>
            </a:pPr>
            <a:endParaRPr lang="en-GB" dirty="0">
              <a:solidFill>
                <a:srgbClr val="666666"/>
              </a:solidFill>
            </a:endParaRPr>
          </a:p>
          <a:p>
            <a:pPr marL="457200" indent="-457200">
              <a:buFont typeface="Arial" pitchFamily="34" charset="0"/>
              <a:buChar char="•"/>
              <a:defRPr/>
            </a:pPr>
            <a:r>
              <a:rPr lang="en-GB" dirty="0" smtClean="0">
                <a:solidFill>
                  <a:srgbClr val="666666"/>
                </a:solidFill>
              </a:rPr>
              <a:t>Repeat analysis in 2014, to provide 10 year picture of expenditure on health research in the UK</a:t>
            </a:r>
            <a:endParaRPr lang="en-GB" dirty="0">
              <a:solidFill>
                <a:srgbClr val="666666"/>
              </a:solidFill>
            </a:endParaRPr>
          </a:p>
        </p:txBody>
      </p:sp>
      <p:pic>
        <p:nvPicPr>
          <p:cNvPr id="41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42" y="923925"/>
            <a:ext cx="2379663" cy="223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5" y="2106036"/>
            <a:ext cx="16192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377" y="2701247"/>
            <a:ext cx="160972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636" y="3308111"/>
            <a:ext cx="17430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8"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658"/>
          <a:stretch/>
        </p:blipFill>
        <p:spPr bwMode="auto">
          <a:xfrm>
            <a:off x="1017195" y="3998336"/>
            <a:ext cx="1772979" cy="2473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747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288" y="0"/>
            <a:ext cx="8229600" cy="815926"/>
          </a:xfrm>
        </p:spPr>
        <p:txBody>
          <a:bodyPr/>
          <a:lstStyle/>
          <a:p>
            <a:r>
              <a:rPr lang="en-GB" dirty="0" smtClean="0"/>
              <a:t>Research Analysis Total Spend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0475071"/>
              </p:ext>
            </p:extLst>
          </p:nvPr>
        </p:nvGraphicFramePr>
        <p:xfrm>
          <a:off x="468313" y="1412875"/>
          <a:ext cx="7559675" cy="2211706"/>
        </p:xfrm>
        <a:graphic>
          <a:graphicData uri="http://schemas.openxmlformats.org/drawingml/2006/table">
            <a:tbl>
              <a:tblPr firstRow="1" firstCol="1" bandRow="1">
                <a:tableStyleId>{5C22544A-7EE6-4342-B048-85BDC9FD1C3A}</a:tableStyleId>
              </a:tblPr>
              <a:tblGrid>
                <a:gridCol w="3103067"/>
                <a:gridCol w="1114152"/>
                <a:gridCol w="1114152"/>
                <a:gridCol w="1114152"/>
                <a:gridCol w="1114152"/>
              </a:tblGrid>
              <a:tr h="374333">
                <a:tc>
                  <a:txBody>
                    <a:bodyPr/>
                    <a:lstStyle/>
                    <a:p>
                      <a:pPr>
                        <a:spcAft>
                          <a:spcPts val="0"/>
                        </a:spcAft>
                      </a:pPr>
                      <a:r>
                        <a:rPr lang="en-GB" sz="1600" dirty="0">
                          <a:effectLst/>
                          <a:latin typeface="+mn-lt"/>
                        </a:rPr>
                        <a:t> </a:t>
                      </a:r>
                      <a:endParaRPr lang="en-GB" sz="1600" dirty="0">
                        <a:effectLst/>
                        <a:latin typeface="+mn-lt"/>
                        <a:ea typeface="Times New Roman"/>
                        <a:cs typeface="Times New Roman"/>
                      </a:endParaRPr>
                    </a:p>
                  </a:txBody>
                  <a:tcPr marL="68569" marR="68569" marT="0" marB="0">
                    <a:solidFill>
                      <a:srgbClr val="FFCC00"/>
                    </a:solidFill>
                  </a:tcPr>
                </a:tc>
                <a:tc>
                  <a:txBody>
                    <a:bodyPr/>
                    <a:lstStyle/>
                    <a:p>
                      <a:pPr algn="ctr">
                        <a:spcAft>
                          <a:spcPts val="0"/>
                        </a:spcAft>
                      </a:pPr>
                      <a:r>
                        <a:rPr lang="en-GB" sz="1600" dirty="0">
                          <a:effectLst/>
                          <a:latin typeface="+mn-lt"/>
                        </a:rPr>
                        <a:t>2004/05</a:t>
                      </a:r>
                      <a:endParaRPr lang="en-GB" sz="1600" dirty="0">
                        <a:effectLst/>
                        <a:latin typeface="+mn-lt"/>
                        <a:ea typeface="Times New Roman"/>
                        <a:cs typeface="Times New Roman"/>
                      </a:endParaRPr>
                    </a:p>
                  </a:txBody>
                  <a:tcPr marL="68569" marR="68569" marT="0" marB="0" anchor="ctr">
                    <a:lnB w="38100" cmpd="sng">
                      <a:noFill/>
                    </a:lnB>
                    <a:solidFill>
                      <a:srgbClr val="FFCC00"/>
                    </a:solidFill>
                  </a:tcPr>
                </a:tc>
                <a:tc>
                  <a:txBody>
                    <a:bodyPr/>
                    <a:lstStyle/>
                    <a:p>
                      <a:pPr algn="ctr">
                        <a:spcAft>
                          <a:spcPts val="0"/>
                        </a:spcAft>
                      </a:pPr>
                      <a:r>
                        <a:rPr lang="en-GB" sz="1600" dirty="0">
                          <a:effectLst/>
                          <a:latin typeface="+mn-lt"/>
                        </a:rPr>
                        <a:t>2009/10</a:t>
                      </a:r>
                      <a:endParaRPr lang="en-GB" sz="1600" dirty="0">
                        <a:effectLst/>
                        <a:latin typeface="+mn-lt"/>
                        <a:ea typeface="Times New Roman"/>
                        <a:cs typeface="Times New Roman"/>
                      </a:endParaRPr>
                    </a:p>
                  </a:txBody>
                  <a:tcPr marL="68569" marR="68569" marT="0" marB="0" anchor="ctr">
                    <a:lnB w="38100" cmpd="sng">
                      <a:noFill/>
                    </a:lnB>
                    <a:solidFill>
                      <a:srgbClr val="FFCC00"/>
                    </a:solidFill>
                  </a:tcPr>
                </a:tc>
                <a:tc>
                  <a:txBody>
                    <a:bodyPr/>
                    <a:lstStyle/>
                    <a:p>
                      <a:pPr algn="ctr">
                        <a:spcAft>
                          <a:spcPts val="0"/>
                        </a:spcAft>
                      </a:pPr>
                      <a:r>
                        <a:rPr lang="en-GB" sz="1600" dirty="0" smtClean="0">
                          <a:effectLst/>
                          <a:latin typeface="+mn-lt"/>
                          <a:ea typeface="Times New Roman"/>
                          <a:cs typeface="Times New Roman"/>
                        </a:rPr>
                        <a:t>2014</a:t>
                      </a:r>
                    </a:p>
                    <a:p>
                      <a:pPr algn="ctr">
                        <a:spcAft>
                          <a:spcPts val="0"/>
                        </a:spcAft>
                      </a:pPr>
                      <a:r>
                        <a:rPr lang="en-GB" sz="1600" dirty="0" smtClean="0">
                          <a:effectLst/>
                          <a:latin typeface="+mn-lt"/>
                          <a:ea typeface="Times New Roman"/>
                          <a:cs typeface="Times New Roman"/>
                        </a:rPr>
                        <a:t>(HRAF)</a:t>
                      </a:r>
                      <a:endParaRPr lang="en-GB" sz="1600" dirty="0">
                        <a:effectLst/>
                        <a:latin typeface="+mn-lt"/>
                        <a:ea typeface="Times New Roman"/>
                        <a:cs typeface="Times New Roman"/>
                      </a:endParaRPr>
                    </a:p>
                  </a:txBody>
                  <a:tcPr marL="68569" marR="68569" marT="0" marB="0" anchor="ctr">
                    <a:lnB w="38100" cmpd="sng">
                      <a:noFill/>
                    </a:lnB>
                    <a:solidFill>
                      <a:srgbClr val="FFCC00"/>
                    </a:solidFill>
                  </a:tcPr>
                </a:tc>
                <a:tc>
                  <a:txBody>
                    <a:bodyPr/>
                    <a:lstStyle/>
                    <a:p>
                      <a:pPr algn="ctr">
                        <a:spcAft>
                          <a:spcPts val="0"/>
                        </a:spcAft>
                      </a:pPr>
                      <a:r>
                        <a:rPr lang="en-GB" sz="1600" dirty="0" smtClean="0">
                          <a:effectLst/>
                          <a:latin typeface="+mn-lt"/>
                        </a:rPr>
                        <a:t>2014</a:t>
                      </a:r>
                    </a:p>
                    <a:p>
                      <a:pPr algn="ctr">
                        <a:spcAft>
                          <a:spcPts val="0"/>
                        </a:spcAft>
                      </a:pPr>
                      <a:r>
                        <a:rPr lang="en-GB" sz="1600" dirty="0" smtClean="0">
                          <a:effectLst/>
                          <a:latin typeface="+mn-lt"/>
                          <a:ea typeface="Times New Roman"/>
                          <a:cs typeface="Times New Roman"/>
                        </a:rPr>
                        <a:t>(All)</a:t>
                      </a:r>
                      <a:endParaRPr lang="en-GB" sz="1600" dirty="0">
                        <a:effectLst/>
                        <a:latin typeface="+mn-lt"/>
                        <a:ea typeface="Times New Roman"/>
                        <a:cs typeface="Times New Roman"/>
                      </a:endParaRPr>
                    </a:p>
                  </a:txBody>
                  <a:tcPr marL="68569" marR="68569" marT="0" marB="0" anchor="ctr">
                    <a:lnB w="38100" cmpd="sng">
                      <a:noFill/>
                    </a:lnB>
                    <a:solidFill>
                      <a:srgbClr val="FFCC00"/>
                    </a:solidFill>
                  </a:tcPr>
                </a:tc>
              </a:tr>
              <a:tr h="374333">
                <a:tc>
                  <a:txBody>
                    <a:bodyPr/>
                    <a:lstStyle/>
                    <a:p>
                      <a:pPr>
                        <a:spcAft>
                          <a:spcPts val="0"/>
                        </a:spcAft>
                      </a:pPr>
                      <a:r>
                        <a:rPr lang="en-GB" sz="1600">
                          <a:effectLst/>
                          <a:latin typeface="+mn-lt"/>
                        </a:rPr>
                        <a:t>Participating organisations</a:t>
                      </a:r>
                      <a:endParaRPr lang="en-GB" sz="1600">
                        <a:effectLst/>
                        <a:latin typeface="+mn-lt"/>
                        <a:ea typeface="Times New Roman"/>
                        <a:cs typeface="Times New Roman"/>
                      </a:endParaRPr>
                    </a:p>
                  </a:txBody>
                  <a:tcPr marL="68569" marR="68569" marT="0" marB="0">
                    <a:lnR w="12700" cmpd="sng">
                      <a:noFill/>
                    </a:lnR>
                    <a:solidFill>
                      <a:srgbClr val="FFCC00"/>
                    </a:solidFill>
                  </a:tcPr>
                </a:tc>
                <a:tc>
                  <a:txBody>
                    <a:bodyPr/>
                    <a:lstStyle/>
                    <a:p>
                      <a:pPr algn="ctr">
                        <a:spcAft>
                          <a:spcPts val="0"/>
                        </a:spcAft>
                      </a:pPr>
                      <a:r>
                        <a:rPr lang="en-GB" sz="1600" dirty="0">
                          <a:solidFill>
                            <a:srgbClr val="666666"/>
                          </a:solidFill>
                          <a:effectLst/>
                          <a:latin typeface="+mn-lt"/>
                        </a:rPr>
                        <a:t>12</a:t>
                      </a:r>
                      <a:endParaRPr lang="en-GB" sz="1600" dirty="0">
                        <a:solidFill>
                          <a:srgbClr val="666666"/>
                        </a:solidFill>
                        <a:effectLst/>
                        <a:latin typeface="+mn-lt"/>
                        <a:ea typeface="Times New Roman"/>
                        <a:cs typeface="Times New Roman"/>
                      </a:endParaRPr>
                    </a:p>
                  </a:txBody>
                  <a:tcPr marL="68569" marR="68569" marT="0" marB="0"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D97"/>
                    </a:solidFill>
                  </a:tcPr>
                </a:tc>
                <a:tc>
                  <a:txBody>
                    <a:bodyPr/>
                    <a:lstStyle/>
                    <a:p>
                      <a:pPr algn="ctr">
                        <a:spcAft>
                          <a:spcPts val="0"/>
                        </a:spcAft>
                      </a:pPr>
                      <a:r>
                        <a:rPr lang="en-GB" sz="1600" dirty="0">
                          <a:solidFill>
                            <a:srgbClr val="666666"/>
                          </a:solidFill>
                          <a:effectLst/>
                          <a:latin typeface="+mn-lt"/>
                        </a:rPr>
                        <a:t>12</a:t>
                      </a:r>
                      <a:endParaRPr lang="en-GB" sz="1600" dirty="0">
                        <a:solidFill>
                          <a:srgbClr val="666666"/>
                        </a:solidFill>
                        <a:effectLst/>
                        <a:latin typeface="+mn-lt"/>
                        <a:ea typeface="Times New Roman"/>
                        <a:cs typeface="Times New Roman"/>
                      </a:endParaRPr>
                    </a:p>
                  </a:txBody>
                  <a:tcPr marL="68569" marR="6856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D97"/>
                    </a:solidFill>
                  </a:tcPr>
                </a:tc>
                <a:tc>
                  <a:txBody>
                    <a:bodyPr/>
                    <a:lstStyle/>
                    <a:p>
                      <a:pPr algn="ctr">
                        <a:spcAft>
                          <a:spcPts val="0"/>
                        </a:spcAft>
                      </a:pPr>
                      <a:r>
                        <a:rPr lang="en-GB" sz="1600" dirty="0" smtClean="0">
                          <a:solidFill>
                            <a:srgbClr val="666666"/>
                          </a:solidFill>
                          <a:effectLst/>
                          <a:latin typeface="+mn-lt"/>
                          <a:ea typeface="Times New Roman"/>
                          <a:cs typeface="Times New Roman"/>
                        </a:rPr>
                        <a:t>12</a:t>
                      </a:r>
                      <a:endParaRPr lang="en-GB" sz="1600" dirty="0">
                        <a:solidFill>
                          <a:srgbClr val="666666"/>
                        </a:solidFill>
                        <a:effectLst/>
                        <a:latin typeface="+mn-lt"/>
                        <a:ea typeface="Times New Roman"/>
                        <a:cs typeface="Times New Roman"/>
                      </a:endParaRPr>
                    </a:p>
                  </a:txBody>
                  <a:tcPr marL="68569" marR="6856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D97"/>
                    </a:solidFill>
                  </a:tcPr>
                </a:tc>
                <a:tc>
                  <a:txBody>
                    <a:bodyPr/>
                    <a:lstStyle/>
                    <a:p>
                      <a:pPr algn="ctr">
                        <a:spcAft>
                          <a:spcPts val="0"/>
                        </a:spcAft>
                      </a:pPr>
                      <a:r>
                        <a:rPr lang="en-GB" sz="1600" dirty="0">
                          <a:solidFill>
                            <a:srgbClr val="666666"/>
                          </a:solidFill>
                          <a:effectLst/>
                          <a:latin typeface="+mn-lt"/>
                        </a:rPr>
                        <a:t>64</a:t>
                      </a:r>
                      <a:endParaRPr lang="en-GB" sz="1600" dirty="0">
                        <a:solidFill>
                          <a:srgbClr val="666666"/>
                        </a:solidFill>
                        <a:effectLst/>
                        <a:latin typeface="+mn-lt"/>
                        <a:ea typeface="Times New Roman"/>
                        <a:cs typeface="Times New Roman"/>
                      </a:endParaRPr>
                    </a:p>
                  </a:txBody>
                  <a:tcPr marL="68569" marR="6856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D97"/>
                    </a:solidFill>
                  </a:tcPr>
                </a:tc>
              </a:tr>
              <a:tr h="374333">
                <a:tc>
                  <a:txBody>
                    <a:bodyPr/>
                    <a:lstStyle/>
                    <a:p>
                      <a:pPr>
                        <a:spcAft>
                          <a:spcPts val="0"/>
                        </a:spcAft>
                      </a:pPr>
                      <a:r>
                        <a:rPr lang="en-GB" sz="1600" dirty="0">
                          <a:effectLst/>
                          <a:latin typeface="+mn-lt"/>
                        </a:rPr>
                        <a:t>Number of awards coded</a:t>
                      </a:r>
                      <a:endParaRPr lang="en-GB" sz="1600" dirty="0">
                        <a:effectLst/>
                        <a:latin typeface="+mn-lt"/>
                        <a:ea typeface="Times New Roman"/>
                        <a:cs typeface="Times New Roman"/>
                      </a:endParaRPr>
                    </a:p>
                  </a:txBody>
                  <a:tcPr marL="68569" marR="68569" marT="0" marB="0">
                    <a:lnR w="12700" cmpd="sng">
                      <a:noFill/>
                    </a:lnR>
                    <a:solidFill>
                      <a:srgbClr val="FFCC00"/>
                    </a:solidFill>
                  </a:tcPr>
                </a:tc>
                <a:tc>
                  <a:txBody>
                    <a:bodyPr/>
                    <a:lstStyle/>
                    <a:p>
                      <a:pPr algn="ctr">
                        <a:spcAft>
                          <a:spcPts val="0"/>
                        </a:spcAft>
                      </a:pPr>
                      <a:r>
                        <a:rPr lang="en-GB" sz="1600" dirty="0" smtClean="0">
                          <a:solidFill>
                            <a:srgbClr val="666666"/>
                          </a:solidFill>
                          <a:effectLst/>
                          <a:latin typeface="+mn-lt"/>
                        </a:rPr>
                        <a:t>9,901</a:t>
                      </a:r>
                      <a:endParaRPr lang="en-GB" sz="1600" dirty="0">
                        <a:solidFill>
                          <a:srgbClr val="666666"/>
                        </a:solidFill>
                        <a:effectLst/>
                        <a:latin typeface="+mn-lt"/>
                        <a:ea typeface="Times New Roman"/>
                        <a:cs typeface="Times New Roman"/>
                      </a:endParaRPr>
                    </a:p>
                  </a:txBody>
                  <a:tcPr marL="68569" marR="68569"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D97"/>
                    </a:solidFill>
                  </a:tcPr>
                </a:tc>
                <a:tc>
                  <a:txBody>
                    <a:bodyPr/>
                    <a:lstStyle/>
                    <a:p>
                      <a:pPr algn="ctr">
                        <a:spcAft>
                          <a:spcPts val="0"/>
                        </a:spcAft>
                      </a:pPr>
                      <a:r>
                        <a:rPr lang="en-GB" sz="1600" dirty="0" smtClean="0">
                          <a:solidFill>
                            <a:srgbClr val="666666"/>
                          </a:solidFill>
                          <a:effectLst/>
                          <a:latin typeface="+mn-lt"/>
                        </a:rPr>
                        <a:t>11,482</a:t>
                      </a:r>
                      <a:endParaRPr lang="en-GB" sz="1600" dirty="0">
                        <a:solidFill>
                          <a:srgbClr val="666666"/>
                        </a:solidFill>
                        <a:effectLst/>
                        <a:latin typeface="+mn-lt"/>
                        <a:ea typeface="Times New Roman"/>
                        <a:cs typeface="Times New Roman"/>
                      </a:endParaRPr>
                    </a:p>
                  </a:txBody>
                  <a:tcPr marL="68569" marR="6856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D97"/>
                    </a:solidFill>
                  </a:tcPr>
                </a:tc>
                <a:tc>
                  <a:txBody>
                    <a:bodyPr/>
                    <a:lstStyle/>
                    <a:p>
                      <a:pPr algn="ctr">
                        <a:spcAft>
                          <a:spcPts val="0"/>
                        </a:spcAft>
                      </a:pPr>
                      <a:r>
                        <a:rPr lang="en-GB" sz="1600" dirty="0" smtClean="0">
                          <a:solidFill>
                            <a:srgbClr val="666666"/>
                          </a:solidFill>
                          <a:effectLst/>
                          <a:latin typeface="+mn-lt"/>
                          <a:ea typeface="Times New Roman"/>
                          <a:cs typeface="Times New Roman"/>
                        </a:rPr>
                        <a:t>12,696</a:t>
                      </a:r>
                      <a:endParaRPr lang="en-GB" sz="1600" dirty="0">
                        <a:solidFill>
                          <a:srgbClr val="666666"/>
                        </a:solidFill>
                        <a:effectLst/>
                        <a:latin typeface="+mn-lt"/>
                        <a:ea typeface="Times New Roman"/>
                        <a:cs typeface="Times New Roman"/>
                      </a:endParaRPr>
                    </a:p>
                  </a:txBody>
                  <a:tcPr marL="68569" marR="6856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D97"/>
                    </a:solidFill>
                  </a:tcPr>
                </a:tc>
                <a:tc>
                  <a:txBody>
                    <a:bodyPr/>
                    <a:lstStyle/>
                    <a:p>
                      <a:pPr algn="ctr">
                        <a:spcAft>
                          <a:spcPts val="0"/>
                        </a:spcAft>
                      </a:pPr>
                      <a:r>
                        <a:rPr lang="en-GB" sz="1600" dirty="0" smtClean="0">
                          <a:solidFill>
                            <a:srgbClr val="666666"/>
                          </a:solidFill>
                          <a:effectLst/>
                          <a:latin typeface="+mn-lt"/>
                        </a:rPr>
                        <a:t>14,934</a:t>
                      </a:r>
                      <a:endParaRPr lang="en-GB" sz="1600" dirty="0">
                        <a:solidFill>
                          <a:srgbClr val="666666"/>
                        </a:solidFill>
                        <a:effectLst/>
                        <a:latin typeface="+mn-lt"/>
                        <a:ea typeface="Times New Roman"/>
                        <a:cs typeface="Times New Roman"/>
                      </a:endParaRPr>
                    </a:p>
                  </a:txBody>
                  <a:tcPr marL="68569" marR="6856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D97"/>
                    </a:solidFill>
                  </a:tcPr>
                </a:tc>
              </a:tr>
              <a:tr h="374333">
                <a:tc>
                  <a:txBody>
                    <a:bodyPr/>
                    <a:lstStyle/>
                    <a:p>
                      <a:pPr>
                        <a:spcAft>
                          <a:spcPts val="0"/>
                        </a:spcAft>
                      </a:pPr>
                      <a:r>
                        <a:rPr lang="en-GB" sz="1600" dirty="0">
                          <a:effectLst/>
                          <a:latin typeface="+mn-lt"/>
                        </a:rPr>
                        <a:t>Value of awards coded </a:t>
                      </a:r>
                      <a:r>
                        <a:rPr lang="en-GB" sz="1600" dirty="0" smtClean="0">
                          <a:effectLst/>
                          <a:latin typeface="+mn-lt"/>
                        </a:rPr>
                        <a:t>(£bn)</a:t>
                      </a:r>
                    </a:p>
                    <a:p>
                      <a:pPr>
                        <a:spcAft>
                          <a:spcPts val="0"/>
                        </a:spcAft>
                      </a:pPr>
                      <a:r>
                        <a:rPr lang="en-GB" sz="1600" dirty="0" smtClean="0">
                          <a:effectLst/>
                          <a:latin typeface="+mn-lt"/>
                          <a:ea typeface="Times New Roman"/>
                          <a:cs typeface="Times New Roman"/>
                        </a:rPr>
                        <a:t>(real terms)</a:t>
                      </a:r>
                      <a:endParaRPr lang="en-GB" sz="1600" dirty="0">
                        <a:effectLst/>
                        <a:latin typeface="+mn-lt"/>
                        <a:ea typeface="Times New Roman"/>
                        <a:cs typeface="Times New Roman"/>
                      </a:endParaRPr>
                    </a:p>
                  </a:txBody>
                  <a:tcPr marL="68569" marR="68569" marT="0" marB="0">
                    <a:lnR w="12700" cmpd="sng">
                      <a:noFill/>
                    </a:lnR>
                    <a:solidFill>
                      <a:srgbClr val="FFCC00"/>
                    </a:solidFill>
                  </a:tcPr>
                </a:tc>
                <a:tc>
                  <a:txBody>
                    <a:bodyPr/>
                    <a:lstStyle/>
                    <a:p>
                      <a:pPr algn="ctr">
                        <a:spcAft>
                          <a:spcPts val="0"/>
                        </a:spcAft>
                      </a:pPr>
                      <a:r>
                        <a:rPr lang="en-GB" sz="1600" dirty="0" smtClean="0">
                          <a:solidFill>
                            <a:srgbClr val="666666"/>
                          </a:solidFill>
                          <a:effectLst/>
                          <a:latin typeface="+mn-lt"/>
                          <a:ea typeface="+mn-ea"/>
                          <a:cs typeface="+mn-cs"/>
                        </a:rPr>
                        <a:t>1.19</a:t>
                      </a:r>
                      <a:endParaRPr lang="en-GB" sz="1600" dirty="0">
                        <a:solidFill>
                          <a:srgbClr val="666666"/>
                        </a:solidFill>
                        <a:effectLst/>
                        <a:latin typeface="+mn-lt"/>
                        <a:ea typeface="Times New Roman"/>
                        <a:cs typeface="Times New Roman"/>
                      </a:endParaRPr>
                    </a:p>
                  </a:txBody>
                  <a:tcPr marL="68569" marR="68569"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D97"/>
                    </a:solidFill>
                  </a:tcPr>
                </a:tc>
                <a:tc>
                  <a:txBody>
                    <a:bodyPr/>
                    <a:lstStyle/>
                    <a:p>
                      <a:pPr algn="ctr">
                        <a:spcAft>
                          <a:spcPts val="0"/>
                        </a:spcAft>
                      </a:pPr>
                      <a:r>
                        <a:rPr lang="en-GB" sz="1600" dirty="0" smtClean="0">
                          <a:solidFill>
                            <a:srgbClr val="666666"/>
                          </a:solidFill>
                          <a:effectLst/>
                          <a:latin typeface="+mn-lt"/>
                          <a:ea typeface="Times New Roman"/>
                          <a:cs typeface="Times New Roman"/>
                        </a:rPr>
                        <a:t>1.77</a:t>
                      </a:r>
                      <a:endParaRPr lang="en-GB" sz="1600" dirty="0">
                        <a:solidFill>
                          <a:srgbClr val="666666"/>
                        </a:solidFill>
                        <a:effectLst/>
                        <a:latin typeface="+mn-lt"/>
                        <a:ea typeface="Times New Roman"/>
                        <a:cs typeface="Times New Roman"/>
                      </a:endParaRPr>
                    </a:p>
                  </a:txBody>
                  <a:tcPr marL="68569" marR="6856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D97"/>
                    </a:solidFill>
                  </a:tcPr>
                </a:tc>
                <a:tc>
                  <a:txBody>
                    <a:bodyPr/>
                    <a:lstStyle/>
                    <a:p>
                      <a:pPr algn="ctr">
                        <a:spcAft>
                          <a:spcPts val="0"/>
                        </a:spcAft>
                      </a:pPr>
                      <a:r>
                        <a:rPr lang="en-GB" sz="1600" dirty="0" smtClean="0">
                          <a:solidFill>
                            <a:srgbClr val="666666"/>
                          </a:solidFill>
                          <a:effectLst/>
                          <a:latin typeface="+mn-lt"/>
                          <a:ea typeface="Times New Roman"/>
                          <a:cs typeface="Times New Roman"/>
                        </a:rPr>
                        <a:t>1.90</a:t>
                      </a:r>
                      <a:endParaRPr lang="en-GB" sz="1600" dirty="0">
                        <a:solidFill>
                          <a:srgbClr val="666666"/>
                        </a:solidFill>
                        <a:effectLst/>
                        <a:latin typeface="+mn-lt"/>
                        <a:ea typeface="Times New Roman"/>
                        <a:cs typeface="Times New Roman"/>
                      </a:endParaRPr>
                    </a:p>
                  </a:txBody>
                  <a:tcPr marL="68569" marR="6856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D97"/>
                    </a:solidFill>
                  </a:tcPr>
                </a:tc>
                <a:tc>
                  <a:txBody>
                    <a:bodyPr/>
                    <a:lstStyle/>
                    <a:p>
                      <a:pPr algn="ctr">
                        <a:spcAft>
                          <a:spcPts val="0"/>
                        </a:spcAft>
                      </a:pPr>
                      <a:r>
                        <a:rPr lang="en-GB" sz="1600" dirty="0" smtClean="0">
                          <a:solidFill>
                            <a:srgbClr val="666666"/>
                          </a:solidFill>
                          <a:effectLst/>
                          <a:latin typeface="+mn-lt"/>
                        </a:rPr>
                        <a:t>2.03</a:t>
                      </a:r>
                      <a:endParaRPr lang="en-GB" sz="1600" dirty="0">
                        <a:solidFill>
                          <a:srgbClr val="666666"/>
                        </a:solidFill>
                        <a:effectLst/>
                        <a:latin typeface="+mn-lt"/>
                        <a:ea typeface="Times New Roman"/>
                        <a:cs typeface="Times New Roman"/>
                      </a:endParaRPr>
                    </a:p>
                  </a:txBody>
                  <a:tcPr marL="68569" marR="6856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D97"/>
                    </a:solidFill>
                  </a:tcPr>
                </a:tc>
              </a:tr>
              <a:tr h="374333">
                <a:tc>
                  <a:txBody>
                    <a:bodyPr/>
                    <a:lstStyle/>
                    <a:p>
                      <a:pPr>
                        <a:spcAft>
                          <a:spcPts val="0"/>
                        </a:spcAft>
                      </a:pPr>
                      <a:r>
                        <a:rPr lang="en-GB" sz="1600" dirty="0">
                          <a:effectLst/>
                          <a:latin typeface="+mn-lt"/>
                        </a:rPr>
                        <a:t>Value of infrastructure funding </a:t>
                      </a:r>
                      <a:r>
                        <a:rPr lang="en-GB" sz="1600" dirty="0" smtClean="0">
                          <a:effectLst/>
                          <a:latin typeface="+mn-lt"/>
                        </a:rPr>
                        <a:t>(£m) (real terms)</a:t>
                      </a:r>
                      <a:endParaRPr lang="en-GB" sz="1600" dirty="0">
                        <a:effectLst/>
                        <a:latin typeface="+mn-lt"/>
                        <a:ea typeface="Times New Roman"/>
                        <a:cs typeface="Times New Roman"/>
                      </a:endParaRPr>
                    </a:p>
                  </a:txBody>
                  <a:tcPr marL="68569" marR="68569" marT="0" marB="0">
                    <a:lnR w="12700" cmpd="sng">
                      <a:noFill/>
                    </a:lnR>
                    <a:solidFill>
                      <a:srgbClr val="FFCC00"/>
                    </a:solidFill>
                  </a:tcPr>
                </a:tc>
                <a:tc>
                  <a:txBody>
                    <a:bodyPr/>
                    <a:lstStyle/>
                    <a:p>
                      <a:pPr algn="ctr">
                        <a:spcAft>
                          <a:spcPts val="0"/>
                        </a:spcAft>
                      </a:pPr>
                      <a:r>
                        <a:rPr lang="en-GB" sz="1600" dirty="0">
                          <a:solidFill>
                            <a:srgbClr val="666666"/>
                          </a:solidFill>
                          <a:effectLst/>
                          <a:latin typeface="+mn-lt"/>
                        </a:rPr>
                        <a:t>N/A</a:t>
                      </a:r>
                      <a:endParaRPr lang="en-GB" sz="1600" dirty="0">
                        <a:solidFill>
                          <a:srgbClr val="666666"/>
                        </a:solidFill>
                        <a:effectLst/>
                        <a:latin typeface="+mn-lt"/>
                        <a:ea typeface="Times New Roman"/>
                        <a:cs typeface="Times New Roman"/>
                      </a:endParaRPr>
                    </a:p>
                  </a:txBody>
                  <a:tcPr marL="68569" marR="68569"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ED97"/>
                    </a:solidFill>
                  </a:tcPr>
                </a:tc>
                <a:tc>
                  <a:txBody>
                    <a:bodyPr/>
                    <a:lstStyle/>
                    <a:p>
                      <a:pPr algn="ctr">
                        <a:spcAft>
                          <a:spcPts val="0"/>
                        </a:spcAft>
                      </a:pPr>
                      <a:r>
                        <a:rPr lang="en-GB" sz="1600" dirty="0" smtClean="0">
                          <a:solidFill>
                            <a:srgbClr val="666666"/>
                          </a:solidFill>
                          <a:effectLst/>
                          <a:latin typeface="+mn-lt"/>
                        </a:rPr>
                        <a:t>895</a:t>
                      </a:r>
                      <a:endParaRPr lang="en-GB" sz="1600" dirty="0">
                        <a:solidFill>
                          <a:srgbClr val="666666"/>
                        </a:solidFill>
                        <a:effectLst/>
                        <a:latin typeface="+mn-lt"/>
                        <a:ea typeface="Times New Roman"/>
                        <a:cs typeface="Times New Roman"/>
                      </a:endParaRPr>
                    </a:p>
                  </a:txBody>
                  <a:tcPr marL="68569" marR="6856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ED97"/>
                    </a:solidFill>
                  </a:tcPr>
                </a:tc>
                <a:tc>
                  <a:txBody>
                    <a:bodyPr/>
                    <a:lstStyle/>
                    <a:p>
                      <a:pPr algn="ctr">
                        <a:spcAft>
                          <a:spcPts val="0"/>
                        </a:spcAft>
                      </a:pPr>
                      <a:r>
                        <a:rPr lang="en-GB" sz="1600" dirty="0" smtClean="0">
                          <a:solidFill>
                            <a:srgbClr val="666666"/>
                          </a:solidFill>
                          <a:effectLst/>
                          <a:latin typeface="+mn-lt"/>
                          <a:ea typeface="Times New Roman"/>
                          <a:cs typeface="Times New Roman"/>
                        </a:rPr>
                        <a:t>952</a:t>
                      </a:r>
                      <a:endParaRPr lang="en-GB" sz="1600" dirty="0">
                        <a:solidFill>
                          <a:srgbClr val="666666"/>
                        </a:solidFill>
                        <a:effectLst/>
                        <a:latin typeface="+mn-lt"/>
                        <a:ea typeface="Times New Roman"/>
                        <a:cs typeface="Times New Roman"/>
                      </a:endParaRPr>
                    </a:p>
                  </a:txBody>
                  <a:tcPr marL="68569" marR="6856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ED97"/>
                    </a:solidFill>
                  </a:tcPr>
                </a:tc>
                <a:tc>
                  <a:txBody>
                    <a:bodyPr/>
                    <a:lstStyle/>
                    <a:p>
                      <a:pPr algn="ctr">
                        <a:spcAft>
                          <a:spcPts val="0"/>
                        </a:spcAft>
                      </a:pPr>
                      <a:r>
                        <a:rPr lang="en-GB" sz="1600" dirty="0" smtClean="0">
                          <a:solidFill>
                            <a:srgbClr val="666666"/>
                          </a:solidFill>
                          <a:effectLst/>
                          <a:latin typeface="+mn-lt"/>
                          <a:ea typeface="Times New Roman"/>
                          <a:cs typeface="Times New Roman"/>
                        </a:rPr>
                        <a:t>984</a:t>
                      </a:r>
                      <a:endParaRPr lang="en-GB" sz="1600" dirty="0">
                        <a:solidFill>
                          <a:srgbClr val="666666"/>
                        </a:solidFill>
                        <a:effectLst/>
                        <a:latin typeface="+mn-lt"/>
                        <a:ea typeface="Times New Roman"/>
                        <a:cs typeface="Times New Roman"/>
                      </a:endParaRPr>
                    </a:p>
                  </a:txBody>
                  <a:tcPr marL="68569" marR="6856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ED97"/>
                    </a:solidFill>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541" y="3744482"/>
            <a:ext cx="6926263"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44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234950" y="0"/>
            <a:ext cx="8683967" cy="815926"/>
          </a:xfrm>
        </p:spPr>
        <p:txBody>
          <a:bodyPr/>
          <a:lstStyle/>
          <a:p>
            <a:r>
              <a:rPr lang="en-GB" dirty="0" smtClean="0"/>
              <a:t>HRCS Research Activities 2014</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72743"/>
            <a:ext cx="82296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GB" dirty="0" smtClean="0"/>
              <a:t>Changes in Research Activity 2004-2014</a:t>
            </a:r>
            <a:endParaRPr lang="en-GB" dirty="0"/>
          </a:p>
        </p:txBody>
      </p:sp>
      <p:pic>
        <p:nvPicPr>
          <p:cNvPr id="20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7" y="1267618"/>
            <a:ext cx="8645525" cy="432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HRCS Health Categories 2014</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08" y="928698"/>
            <a:ext cx="8778875" cy="560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942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 in Health Category 2004-2014</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83" y="959150"/>
            <a:ext cx="8645525"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167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 Comparison</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264530"/>
            <a:ext cx="8639175"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735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HRCS Geographic Distribution 2014</a:t>
            </a: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829840"/>
            <a:ext cx="7883525" cy="583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789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Templatev4">
  <a:themeElements>
    <a:clrScheme name="New Templatev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 Templatev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Templatev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Templatev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Templatev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Templatev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Templatev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Templatev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Templatev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Templatev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Templatev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Templatev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Templatev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Templatev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1578</TotalTime>
  <Words>4208</Words>
  <Application>Microsoft Office PowerPoint</Application>
  <PresentationFormat>On-screen Show (4:3)</PresentationFormat>
  <Paragraphs>305</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New Templatev4</vt:lpstr>
      <vt:lpstr>Custom Design</vt:lpstr>
      <vt:lpstr>PowerPoint Presentation</vt:lpstr>
      <vt:lpstr>UK Health Research Analyses</vt:lpstr>
      <vt:lpstr>Research Analysis Total Spend</vt:lpstr>
      <vt:lpstr>HRCS Research Activities 2014</vt:lpstr>
      <vt:lpstr>Changes in Research Activity 2004-2014</vt:lpstr>
      <vt:lpstr>HRCS Health Categories 2014</vt:lpstr>
      <vt:lpstr>Changes in Health Category 2004-2014</vt:lpstr>
      <vt:lpstr>Burden of Disease Comparison</vt:lpstr>
      <vt:lpstr>HRCS Geographic Distribution 2014</vt:lpstr>
      <vt:lpstr>Changes in UK Distribution 2004-2014</vt:lpstr>
      <vt:lpstr>HRCS Sector Distribution 2014 (RA)</vt:lpstr>
      <vt:lpstr>HRCS Sector Distribution 2014 (HC)</vt:lpstr>
      <vt:lpstr>Overall UK health research spend</vt:lpstr>
    </vt:vector>
  </TitlesOfParts>
  <Company>MRC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Dominique Capostagno</dc:creator>
  <dc:description>Notes adjusted</dc:description>
  <cp:lastModifiedBy>Carter James</cp:lastModifiedBy>
  <cp:revision>60</cp:revision>
  <dcterms:created xsi:type="dcterms:W3CDTF">2007-08-31T13:18:58Z</dcterms:created>
  <dcterms:modified xsi:type="dcterms:W3CDTF">2015-08-19T12:33:45Z</dcterms:modified>
</cp:coreProperties>
</file>